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96" r:id="rId2"/>
  </p:sldMasterIdLst>
  <p:notesMasterIdLst>
    <p:notesMasterId r:id="rId70"/>
  </p:notesMasterIdLst>
  <p:handoutMasterIdLst>
    <p:handoutMasterId r:id="rId71"/>
  </p:handoutMasterIdLst>
  <p:sldIdLst>
    <p:sldId id="287" r:id="rId3"/>
    <p:sldId id="289" r:id="rId4"/>
    <p:sldId id="259" r:id="rId5"/>
    <p:sldId id="461" r:id="rId6"/>
    <p:sldId id="462" r:id="rId7"/>
    <p:sldId id="463" r:id="rId8"/>
    <p:sldId id="460" r:id="rId9"/>
    <p:sldId id="465" r:id="rId10"/>
    <p:sldId id="466" r:id="rId11"/>
    <p:sldId id="467" r:id="rId12"/>
    <p:sldId id="468" r:id="rId13"/>
    <p:sldId id="469" r:id="rId14"/>
    <p:sldId id="470" r:id="rId15"/>
    <p:sldId id="464" r:id="rId16"/>
    <p:sldId id="455" r:id="rId17"/>
    <p:sldId id="473" r:id="rId18"/>
    <p:sldId id="475" r:id="rId19"/>
    <p:sldId id="476" r:id="rId20"/>
    <p:sldId id="477" r:id="rId21"/>
    <p:sldId id="471" r:id="rId22"/>
    <p:sldId id="478" r:id="rId23"/>
    <p:sldId id="480" r:id="rId24"/>
    <p:sldId id="481" r:id="rId25"/>
    <p:sldId id="482" r:id="rId26"/>
    <p:sldId id="483" r:id="rId27"/>
    <p:sldId id="484" r:id="rId28"/>
    <p:sldId id="454" r:id="rId29"/>
    <p:sldId id="459" r:id="rId30"/>
    <p:sldId id="487" r:id="rId31"/>
    <p:sldId id="488" r:id="rId32"/>
    <p:sldId id="489" r:id="rId33"/>
    <p:sldId id="490" r:id="rId34"/>
    <p:sldId id="491" r:id="rId35"/>
    <p:sldId id="492" r:id="rId36"/>
    <p:sldId id="493" r:id="rId37"/>
    <p:sldId id="494" r:id="rId38"/>
    <p:sldId id="485" r:id="rId39"/>
    <p:sldId id="496" r:id="rId40"/>
    <p:sldId id="499" r:id="rId41"/>
    <p:sldId id="498" r:id="rId42"/>
    <p:sldId id="500" r:id="rId43"/>
    <p:sldId id="502" r:id="rId44"/>
    <p:sldId id="501" r:id="rId45"/>
    <p:sldId id="503" r:id="rId46"/>
    <p:sldId id="504" r:id="rId47"/>
    <p:sldId id="497" r:id="rId48"/>
    <p:sldId id="507" r:id="rId49"/>
    <p:sldId id="486" r:id="rId50"/>
    <p:sldId id="505" r:id="rId51"/>
    <p:sldId id="479" r:id="rId52"/>
    <p:sldId id="509" r:id="rId53"/>
    <p:sldId id="510" r:id="rId54"/>
    <p:sldId id="512" r:id="rId55"/>
    <p:sldId id="513" r:id="rId56"/>
    <p:sldId id="511" r:id="rId57"/>
    <p:sldId id="514" r:id="rId58"/>
    <p:sldId id="517" r:id="rId59"/>
    <p:sldId id="516" r:id="rId60"/>
    <p:sldId id="518" r:id="rId61"/>
    <p:sldId id="519" r:id="rId62"/>
    <p:sldId id="520" r:id="rId63"/>
    <p:sldId id="515" r:id="rId64"/>
    <p:sldId id="521" r:id="rId65"/>
    <p:sldId id="523" r:id="rId66"/>
    <p:sldId id="526" r:id="rId67"/>
    <p:sldId id="527" r:id="rId68"/>
    <p:sldId id="525"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9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FE3"/>
    <a:srgbClr val="ACF0F1"/>
    <a:srgbClr val="225479"/>
    <a:srgbClr val="1696A3"/>
    <a:srgbClr val="EB8000"/>
    <a:srgbClr val="FFFFFF"/>
    <a:srgbClr val="B64A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88151" autoAdjust="0"/>
  </p:normalViewPr>
  <p:slideViewPr>
    <p:cSldViewPr snapToGrid="0" showGuides="1">
      <p:cViewPr varScale="1">
        <p:scale>
          <a:sx n="72" d="100"/>
          <a:sy n="72" d="100"/>
        </p:scale>
        <p:origin x="708" y="66"/>
      </p:cViewPr>
      <p:guideLst>
        <p:guide orient="horz" pos="2496"/>
        <p:guide pos="3840"/>
      </p:guideLst>
    </p:cSldViewPr>
  </p:slideViewPr>
  <p:outlineViewPr>
    <p:cViewPr>
      <p:scale>
        <a:sx n="33" d="100"/>
        <a:sy n="33" d="100"/>
      </p:scale>
      <p:origin x="0" y="-51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91E283-D8E4-458C-B5C1-AC221ED4A848}" type="doc">
      <dgm:prSet loTypeId="urn:microsoft.com/office/officeart/2005/8/layout/process4" loCatId="process" qsTypeId="urn:microsoft.com/office/officeart/2005/8/quickstyle/simple3" qsCatId="simple" csTypeId="urn:microsoft.com/office/officeart/2005/8/colors/accent2_4" csCatId="accent2"/>
      <dgm:spPr/>
      <dgm:t>
        <a:bodyPr/>
        <a:lstStyle/>
        <a:p>
          <a:endParaRPr lang="en-US"/>
        </a:p>
      </dgm:t>
    </dgm:pt>
    <dgm:pt modelId="{4C7048A1-A6E9-45FB-951D-705D4BA8E505}">
      <dgm:prSet custT="1"/>
      <dgm:spPr/>
      <dgm:t>
        <a:bodyPr/>
        <a:lstStyle/>
        <a:p>
          <a:pPr rtl="0"/>
          <a:r>
            <a:rPr lang="en-US" sz="2000" smtClean="0"/>
            <a:t>We load the data set</a:t>
          </a:r>
          <a:endParaRPr lang="en-US" sz="2000"/>
        </a:p>
      </dgm:t>
    </dgm:pt>
    <dgm:pt modelId="{9521FA36-7877-4241-9A94-3FC17D1AC1F2}" type="parTrans" cxnId="{6D87EB6F-C296-499E-8FC9-6C3C43097896}">
      <dgm:prSet/>
      <dgm:spPr/>
      <dgm:t>
        <a:bodyPr/>
        <a:lstStyle/>
        <a:p>
          <a:endParaRPr lang="en-US" sz="2000"/>
        </a:p>
      </dgm:t>
    </dgm:pt>
    <dgm:pt modelId="{069DF939-583E-409A-AAD2-E75D395F0C7F}" type="sibTrans" cxnId="{6D87EB6F-C296-499E-8FC9-6C3C43097896}">
      <dgm:prSet/>
      <dgm:spPr/>
      <dgm:t>
        <a:bodyPr/>
        <a:lstStyle/>
        <a:p>
          <a:endParaRPr lang="en-US" sz="2000"/>
        </a:p>
      </dgm:t>
    </dgm:pt>
    <dgm:pt modelId="{C30F0AF0-58C5-4F48-A8FA-5C7E2D5CCE62}">
      <dgm:prSet custT="1"/>
      <dgm:spPr/>
      <dgm:t>
        <a:bodyPr/>
        <a:lstStyle/>
        <a:p>
          <a:pPr rtl="0"/>
          <a:r>
            <a:rPr lang="en-US" sz="2000" smtClean="0"/>
            <a:t>Create a Pivot table relating the variables “born in this country” with “sex” </a:t>
          </a:r>
          <a:endParaRPr lang="en-US" sz="2000"/>
        </a:p>
      </dgm:t>
    </dgm:pt>
    <dgm:pt modelId="{06E5D412-3958-4C11-BA5E-FE3BB74265B3}" type="parTrans" cxnId="{B8B9DCDF-980E-499C-9EBF-2D0FEABB3146}">
      <dgm:prSet/>
      <dgm:spPr/>
      <dgm:t>
        <a:bodyPr/>
        <a:lstStyle/>
        <a:p>
          <a:endParaRPr lang="en-US" sz="2000"/>
        </a:p>
      </dgm:t>
    </dgm:pt>
    <dgm:pt modelId="{5316FB57-148D-4AB7-821A-525DD206EE6C}" type="sibTrans" cxnId="{B8B9DCDF-980E-499C-9EBF-2D0FEABB3146}">
      <dgm:prSet/>
      <dgm:spPr/>
      <dgm:t>
        <a:bodyPr/>
        <a:lstStyle/>
        <a:p>
          <a:endParaRPr lang="en-US" sz="2000"/>
        </a:p>
      </dgm:t>
    </dgm:pt>
    <dgm:pt modelId="{1F832754-9864-4664-A3F8-DF3814055025}">
      <dgm:prSet custT="1"/>
      <dgm:spPr/>
      <dgm:t>
        <a:bodyPr/>
        <a:lstStyle/>
        <a:p>
          <a:pPr rtl="0"/>
          <a:r>
            <a:rPr lang="en-US" sz="2000" smtClean="0"/>
            <a:t>Compute the expected values</a:t>
          </a:r>
          <a:endParaRPr lang="en-US" sz="2000"/>
        </a:p>
      </dgm:t>
    </dgm:pt>
    <dgm:pt modelId="{F12839B6-B403-40D1-AEC6-F915D1C35143}" type="parTrans" cxnId="{4682E8EB-0E91-4502-947E-1FAA2214DF42}">
      <dgm:prSet/>
      <dgm:spPr/>
      <dgm:t>
        <a:bodyPr/>
        <a:lstStyle/>
        <a:p>
          <a:endParaRPr lang="en-US" sz="2000"/>
        </a:p>
      </dgm:t>
    </dgm:pt>
    <dgm:pt modelId="{42B75605-7300-4C1B-B8B8-1A23287CCA00}" type="sibTrans" cxnId="{4682E8EB-0E91-4502-947E-1FAA2214DF42}">
      <dgm:prSet/>
      <dgm:spPr/>
      <dgm:t>
        <a:bodyPr/>
        <a:lstStyle/>
        <a:p>
          <a:endParaRPr lang="en-US" sz="2000"/>
        </a:p>
      </dgm:t>
    </dgm:pt>
    <dgm:pt modelId="{FDB16FAA-79A6-4495-A2B3-00B470248FA4}">
      <dgm:prSet custT="1"/>
      <dgm:spPr/>
      <dgm:t>
        <a:bodyPr/>
        <a:lstStyle/>
        <a:p>
          <a:pPr rtl="0"/>
          <a:r>
            <a:rPr lang="en-US" sz="2000" smtClean="0"/>
            <a:t>Conduct a chi-square test</a:t>
          </a:r>
          <a:endParaRPr lang="en-US" sz="2000"/>
        </a:p>
      </dgm:t>
    </dgm:pt>
    <dgm:pt modelId="{6AAF3B0C-10D7-4A91-AA08-C4FCDF396204}" type="parTrans" cxnId="{CFDB2668-984B-4497-A4BB-5F9D36054759}">
      <dgm:prSet/>
      <dgm:spPr/>
      <dgm:t>
        <a:bodyPr/>
        <a:lstStyle/>
        <a:p>
          <a:endParaRPr lang="en-US" sz="2000"/>
        </a:p>
      </dgm:t>
    </dgm:pt>
    <dgm:pt modelId="{A6B18550-EC7E-49BB-B72A-922079199F8B}" type="sibTrans" cxnId="{CFDB2668-984B-4497-A4BB-5F9D36054759}">
      <dgm:prSet/>
      <dgm:spPr/>
      <dgm:t>
        <a:bodyPr/>
        <a:lstStyle/>
        <a:p>
          <a:endParaRPr lang="en-US" sz="2000"/>
        </a:p>
      </dgm:t>
    </dgm:pt>
    <dgm:pt modelId="{F8E83750-5148-4C74-80DC-7408FB1FAE9E}" type="pres">
      <dgm:prSet presAssocID="{1891E283-D8E4-458C-B5C1-AC221ED4A848}" presName="Name0" presStyleCnt="0">
        <dgm:presLayoutVars>
          <dgm:dir/>
          <dgm:animLvl val="lvl"/>
          <dgm:resizeHandles val="exact"/>
        </dgm:presLayoutVars>
      </dgm:prSet>
      <dgm:spPr/>
      <dgm:t>
        <a:bodyPr/>
        <a:lstStyle/>
        <a:p>
          <a:endParaRPr lang="en-US"/>
        </a:p>
      </dgm:t>
    </dgm:pt>
    <dgm:pt modelId="{97DBFE42-F121-47A4-9CCF-75A2748CC786}" type="pres">
      <dgm:prSet presAssocID="{FDB16FAA-79A6-4495-A2B3-00B470248FA4}" presName="boxAndChildren" presStyleCnt="0"/>
      <dgm:spPr/>
    </dgm:pt>
    <dgm:pt modelId="{AD69F4F3-04B3-4EBA-9C4F-18F49F2836F2}" type="pres">
      <dgm:prSet presAssocID="{FDB16FAA-79A6-4495-A2B3-00B470248FA4}" presName="parentTextBox" presStyleLbl="node1" presStyleIdx="0" presStyleCnt="4"/>
      <dgm:spPr/>
      <dgm:t>
        <a:bodyPr/>
        <a:lstStyle/>
        <a:p>
          <a:endParaRPr lang="en-US"/>
        </a:p>
      </dgm:t>
    </dgm:pt>
    <dgm:pt modelId="{41D64F91-0B98-47C9-850B-0AE0EFCB720E}" type="pres">
      <dgm:prSet presAssocID="{42B75605-7300-4C1B-B8B8-1A23287CCA00}" presName="sp" presStyleCnt="0"/>
      <dgm:spPr/>
    </dgm:pt>
    <dgm:pt modelId="{8050CBD5-7AC5-4837-86F1-AACA6834C7B7}" type="pres">
      <dgm:prSet presAssocID="{1F832754-9864-4664-A3F8-DF3814055025}" presName="arrowAndChildren" presStyleCnt="0"/>
      <dgm:spPr/>
    </dgm:pt>
    <dgm:pt modelId="{8B8E64B7-702F-4F6F-9115-A7738FCB487D}" type="pres">
      <dgm:prSet presAssocID="{1F832754-9864-4664-A3F8-DF3814055025}" presName="parentTextArrow" presStyleLbl="node1" presStyleIdx="1" presStyleCnt="4"/>
      <dgm:spPr/>
      <dgm:t>
        <a:bodyPr/>
        <a:lstStyle/>
        <a:p>
          <a:endParaRPr lang="en-US"/>
        </a:p>
      </dgm:t>
    </dgm:pt>
    <dgm:pt modelId="{81401AA5-9D56-4343-A89D-FDFDA5BF9ADE}" type="pres">
      <dgm:prSet presAssocID="{5316FB57-148D-4AB7-821A-525DD206EE6C}" presName="sp" presStyleCnt="0"/>
      <dgm:spPr/>
    </dgm:pt>
    <dgm:pt modelId="{D4BE4730-1337-4B8C-B830-2CA518C3C371}" type="pres">
      <dgm:prSet presAssocID="{C30F0AF0-58C5-4F48-A8FA-5C7E2D5CCE62}" presName="arrowAndChildren" presStyleCnt="0"/>
      <dgm:spPr/>
    </dgm:pt>
    <dgm:pt modelId="{50B67AC3-A34B-4026-8BFB-72B55AACE9DA}" type="pres">
      <dgm:prSet presAssocID="{C30F0AF0-58C5-4F48-A8FA-5C7E2D5CCE62}" presName="parentTextArrow" presStyleLbl="node1" presStyleIdx="2" presStyleCnt="4"/>
      <dgm:spPr/>
      <dgm:t>
        <a:bodyPr/>
        <a:lstStyle/>
        <a:p>
          <a:endParaRPr lang="en-US"/>
        </a:p>
      </dgm:t>
    </dgm:pt>
    <dgm:pt modelId="{22E2BD9A-36F4-492D-9AFF-E65585D059C1}" type="pres">
      <dgm:prSet presAssocID="{069DF939-583E-409A-AAD2-E75D395F0C7F}" presName="sp" presStyleCnt="0"/>
      <dgm:spPr/>
    </dgm:pt>
    <dgm:pt modelId="{41159C80-5642-4E6D-A1C5-E13E95BBB023}" type="pres">
      <dgm:prSet presAssocID="{4C7048A1-A6E9-45FB-951D-705D4BA8E505}" presName="arrowAndChildren" presStyleCnt="0"/>
      <dgm:spPr/>
    </dgm:pt>
    <dgm:pt modelId="{6423776B-01C4-402B-AF92-ECEDDA91A7A9}" type="pres">
      <dgm:prSet presAssocID="{4C7048A1-A6E9-45FB-951D-705D4BA8E505}" presName="parentTextArrow" presStyleLbl="node1" presStyleIdx="3" presStyleCnt="4" custLinFactNeighborX="-294" custLinFactNeighborY="-3746"/>
      <dgm:spPr/>
      <dgm:t>
        <a:bodyPr/>
        <a:lstStyle/>
        <a:p>
          <a:endParaRPr lang="en-US"/>
        </a:p>
      </dgm:t>
    </dgm:pt>
  </dgm:ptLst>
  <dgm:cxnLst>
    <dgm:cxn modelId="{366B560B-CDE6-4B66-B787-D7EC2A79EA2D}" type="presOf" srcId="{FDB16FAA-79A6-4495-A2B3-00B470248FA4}" destId="{AD69F4F3-04B3-4EBA-9C4F-18F49F2836F2}" srcOrd="0" destOrd="0" presId="urn:microsoft.com/office/officeart/2005/8/layout/process4"/>
    <dgm:cxn modelId="{B8B9DCDF-980E-499C-9EBF-2D0FEABB3146}" srcId="{1891E283-D8E4-458C-B5C1-AC221ED4A848}" destId="{C30F0AF0-58C5-4F48-A8FA-5C7E2D5CCE62}" srcOrd="1" destOrd="0" parTransId="{06E5D412-3958-4C11-BA5E-FE3BB74265B3}" sibTransId="{5316FB57-148D-4AB7-821A-525DD206EE6C}"/>
    <dgm:cxn modelId="{201F2C95-2F53-473E-88D3-19055B663395}" type="presOf" srcId="{1891E283-D8E4-458C-B5C1-AC221ED4A848}" destId="{F8E83750-5148-4C74-80DC-7408FB1FAE9E}" srcOrd="0" destOrd="0" presId="urn:microsoft.com/office/officeart/2005/8/layout/process4"/>
    <dgm:cxn modelId="{4682E8EB-0E91-4502-947E-1FAA2214DF42}" srcId="{1891E283-D8E4-458C-B5C1-AC221ED4A848}" destId="{1F832754-9864-4664-A3F8-DF3814055025}" srcOrd="2" destOrd="0" parTransId="{F12839B6-B403-40D1-AEC6-F915D1C35143}" sibTransId="{42B75605-7300-4C1B-B8B8-1A23287CCA00}"/>
    <dgm:cxn modelId="{69BA3FDC-378C-4705-9CB2-6C3CD82BFB60}" type="presOf" srcId="{4C7048A1-A6E9-45FB-951D-705D4BA8E505}" destId="{6423776B-01C4-402B-AF92-ECEDDA91A7A9}" srcOrd="0" destOrd="0" presId="urn:microsoft.com/office/officeart/2005/8/layout/process4"/>
    <dgm:cxn modelId="{C8186647-DE73-4C90-BCC0-1307DF5639C7}" type="presOf" srcId="{C30F0AF0-58C5-4F48-A8FA-5C7E2D5CCE62}" destId="{50B67AC3-A34B-4026-8BFB-72B55AACE9DA}" srcOrd="0" destOrd="0" presId="urn:microsoft.com/office/officeart/2005/8/layout/process4"/>
    <dgm:cxn modelId="{CFDB2668-984B-4497-A4BB-5F9D36054759}" srcId="{1891E283-D8E4-458C-B5C1-AC221ED4A848}" destId="{FDB16FAA-79A6-4495-A2B3-00B470248FA4}" srcOrd="3" destOrd="0" parTransId="{6AAF3B0C-10D7-4A91-AA08-C4FCDF396204}" sibTransId="{A6B18550-EC7E-49BB-B72A-922079199F8B}"/>
    <dgm:cxn modelId="{05428610-20A3-499A-99FF-5733F2F78E3D}" type="presOf" srcId="{1F832754-9864-4664-A3F8-DF3814055025}" destId="{8B8E64B7-702F-4F6F-9115-A7738FCB487D}" srcOrd="0" destOrd="0" presId="urn:microsoft.com/office/officeart/2005/8/layout/process4"/>
    <dgm:cxn modelId="{6D87EB6F-C296-499E-8FC9-6C3C43097896}" srcId="{1891E283-D8E4-458C-B5C1-AC221ED4A848}" destId="{4C7048A1-A6E9-45FB-951D-705D4BA8E505}" srcOrd="0" destOrd="0" parTransId="{9521FA36-7877-4241-9A94-3FC17D1AC1F2}" sibTransId="{069DF939-583E-409A-AAD2-E75D395F0C7F}"/>
    <dgm:cxn modelId="{26ACAABE-9628-45F8-8E99-53351D156283}" type="presParOf" srcId="{F8E83750-5148-4C74-80DC-7408FB1FAE9E}" destId="{97DBFE42-F121-47A4-9CCF-75A2748CC786}" srcOrd="0" destOrd="0" presId="urn:microsoft.com/office/officeart/2005/8/layout/process4"/>
    <dgm:cxn modelId="{F1588C8A-003D-43E4-A5F5-65E1D47B98D2}" type="presParOf" srcId="{97DBFE42-F121-47A4-9CCF-75A2748CC786}" destId="{AD69F4F3-04B3-4EBA-9C4F-18F49F2836F2}" srcOrd="0" destOrd="0" presId="urn:microsoft.com/office/officeart/2005/8/layout/process4"/>
    <dgm:cxn modelId="{C8906F9C-5C08-4E3B-A46C-9789E1FFBB43}" type="presParOf" srcId="{F8E83750-5148-4C74-80DC-7408FB1FAE9E}" destId="{41D64F91-0B98-47C9-850B-0AE0EFCB720E}" srcOrd="1" destOrd="0" presId="urn:microsoft.com/office/officeart/2005/8/layout/process4"/>
    <dgm:cxn modelId="{058BF68A-C05A-439E-A227-0F3E895BDD4F}" type="presParOf" srcId="{F8E83750-5148-4C74-80DC-7408FB1FAE9E}" destId="{8050CBD5-7AC5-4837-86F1-AACA6834C7B7}" srcOrd="2" destOrd="0" presId="urn:microsoft.com/office/officeart/2005/8/layout/process4"/>
    <dgm:cxn modelId="{41EA100F-988D-4DD0-A70B-41C7F9D1D874}" type="presParOf" srcId="{8050CBD5-7AC5-4837-86F1-AACA6834C7B7}" destId="{8B8E64B7-702F-4F6F-9115-A7738FCB487D}" srcOrd="0" destOrd="0" presId="urn:microsoft.com/office/officeart/2005/8/layout/process4"/>
    <dgm:cxn modelId="{0F2B8030-F828-476A-B2C0-1150C76AB7D9}" type="presParOf" srcId="{F8E83750-5148-4C74-80DC-7408FB1FAE9E}" destId="{81401AA5-9D56-4343-A89D-FDFDA5BF9ADE}" srcOrd="3" destOrd="0" presId="urn:microsoft.com/office/officeart/2005/8/layout/process4"/>
    <dgm:cxn modelId="{E5EC8E08-A7B9-4CC9-B8CC-26AD0E7C8F01}" type="presParOf" srcId="{F8E83750-5148-4C74-80DC-7408FB1FAE9E}" destId="{D4BE4730-1337-4B8C-B830-2CA518C3C371}" srcOrd="4" destOrd="0" presId="urn:microsoft.com/office/officeart/2005/8/layout/process4"/>
    <dgm:cxn modelId="{4E8133F1-94EB-4F3B-BC3F-47272E708996}" type="presParOf" srcId="{D4BE4730-1337-4B8C-B830-2CA518C3C371}" destId="{50B67AC3-A34B-4026-8BFB-72B55AACE9DA}" srcOrd="0" destOrd="0" presId="urn:microsoft.com/office/officeart/2005/8/layout/process4"/>
    <dgm:cxn modelId="{97EAEC2B-C354-44A0-AABD-095FD76DDBD7}" type="presParOf" srcId="{F8E83750-5148-4C74-80DC-7408FB1FAE9E}" destId="{22E2BD9A-36F4-492D-9AFF-E65585D059C1}" srcOrd="5" destOrd="0" presId="urn:microsoft.com/office/officeart/2005/8/layout/process4"/>
    <dgm:cxn modelId="{63DDB3BC-1B1D-49CA-A4E4-3AC2D26B3C29}" type="presParOf" srcId="{F8E83750-5148-4C74-80DC-7408FB1FAE9E}" destId="{41159C80-5642-4E6D-A1C5-E13E95BBB023}" srcOrd="6" destOrd="0" presId="urn:microsoft.com/office/officeart/2005/8/layout/process4"/>
    <dgm:cxn modelId="{F74DD422-4816-4F2E-8E76-6832AC1FF446}" type="presParOf" srcId="{41159C80-5642-4E6D-A1C5-E13E95BBB023}" destId="{6423776B-01C4-402B-AF92-ECEDDA91A7A9}"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9F4F3-04B3-4EBA-9C4F-18F49F2836F2}">
      <dsp:nvSpPr>
        <dsp:cNvPr id="0" name=""/>
        <dsp:cNvSpPr/>
      </dsp:nvSpPr>
      <dsp:spPr>
        <a:xfrm>
          <a:off x="0" y="2545362"/>
          <a:ext cx="5454317" cy="556862"/>
        </a:xfrm>
        <a:prstGeom prst="rect">
          <a:avLst/>
        </a:prstGeom>
        <a:gradFill rotWithShape="0">
          <a:gsLst>
            <a:gs pos="0">
              <a:schemeClr val="accent2">
                <a:shade val="50000"/>
                <a:hueOff val="0"/>
                <a:satOff val="0"/>
                <a:lumOff val="0"/>
                <a:alphaOff val="0"/>
                <a:tint val="62000"/>
                <a:satMod val="180000"/>
              </a:schemeClr>
            </a:gs>
            <a:gs pos="65000">
              <a:schemeClr val="accent2">
                <a:shade val="50000"/>
                <a:hueOff val="0"/>
                <a:satOff val="0"/>
                <a:lumOff val="0"/>
                <a:alphaOff val="0"/>
                <a:tint val="32000"/>
                <a:satMod val="250000"/>
              </a:schemeClr>
            </a:gs>
            <a:gs pos="100000">
              <a:schemeClr val="accent2">
                <a:shade val="50000"/>
                <a:hueOff val="0"/>
                <a:satOff val="0"/>
                <a:lumOff val="0"/>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Conduct a chi-square test</a:t>
          </a:r>
          <a:endParaRPr lang="en-US" sz="2000" kern="1200"/>
        </a:p>
      </dsp:txBody>
      <dsp:txXfrm>
        <a:off x="0" y="2545362"/>
        <a:ext cx="5454317" cy="556862"/>
      </dsp:txXfrm>
    </dsp:sp>
    <dsp:sp modelId="{8B8E64B7-702F-4F6F-9115-A7738FCB487D}">
      <dsp:nvSpPr>
        <dsp:cNvPr id="0" name=""/>
        <dsp:cNvSpPr/>
      </dsp:nvSpPr>
      <dsp:spPr>
        <a:xfrm rot="10800000">
          <a:off x="0" y="1697259"/>
          <a:ext cx="5454317" cy="856455"/>
        </a:xfrm>
        <a:prstGeom prst="upArrowCallout">
          <a:avLst/>
        </a:prstGeom>
        <a:gradFill rotWithShape="0">
          <a:gsLst>
            <a:gs pos="0">
              <a:schemeClr val="accent2">
                <a:shade val="50000"/>
                <a:hueOff val="145355"/>
                <a:satOff val="17922"/>
                <a:lumOff val="20368"/>
                <a:alphaOff val="0"/>
                <a:tint val="62000"/>
                <a:satMod val="180000"/>
              </a:schemeClr>
            </a:gs>
            <a:gs pos="65000">
              <a:schemeClr val="accent2">
                <a:shade val="50000"/>
                <a:hueOff val="145355"/>
                <a:satOff val="17922"/>
                <a:lumOff val="20368"/>
                <a:alphaOff val="0"/>
                <a:tint val="32000"/>
                <a:satMod val="250000"/>
              </a:schemeClr>
            </a:gs>
            <a:gs pos="100000">
              <a:schemeClr val="accent2">
                <a:shade val="50000"/>
                <a:hueOff val="145355"/>
                <a:satOff val="17922"/>
                <a:lumOff val="20368"/>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Compute the expected values</a:t>
          </a:r>
          <a:endParaRPr lang="en-US" sz="2000" kern="1200"/>
        </a:p>
      </dsp:txBody>
      <dsp:txXfrm rot="10800000">
        <a:off x="0" y="1697259"/>
        <a:ext cx="5454317" cy="556499"/>
      </dsp:txXfrm>
    </dsp:sp>
    <dsp:sp modelId="{50B67AC3-A34B-4026-8BFB-72B55AACE9DA}">
      <dsp:nvSpPr>
        <dsp:cNvPr id="0" name=""/>
        <dsp:cNvSpPr/>
      </dsp:nvSpPr>
      <dsp:spPr>
        <a:xfrm rot="10800000">
          <a:off x="0" y="849157"/>
          <a:ext cx="5454317" cy="856455"/>
        </a:xfrm>
        <a:prstGeom prst="upArrowCallout">
          <a:avLst/>
        </a:prstGeom>
        <a:gradFill rotWithShape="0">
          <a:gsLst>
            <a:gs pos="0">
              <a:schemeClr val="accent2">
                <a:shade val="50000"/>
                <a:hueOff val="290709"/>
                <a:satOff val="35844"/>
                <a:lumOff val="40736"/>
                <a:alphaOff val="0"/>
                <a:tint val="62000"/>
                <a:satMod val="180000"/>
              </a:schemeClr>
            </a:gs>
            <a:gs pos="65000">
              <a:schemeClr val="accent2">
                <a:shade val="50000"/>
                <a:hueOff val="290709"/>
                <a:satOff val="35844"/>
                <a:lumOff val="40736"/>
                <a:alphaOff val="0"/>
                <a:tint val="32000"/>
                <a:satMod val="250000"/>
              </a:schemeClr>
            </a:gs>
            <a:gs pos="100000">
              <a:schemeClr val="accent2">
                <a:shade val="50000"/>
                <a:hueOff val="290709"/>
                <a:satOff val="35844"/>
                <a:lumOff val="40736"/>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Create a Pivot table relating the variables “born in this country” with “sex” </a:t>
          </a:r>
          <a:endParaRPr lang="en-US" sz="2000" kern="1200"/>
        </a:p>
      </dsp:txBody>
      <dsp:txXfrm rot="10800000">
        <a:off x="0" y="849157"/>
        <a:ext cx="5454317" cy="556499"/>
      </dsp:txXfrm>
    </dsp:sp>
    <dsp:sp modelId="{6423776B-01C4-402B-AF92-ECEDDA91A7A9}">
      <dsp:nvSpPr>
        <dsp:cNvPr id="0" name=""/>
        <dsp:cNvSpPr/>
      </dsp:nvSpPr>
      <dsp:spPr>
        <a:xfrm rot="10800000">
          <a:off x="0" y="0"/>
          <a:ext cx="5454317" cy="856455"/>
        </a:xfrm>
        <a:prstGeom prst="upArrowCallout">
          <a:avLst/>
        </a:prstGeom>
        <a:gradFill rotWithShape="0">
          <a:gsLst>
            <a:gs pos="0">
              <a:schemeClr val="accent2">
                <a:shade val="50000"/>
                <a:hueOff val="145355"/>
                <a:satOff val="17922"/>
                <a:lumOff val="20368"/>
                <a:alphaOff val="0"/>
                <a:tint val="62000"/>
                <a:satMod val="180000"/>
              </a:schemeClr>
            </a:gs>
            <a:gs pos="65000">
              <a:schemeClr val="accent2">
                <a:shade val="50000"/>
                <a:hueOff val="145355"/>
                <a:satOff val="17922"/>
                <a:lumOff val="20368"/>
                <a:alphaOff val="0"/>
                <a:tint val="32000"/>
                <a:satMod val="250000"/>
              </a:schemeClr>
            </a:gs>
            <a:gs pos="100000">
              <a:schemeClr val="accent2">
                <a:shade val="50000"/>
                <a:hueOff val="145355"/>
                <a:satOff val="17922"/>
                <a:lumOff val="20368"/>
                <a:alphaOff val="0"/>
                <a:tint val="23000"/>
                <a:satMod val="300000"/>
              </a:schemeClr>
            </a:gs>
          </a:gsLst>
          <a:lin ang="16200000" scaled="0"/>
        </a:gradFill>
        <a:ln>
          <a:noFill/>
        </a:ln>
        <a:effectLst>
          <a:outerShdw blurRad="50800" dist="38100" dir="5400000" rotWithShape="0">
            <a:srgbClr val="000000">
              <a:alpha val="3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kern="1200" smtClean="0"/>
            <a:t>We load the data set</a:t>
          </a:r>
          <a:endParaRPr lang="en-US" sz="2000" kern="1200"/>
        </a:p>
      </dsp:txBody>
      <dsp:txXfrm rot="10800000">
        <a:off x="0" y="0"/>
        <a:ext cx="5454317" cy="55649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906F081-8781-4431-8FD4-2CF608CD7C47}" type="datetimeFigureOut">
              <a:rPr lang="en-US" smtClean="0"/>
              <a:t>3/24/2016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6E42EF-B2A2-4428-A098-E6934E2840B8}" type="slidenum">
              <a:rPr lang="en-US" smtClean="0"/>
              <a:t>‹#›</a:t>
            </a:fld>
            <a:endParaRPr lang="en-US"/>
          </a:p>
        </p:txBody>
      </p:sp>
    </p:spTree>
    <p:extLst>
      <p:ext uri="{BB962C8B-B14F-4D97-AF65-F5344CB8AC3E}">
        <p14:creationId xmlns:p14="http://schemas.microsoft.com/office/powerpoint/2010/main" val="1226619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6CA47C-B7FD-4BE9-B0E6-81BA758D95F2}" type="datetimeFigureOut">
              <a:rPr lang="en-US" smtClean="0"/>
              <a:t>3/24/2016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3716F0-385D-4F6E-BE54-A09D410D24C2}" type="slidenum">
              <a:rPr lang="en-US" smtClean="0"/>
              <a:t>‹#›</a:t>
            </a:fld>
            <a:endParaRPr lang="en-US"/>
          </a:p>
        </p:txBody>
      </p:sp>
    </p:spTree>
    <p:extLst>
      <p:ext uri="{BB962C8B-B14F-4D97-AF65-F5344CB8AC3E}">
        <p14:creationId xmlns:p14="http://schemas.microsoft.com/office/powerpoint/2010/main" val="683426291"/>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Calibri" panose="020F0502020204030204" pitchFamily="34" charset="0"/>
        <a:ea typeface="+mn-ea"/>
        <a:cs typeface="+mn-cs"/>
      </a:defRPr>
    </a:lvl1pPr>
    <a:lvl2pPr marL="457200" algn="l" defTabSz="914400" rtl="0" eaLnBrk="1" latinLnBrk="0" hangingPunct="1">
      <a:defRPr sz="1000" kern="1200">
        <a:solidFill>
          <a:schemeClr val="tx1"/>
        </a:solidFill>
        <a:latin typeface="Calibri" panose="020F0502020204030204" pitchFamily="34" charset="0"/>
        <a:ea typeface="+mn-ea"/>
        <a:cs typeface="+mn-cs"/>
      </a:defRPr>
    </a:lvl2pPr>
    <a:lvl3pPr marL="914400" algn="l" defTabSz="914400" rtl="0" eaLnBrk="1" latinLnBrk="0" hangingPunct="1">
      <a:defRPr sz="1000" kern="1200">
        <a:solidFill>
          <a:schemeClr val="tx1"/>
        </a:solidFill>
        <a:latin typeface="Calibri" panose="020F0502020204030204" pitchFamily="34" charset="0"/>
        <a:ea typeface="+mn-ea"/>
        <a:cs typeface="+mn-cs"/>
      </a:defRPr>
    </a:lvl3pPr>
    <a:lvl4pPr marL="1371600" algn="l" defTabSz="914400" rtl="0" eaLnBrk="1" latinLnBrk="0" hangingPunct="1">
      <a:defRPr sz="1000" kern="1200">
        <a:solidFill>
          <a:schemeClr val="tx1"/>
        </a:solidFill>
        <a:latin typeface="Calibri" panose="020F0502020204030204" pitchFamily="34" charset="0"/>
        <a:ea typeface="+mn-ea"/>
        <a:cs typeface="+mn-cs"/>
      </a:defRPr>
    </a:lvl4pPr>
    <a:lvl5pPr marL="1828800" algn="l" defTabSz="914400" rtl="0" eaLnBrk="1" latinLnBrk="0" hangingPunct="1">
      <a:defRPr sz="10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a:t>
            </a:fld>
            <a:endParaRPr lang="en-US"/>
          </a:p>
        </p:txBody>
      </p:sp>
    </p:spTree>
    <p:extLst>
      <p:ext uri="{BB962C8B-B14F-4D97-AF65-F5344CB8AC3E}">
        <p14:creationId xmlns:p14="http://schemas.microsoft.com/office/powerpoint/2010/main" val="2209661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It seems that generating these percentage tables is a fair amount of work. Of course Excel provides an easier method for generating such tables from actual data, which we will explore soon.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13</a:t>
            </a:fld>
            <a:endParaRPr lang="en-US"/>
          </a:p>
        </p:txBody>
      </p:sp>
    </p:spTree>
    <p:extLst>
      <p:ext uri="{BB962C8B-B14F-4D97-AF65-F5344CB8AC3E}">
        <p14:creationId xmlns:p14="http://schemas.microsoft.com/office/powerpoint/2010/main" val="42361242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In an earlier chapter we saw how to use Excel’s “Pivot” function to compute counts or frequencies, using one (categorical) variable at a time.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Now we want to generate tables involving two variables from a particular data set (review the “Bending the Rules: Lying or Exaggeration” section if necessary).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14</a:t>
            </a:fld>
            <a:endParaRPr lang="en-US"/>
          </a:p>
        </p:txBody>
      </p:sp>
    </p:spTree>
    <p:extLst>
      <p:ext uri="{BB962C8B-B14F-4D97-AF65-F5344CB8AC3E}">
        <p14:creationId xmlns:p14="http://schemas.microsoft.com/office/powerpoint/2010/main" val="2382818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15</a:t>
            </a:fld>
            <a:endParaRPr lang="en-US"/>
          </a:p>
        </p:txBody>
      </p:sp>
    </p:spTree>
    <p:extLst>
      <p:ext uri="{BB962C8B-B14F-4D97-AF65-F5344CB8AC3E}">
        <p14:creationId xmlns:p14="http://schemas.microsoft.com/office/powerpoint/2010/main" val="992502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Similarly, we can create the table relating “Salary Level” with “Job Category”; details are left to you. To finish our discussion, we use the preceding tables to answer specific questions.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19</a:t>
            </a:fld>
            <a:endParaRPr lang="en-US"/>
          </a:p>
        </p:txBody>
      </p:sp>
    </p:spTree>
    <p:extLst>
      <p:ext uri="{BB962C8B-B14F-4D97-AF65-F5344CB8AC3E}">
        <p14:creationId xmlns:p14="http://schemas.microsoft.com/office/powerpoint/2010/main" val="3992138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20</a:t>
            </a:fld>
            <a:endParaRPr lang="en-US"/>
          </a:p>
        </p:txBody>
      </p:sp>
    </p:spTree>
    <p:extLst>
      <p:ext uri="{BB962C8B-B14F-4D97-AF65-F5344CB8AC3E}">
        <p14:creationId xmlns:p14="http://schemas.microsoft.com/office/powerpoint/2010/main" val="1831574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At first glance it might seem that we have already created the right tables to answer these questions (see Figures 7.2 and 7.3).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However, this time we want the answers in percentage, while our preceding tables contain actual numbers. And, as we have discussed in the previous section, when we want to generate percentage tables we need to decide whether we want row or column percentages.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21</a:t>
            </a:fld>
            <a:endParaRPr lang="en-US"/>
          </a:p>
        </p:txBody>
      </p:sp>
    </p:spTree>
    <p:extLst>
      <p:ext uri="{BB962C8B-B14F-4D97-AF65-F5344CB8AC3E}">
        <p14:creationId xmlns:p14="http://schemas.microsoft.com/office/powerpoint/2010/main" val="1880736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Actually, this seems to indicate that female employees, as a rule, earn less money than male employees. We will learn how to answer questions such as these in the next section.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24</a:t>
            </a:fld>
            <a:endParaRPr lang="en-US"/>
          </a:p>
        </p:txBody>
      </p:sp>
    </p:spTree>
    <p:extLst>
      <p:ext uri="{BB962C8B-B14F-4D97-AF65-F5344CB8AC3E}">
        <p14:creationId xmlns:p14="http://schemas.microsoft.com/office/powerpoint/2010/main" val="2242075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Again, a more interesting question would be to determine whether more years of education generally result in higher salaries (it does look that way)—we will answer that type of question in the next section.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26</a:t>
            </a:fld>
            <a:endParaRPr lang="en-US"/>
          </a:p>
        </p:txBody>
      </p:sp>
    </p:spTree>
    <p:extLst>
      <p:ext uri="{BB962C8B-B14F-4D97-AF65-F5344CB8AC3E}">
        <p14:creationId xmlns:p14="http://schemas.microsoft.com/office/powerpoint/2010/main" val="998164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In the previous section we computed crosstabs tables, analyzing two categorical variables simultaneously. A natural question to ask now is:</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i="1" kern="1200" dirty="0" smtClean="0">
                <a:solidFill>
                  <a:schemeClr val="tx1"/>
                </a:solidFill>
                <a:effectLst/>
                <a:latin typeface="Calibri" panose="020F0502020204030204" pitchFamily="34" charset="0"/>
                <a:ea typeface="+mn-ea"/>
                <a:cs typeface="+mn-cs"/>
              </a:rPr>
              <a:t>Is there a statistically significant relationship between two (categorical) variables, or do they appear to be independent?</a:t>
            </a:r>
            <a:endParaRPr lang="en-US" sz="1000" kern="1200" dirty="0" smtClean="0">
              <a:solidFill>
                <a:schemeClr val="tx1"/>
              </a:solidFill>
              <a:effectLst/>
              <a:latin typeface="Calibri" panose="020F0502020204030204"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27</a:t>
            </a:fld>
            <a:endParaRPr lang="en-US"/>
          </a:p>
        </p:txBody>
      </p:sp>
    </p:spTree>
    <p:extLst>
      <p:ext uri="{BB962C8B-B14F-4D97-AF65-F5344CB8AC3E}">
        <p14:creationId xmlns:p14="http://schemas.microsoft.com/office/powerpoint/2010/main" val="3277707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28</a:t>
            </a:fld>
            <a:endParaRPr lang="en-US"/>
          </a:p>
        </p:txBody>
      </p:sp>
    </p:spTree>
    <p:extLst>
      <p:ext uri="{BB962C8B-B14F-4D97-AF65-F5344CB8AC3E}">
        <p14:creationId xmlns:p14="http://schemas.microsoft.com/office/powerpoint/2010/main" val="335576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2</a:t>
            </a:fld>
            <a:endParaRPr lang="en-US"/>
          </a:p>
        </p:txBody>
      </p:sp>
    </p:spTree>
    <p:extLst>
      <p:ext uri="{BB962C8B-B14F-4D97-AF65-F5344CB8AC3E}">
        <p14:creationId xmlns:p14="http://schemas.microsoft.com/office/powerpoint/2010/main" val="2189372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Such an outcome—using common sense—would suggest that there is a relation between smoking and sex, because the vast majority of smokers are male, while the majority of nonsmokers are female. </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30</a:t>
            </a:fld>
            <a:endParaRPr lang="en-US"/>
          </a:p>
        </p:txBody>
      </p:sp>
    </p:spTree>
    <p:extLst>
      <p:ext uri="{BB962C8B-B14F-4D97-AF65-F5344CB8AC3E}">
        <p14:creationId xmlns:p14="http://schemas.microsoft.com/office/powerpoint/2010/main" val="2568182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Now that we know what distribution to </a:t>
            </a:r>
            <a:r>
              <a:rPr lang="en-US" sz="1000" b="0" i="1" u="none" strike="noStrike" kern="1200" baseline="0" dirty="0" smtClean="0">
                <a:solidFill>
                  <a:schemeClr val="tx1"/>
                </a:solidFill>
                <a:latin typeface="Calibri" panose="020F0502020204030204" pitchFamily="34" charset="0"/>
                <a:ea typeface="+mn-ea"/>
                <a:cs typeface="+mn-cs"/>
              </a:rPr>
              <a:t>expect </a:t>
            </a:r>
            <a:r>
              <a:rPr lang="en-US" sz="1000" b="0" i="0" u="none" strike="noStrike" kern="1200" baseline="0" dirty="0" smtClean="0">
                <a:solidFill>
                  <a:schemeClr val="tx1"/>
                </a:solidFill>
                <a:latin typeface="Calibri" panose="020F0502020204030204" pitchFamily="34" charset="0"/>
                <a:ea typeface="+mn-ea"/>
                <a:cs typeface="+mn-cs"/>
              </a:rPr>
              <a:t>if two variables were independent and we can compare it against the </a:t>
            </a:r>
            <a:r>
              <a:rPr lang="en-US" sz="1000" b="0" i="1" u="none" strike="noStrike" kern="1200" baseline="0" dirty="0" smtClean="0">
                <a:solidFill>
                  <a:schemeClr val="tx1"/>
                </a:solidFill>
                <a:latin typeface="Calibri" panose="020F0502020204030204" pitchFamily="34" charset="0"/>
                <a:ea typeface="+mn-ea"/>
                <a:cs typeface="+mn-cs"/>
              </a:rPr>
              <a:t>actual </a:t>
            </a:r>
            <a:r>
              <a:rPr lang="en-US" sz="1000" b="0" i="0" u="none" strike="noStrike" kern="1200" baseline="0" dirty="0" smtClean="0">
                <a:solidFill>
                  <a:schemeClr val="tx1"/>
                </a:solidFill>
                <a:latin typeface="Calibri" panose="020F0502020204030204" pitchFamily="34" charset="0"/>
                <a:ea typeface="+mn-ea"/>
                <a:cs typeface="+mn-cs"/>
              </a:rPr>
              <a:t>distribution of numbers: if it is </a:t>
            </a:r>
            <a:r>
              <a:rPr lang="en-US" sz="1000" b="0" i="1" u="none" strike="noStrike" kern="1200" baseline="0" dirty="0" smtClean="0">
                <a:solidFill>
                  <a:schemeClr val="tx1"/>
                </a:solidFill>
                <a:latin typeface="Calibri" panose="020F0502020204030204" pitchFamily="34" charset="0"/>
                <a:ea typeface="+mn-ea"/>
                <a:cs typeface="+mn-cs"/>
              </a:rPr>
              <a:t>not </a:t>
            </a:r>
            <a:r>
              <a:rPr lang="en-US" sz="1000" b="0" i="0" u="none" strike="noStrike" kern="1200" baseline="0" dirty="0" smtClean="0">
                <a:solidFill>
                  <a:schemeClr val="tx1"/>
                </a:solidFill>
                <a:latin typeface="Calibri" panose="020F0502020204030204" pitchFamily="34" charset="0"/>
                <a:ea typeface="+mn-ea"/>
                <a:cs typeface="+mn-cs"/>
              </a:rPr>
              <a:t>close to the conjectured distribution, then the variables cannot be independent and thus they must be related!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With that in mind we create an effective procedure to test whether two variables are independent. First we define the table of expected values as follows. </a:t>
            </a:r>
            <a:endParaRPr lang="en-US" dirty="0" smtClean="0"/>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37</a:t>
            </a:fld>
            <a:endParaRPr lang="en-US"/>
          </a:p>
        </p:txBody>
      </p:sp>
    </p:spTree>
    <p:extLst>
      <p:ext uri="{BB962C8B-B14F-4D97-AF65-F5344CB8AC3E}">
        <p14:creationId xmlns:p14="http://schemas.microsoft.com/office/powerpoint/2010/main" val="40172598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Now, here is the clue: If the actual values are very different from the expected values, the conclusion is that the variables cannot be independent after all (because if they were independent the actual values should look similar to the expected values).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38</a:t>
            </a:fld>
            <a:endParaRPr lang="en-US"/>
          </a:p>
        </p:txBody>
      </p:sp>
    </p:spTree>
    <p:extLst>
      <p:ext uri="{BB962C8B-B14F-4D97-AF65-F5344CB8AC3E}">
        <p14:creationId xmlns:p14="http://schemas.microsoft.com/office/powerpoint/2010/main" val="2081142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39</a:t>
            </a:fld>
            <a:endParaRPr lang="en-US"/>
          </a:p>
        </p:txBody>
      </p:sp>
    </p:spTree>
    <p:extLst>
      <p:ext uri="{BB962C8B-B14F-4D97-AF65-F5344CB8AC3E}">
        <p14:creationId xmlns:p14="http://schemas.microsoft.com/office/powerpoint/2010/main" val="10186723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Calibri" panose="020F0502020204030204" pitchFamily="34" charset="0"/>
                <a:ea typeface="+mn-ea"/>
                <a:cs typeface="+mn-cs"/>
              </a:rPr>
              <a:t>The only question left to answer is: “Exactly when is this difference too large? That is: At which point can we assume that the difference between expected and actual values is so large that we have to conclude that the variables cannot be independent? Before we answer that question, let us return to our original example. </a:t>
            </a:r>
            <a:endParaRPr lang="en-US" dirty="0" smtClean="0"/>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40</a:t>
            </a:fld>
            <a:endParaRPr lang="en-US"/>
          </a:p>
        </p:txBody>
      </p:sp>
    </p:spTree>
    <p:extLst>
      <p:ext uri="{BB962C8B-B14F-4D97-AF65-F5344CB8AC3E}">
        <p14:creationId xmlns:p14="http://schemas.microsoft.com/office/powerpoint/2010/main" val="4182282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baseline="0" dirty="0" smtClean="0">
                <a:solidFill>
                  <a:schemeClr val="tx1"/>
                </a:solidFill>
                <a:latin typeface="Calibri" panose="020F0502020204030204" pitchFamily="34" charset="0"/>
                <a:ea typeface="+mn-ea"/>
                <a:cs typeface="+mn-cs"/>
              </a:rPr>
              <a:t>The only question left to answer is: “Exactly when is this difference too large? That is: At which point can we assume that the difference between expected and actual values is so large that we have to conclude that the variables cannot be independent? Before we answer that question, let us return to our original example. </a:t>
            </a:r>
            <a:endParaRPr lang="en-US" dirty="0" smtClean="0"/>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41</a:t>
            </a:fld>
            <a:endParaRPr lang="en-US"/>
          </a:p>
        </p:txBody>
      </p:sp>
    </p:spTree>
    <p:extLst>
      <p:ext uri="{BB962C8B-B14F-4D97-AF65-F5344CB8AC3E}">
        <p14:creationId xmlns:p14="http://schemas.microsoft.com/office/powerpoint/2010/main" val="1326322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Note</a:t>
                </a:r>
                <a:r>
                  <a:rPr lang="en-US" sz="1000" dirty="0"/>
                  <a:t>: We compute the value of </a:t>
                </a:r>
                <a14:m>
                  <m:oMath xmlns:m="http://schemas.openxmlformats.org/officeDocument/2006/math">
                    <m:sSup>
                      <m:sSupPr>
                        <m:ctrlPr>
                          <a:rPr lang="en-US" sz="1000" i="1">
                            <a:latin typeface="Cambria Math" panose="02040503050406030204" pitchFamily="18" charset="0"/>
                          </a:rPr>
                        </m:ctrlPr>
                      </m:sSupPr>
                      <m:e>
                        <m:r>
                          <a:rPr lang="en-US" sz="1000" i="1">
                            <a:latin typeface="Cambria Math" panose="02040503050406030204" pitchFamily="18" charset="0"/>
                          </a:rPr>
                          <m:t>𝑥</m:t>
                        </m:r>
                      </m:e>
                      <m:sup>
                        <m:r>
                          <a:rPr lang="en-US" sz="1000" i="1">
                            <a:latin typeface="Cambria Math" panose="02040503050406030204" pitchFamily="18" charset="0"/>
                          </a:rPr>
                          <m:t>2 </m:t>
                        </m:r>
                      </m:sup>
                    </m:sSup>
                  </m:oMath>
                </a14:m>
                <a:r>
                  <a:rPr lang="en-US" sz="1000" dirty="0"/>
                  <a:t> here (and in some other examples) manually, which can be quite a lot of work. In real life, we will of course use software such as Excel for that; so if you feel that computing </a:t>
                </a:r>
                <a14:m>
                  <m:oMath xmlns:m="http://schemas.openxmlformats.org/officeDocument/2006/math">
                    <m:sSup>
                      <m:sSupPr>
                        <m:ctrlPr>
                          <a:rPr lang="en-US" sz="1000" i="1">
                            <a:latin typeface="Cambria Math" panose="02040503050406030204" pitchFamily="18" charset="0"/>
                          </a:rPr>
                        </m:ctrlPr>
                      </m:sSupPr>
                      <m:e>
                        <m:r>
                          <a:rPr lang="en-US" sz="1000" i="1">
                            <a:latin typeface="Cambria Math" panose="02040503050406030204" pitchFamily="18" charset="0"/>
                          </a:rPr>
                          <m:t>𝑥</m:t>
                        </m:r>
                      </m:e>
                      <m:sup>
                        <m:r>
                          <a:rPr lang="en-US" sz="1000" i="1">
                            <a:latin typeface="Cambria Math" panose="02040503050406030204" pitchFamily="18" charset="0"/>
                          </a:rPr>
                          <m:t>2 </m:t>
                        </m:r>
                      </m:sup>
                    </m:sSup>
                  </m:oMath>
                </a14:m>
                <a:r>
                  <a:rPr lang="en-US" sz="1000" dirty="0"/>
                  <a:t> is just too much, do not worry, we will soon show how to use Excel for this. </a:t>
                </a:r>
                <a:r>
                  <a:rPr lang="en-US" sz="1000" dirty="0" smtClean="0"/>
                  <a:t> </a:t>
                </a:r>
                <a:endParaRPr lang="en-US" sz="1000" dirty="0"/>
              </a:p>
              <a:p>
                <a:endParaRPr lang="en-US" dirty="0"/>
              </a:p>
            </p:txBody>
          </p:sp>
        </mc:Choice>
        <mc:Fallback xmlns="">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t>Note</a:t>
                </a:r>
                <a:r>
                  <a:rPr lang="en-US" sz="1000" dirty="0"/>
                  <a:t>: We compute the value of </a:t>
                </a:r>
                <a:r>
                  <a:rPr lang="en-US" sz="1000" i="0">
                    <a:latin typeface="Cambria Math" panose="02040503050406030204" pitchFamily="18" charset="0"/>
                  </a:rPr>
                  <a:t>𝑥^(2 )</a:t>
                </a:r>
                <a:r>
                  <a:rPr lang="en-US" sz="1000" dirty="0"/>
                  <a:t> here (and in some other examples) manually, which can be quite a lot of work. In real life, we will of course use software such as Excel for that; so if you feel that computing </a:t>
                </a:r>
                <a:r>
                  <a:rPr lang="en-US" sz="1000" i="0">
                    <a:latin typeface="Cambria Math" panose="02040503050406030204" pitchFamily="18" charset="0"/>
                  </a:rPr>
                  <a:t>𝑥^(2 )</a:t>
                </a:r>
                <a:r>
                  <a:rPr lang="en-US" sz="1000" dirty="0"/>
                  <a:t> is just too much, do not worry, we will soon show how to use Excel for this. </a:t>
                </a:r>
                <a:r>
                  <a:rPr lang="en-US" sz="1000" dirty="0" smtClean="0"/>
                  <a:t> </a:t>
                </a:r>
                <a:endParaRPr lang="en-US" sz="1000" dirty="0"/>
              </a:p>
              <a:p>
                <a:endParaRPr lang="en-US" dirty="0"/>
              </a:p>
            </p:txBody>
          </p:sp>
        </mc:Fallback>
      </mc:AlternateContent>
      <p:sp>
        <p:nvSpPr>
          <p:cNvPr id="4" name="Slide Number Placeholder 3"/>
          <p:cNvSpPr>
            <a:spLocks noGrp="1"/>
          </p:cNvSpPr>
          <p:nvPr>
            <p:ph type="sldNum" sz="quarter" idx="10"/>
          </p:nvPr>
        </p:nvSpPr>
        <p:spPr/>
        <p:txBody>
          <a:bodyPr/>
          <a:lstStyle/>
          <a:p>
            <a:fld id="{923716F0-385D-4F6E-BE54-A09D410D24C2}" type="slidenum">
              <a:rPr lang="en-US" smtClean="0"/>
              <a:t>42</a:t>
            </a:fld>
            <a:endParaRPr lang="en-US"/>
          </a:p>
        </p:txBody>
      </p:sp>
    </p:spTree>
    <p:extLst>
      <p:ext uri="{BB962C8B-B14F-4D97-AF65-F5344CB8AC3E}">
        <p14:creationId xmlns:p14="http://schemas.microsoft.com/office/powerpoint/2010/main" val="2254250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43</a:t>
            </a:fld>
            <a:endParaRPr lang="en-US"/>
          </a:p>
        </p:txBody>
      </p:sp>
    </p:spTree>
    <p:extLst>
      <p:ext uri="{BB962C8B-B14F-4D97-AF65-F5344CB8AC3E}">
        <p14:creationId xmlns:p14="http://schemas.microsoft.com/office/powerpoint/2010/main" val="34054527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44</a:t>
            </a:fld>
            <a:endParaRPr lang="en-US"/>
          </a:p>
        </p:txBody>
      </p:sp>
    </p:spTree>
    <p:extLst>
      <p:ext uri="{BB962C8B-B14F-4D97-AF65-F5344CB8AC3E}">
        <p14:creationId xmlns:p14="http://schemas.microsoft.com/office/powerpoint/2010/main" val="14104838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Thus, the big question left is: When is the difference small enough for us to accept the independence assumption, and when is the difference so large that we can no longer assume independence and must therefore accept dependence? </a:t>
            </a:r>
            <a:endParaRPr lang="en-US" sz="1000" b="0" i="0" u="none" strike="noStrike" kern="1200" baseline="0" dirty="0" smtClean="0">
              <a:solidFill>
                <a:schemeClr val="tx1"/>
              </a:solidFill>
              <a:latin typeface="Calibri" panose="020F0502020204030204" pitchFamily="34" charset="0"/>
              <a:ea typeface="+mn-ea"/>
              <a:cs typeface="+mn-cs"/>
            </a:endParaRPr>
          </a:p>
          <a:p>
            <a:r>
              <a:rPr lang="en-US" sz="1000" b="0" i="0" u="none" strike="noStrike" kern="1200" baseline="0" dirty="0" smtClean="0">
                <a:solidFill>
                  <a:schemeClr val="tx1"/>
                </a:solidFill>
                <a:latin typeface="Calibri" panose="020F0502020204030204" pitchFamily="34" charset="0"/>
                <a:ea typeface="+mn-ea"/>
                <a:cs typeface="+mn-cs"/>
              </a:rPr>
              <a:t>The answer to this question is provided by the chi-square test.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45</a:t>
            </a:fld>
            <a:endParaRPr lang="en-US"/>
          </a:p>
        </p:txBody>
      </p:sp>
    </p:spTree>
    <p:extLst>
      <p:ext uri="{BB962C8B-B14F-4D97-AF65-F5344CB8AC3E}">
        <p14:creationId xmlns:p14="http://schemas.microsoft.com/office/powerpoint/2010/main" val="81887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716F0-385D-4F6E-BE54-A09D410D24C2}" type="slidenum">
              <a:rPr lang="en-US" smtClean="0"/>
              <a:t>3</a:t>
            </a:fld>
            <a:endParaRPr lang="en-US"/>
          </a:p>
        </p:txBody>
      </p:sp>
    </p:spTree>
    <p:extLst>
      <p:ext uri="{BB962C8B-B14F-4D97-AF65-F5344CB8AC3E}">
        <p14:creationId xmlns:p14="http://schemas.microsoft.com/office/powerpoint/2010/main" val="24238056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Typically, values of </a:t>
            </a:r>
            <a:r>
              <a:rPr lang="en-US" sz="1000" b="0" i="1" u="none" strike="noStrike" kern="1200" baseline="0" dirty="0" smtClean="0">
                <a:solidFill>
                  <a:schemeClr val="tx1"/>
                </a:solidFill>
                <a:latin typeface="Calibri" panose="020F0502020204030204" pitchFamily="34" charset="0"/>
                <a:ea typeface="+mn-ea"/>
                <a:cs typeface="+mn-cs"/>
              </a:rPr>
              <a:t>p </a:t>
            </a:r>
            <a:r>
              <a:rPr lang="en-US" sz="1000" b="0" i="0" u="none" strike="noStrike" kern="1200" baseline="0" dirty="0" smtClean="0">
                <a:solidFill>
                  <a:schemeClr val="tx1"/>
                </a:solidFill>
                <a:latin typeface="Calibri" panose="020F0502020204030204" pitchFamily="34" charset="0"/>
                <a:ea typeface="+mn-ea"/>
                <a:cs typeface="+mn-cs"/>
              </a:rPr>
              <a:t>= 0.05 or less are considered small enough to reject independence; the closer </a:t>
            </a:r>
            <a:r>
              <a:rPr lang="en-US" sz="1000" b="0" i="1" u="none" strike="noStrike" kern="1200" baseline="0" dirty="0" smtClean="0">
                <a:solidFill>
                  <a:schemeClr val="tx1"/>
                </a:solidFill>
                <a:latin typeface="Calibri" panose="020F0502020204030204" pitchFamily="34" charset="0"/>
                <a:ea typeface="+mn-ea"/>
                <a:cs typeface="+mn-cs"/>
              </a:rPr>
              <a:t>p </a:t>
            </a:r>
            <a:r>
              <a:rPr lang="en-US" sz="1000" b="0" i="0" u="none" strike="noStrike" kern="1200" baseline="0" dirty="0" smtClean="0">
                <a:solidFill>
                  <a:schemeClr val="tx1"/>
                </a:solidFill>
                <a:latin typeface="Calibri" panose="020F0502020204030204" pitchFamily="34" charset="0"/>
                <a:ea typeface="+mn-ea"/>
                <a:cs typeface="+mn-cs"/>
              </a:rPr>
              <a:t>is to zero the more convincing the relationship is.</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46</a:t>
            </a:fld>
            <a:endParaRPr lang="en-US"/>
          </a:p>
        </p:txBody>
      </p:sp>
    </p:spTree>
    <p:extLst>
      <p:ext uri="{BB962C8B-B14F-4D97-AF65-F5344CB8AC3E}">
        <p14:creationId xmlns:p14="http://schemas.microsoft.com/office/powerpoint/2010/main" val="2473129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47</a:t>
            </a:fld>
            <a:endParaRPr lang="en-US"/>
          </a:p>
        </p:txBody>
      </p:sp>
    </p:spTree>
    <p:extLst>
      <p:ext uri="{BB962C8B-B14F-4D97-AF65-F5344CB8AC3E}">
        <p14:creationId xmlns:p14="http://schemas.microsoft.com/office/powerpoint/2010/main" val="10664410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48</a:t>
            </a:fld>
            <a:endParaRPr lang="en-US"/>
          </a:p>
        </p:txBody>
      </p:sp>
    </p:spTree>
    <p:extLst>
      <p:ext uri="{BB962C8B-B14F-4D97-AF65-F5344CB8AC3E}">
        <p14:creationId xmlns:p14="http://schemas.microsoft.com/office/powerpoint/2010/main" val="40388861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49</a:t>
            </a:fld>
            <a:endParaRPr lang="en-US"/>
          </a:p>
        </p:txBody>
      </p:sp>
    </p:spTree>
    <p:extLst>
      <p:ext uri="{BB962C8B-B14F-4D97-AF65-F5344CB8AC3E}">
        <p14:creationId xmlns:p14="http://schemas.microsoft.com/office/powerpoint/2010/main" val="28926931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50</a:t>
            </a:fld>
            <a:endParaRPr lang="en-US"/>
          </a:p>
        </p:txBody>
      </p:sp>
    </p:spTree>
    <p:extLst>
      <p:ext uri="{BB962C8B-B14F-4D97-AF65-F5344CB8AC3E}">
        <p14:creationId xmlns:p14="http://schemas.microsoft.com/office/powerpoint/2010/main" val="1615447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51</a:t>
            </a:fld>
            <a:endParaRPr lang="en-US"/>
          </a:p>
        </p:txBody>
      </p:sp>
    </p:spTree>
    <p:extLst>
      <p:ext uri="{BB962C8B-B14F-4D97-AF65-F5344CB8AC3E}">
        <p14:creationId xmlns:p14="http://schemas.microsoft.com/office/powerpoint/2010/main" val="32117864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52</a:t>
            </a:fld>
            <a:endParaRPr lang="en-US"/>
          </a:p>
        </p:txBody>
      </p:sp>
    </p:spTree>
    <p:extLst>
      <p:ext uri="{BB962C8B-B14F-4D97-AF65-F5344CB8AC3E}">
        <p14:creationId xmlns:p14="http://schemas.microsoft.com/office/powerpoint/2010/main" val="2640534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53</a:t>
            </a:fld>
            <a:endParaRPr lang="en-US"/>
          </a:p>
        </p:txBody>
      </p:sp>
    </p:spTree>
    <p:extLst>
      <p:ext uri="{BB962C8B-B14F-4D97-AF65-F5344CB8AC3E}">
        <p14:creationId xmlns:p14="http://schemas.microsoft.com/office/powerpoint/2010/main" val="19374526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54</a:t>
            </a:fld>
            <a:endParaRPr lang="en-US"/>
          </a:p>
        </p:txBody>
      </p:sp>
    </p:spTree>
    <p:extLst>
      <p:ext uri="{BB962C8B-B14F-4D97-AF65-F5344CB8AC3E}">
        <p14:creationId xmlns:p14="http://schemas.microsoft.com/office/powerpoint/2010/main" val="34115549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55</a:t>
            </a:fld>
            <a:endParaRPr lang="en-US"/>
          </a:p>
        </p:txBody>
      </p:sp>
    </p:spTree>
    <p:extLst>
      <p:ext uri="{BB962C8B-B14F-4D97-AF65-F5344CB8AC3E}">
        <p14:creationId xmlns:p14="http://schemas.microsoft.com/office/powerpoint/2010/main" val="2708142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u="sng" kern="1200" dirty="0" smtClean="0">
                <a:solidFill>
                  <a:schemeClr val="tx1"/>
                </a:solidFill>
                <a:effectLst/>
                <a:latin typeface="Calibri" panose="020F0502020204030204" pitchFamily="34" charset="0"/>
                <a:ea typeface="+mn-ea"/>
                <a:cs typeface="+mn-cs"/>
              </a:rPr>
              <a:t>Introduction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tx1"/>
                </a:solidFill>
                <a:effectLst/>
                <a:latin typeface="Calibri" panose="020F0502020204030204" pitchFamily="34" charset="0"/>
                <a:ea typeface="+mn-ea"/>
                <a:cs typeface="+mn-cs"/>
              </a:rPr>
              <a:t>Up to this point we have analyzed data one variable at a time. We have seen how to compute measures of central tendency, estimated parameters, and tested hypothesis but each concept applied to one variable at a time.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smtClean="0">
                <a:solidFill>
                  <a:schemeClr val="tx1"/>
                </a:solidFill>
                <a:effectLst/>
                <a:latin typeface="Calibri" panose="020F0502020204030204" pitchFamily="34" charset="0"/>
                <a:ea typeface="+mn-ea"/>
                <a:cs typeface="+mn-cs"/>
              </a:rPr>
              <a:t>Now we want to investigate two (or more) variables simultaneously to discover any potential relation between them. </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4</a:t>
            </a:fld>
            <a:endParaRPr lang="en-US"/>
          </a:p>
        </p:txBody>
      </p:sp>
    </p:spTree>
    <p:extLst>
      <p:ext uri="{BB962C8B-B14F-4D97-AF65-F5344CB8AC3E}">
        <p14:creationId xmlns:p14="http://schemas.microsoft.com/office/powerpoint/2010/main" val="24269221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56</a:t>
            </a:fld>
            <a:endParaRPr lang="en-US"/>
          </a:p>
        </p:txBody>
      </p:sp>
    </p:spTree>
    <p:extLst>
      <p:ext uri="{BB962C8B-B14F-4D97-AF65-F5344CB8AC3E}">
        <p14:creationId xmlns:p14="http://schemas.microsoft.com/office/powerpoint/2010/main" val="233209287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So far in all our examples the variables were dependent. Of course that is not always the case.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57</a:t>
            </a:fld>
            <a:endParaRPr lang="en-US"/>
          </a:p>
        </p:txBody>
      </p:sp>
    </p:spTree>
    <p:extLst>
      <p:ext uri="{BB962C8B-B14F-4D97-AF65-F5344CB8AC3E}">
        <p14:creationId xmlns:p14="http://schemas.microsoft.com/office/powerpoint/2010/main" val="40792164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58</a:t>
            </a:fld>
            <a:endParaRPr lang="en-US"/>
          </a:p>
        </p:txBody>
      </p:sp>
    </p:spTree>
    <p:extLst>
      <p:ext uri="{BB962C8B-B14F-4D97-AF65-F5344CB8AC3E}">
        <p14:creationId xmlns:p14="http://schemas.microsoft.com/office/powerpoint/2010/main" val="31753067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59</a:t>
            </a:fld>
            <a:endParaRPr lang="en-US"/>
          </a:p>
        </p:txBody>
      </p:sp>
    </p:spTree>
    <p:extLst>
      <p:ext uri="{BB962C8B-B14F-4D97-AF65-F5344CB8AC3E}">
        <p14:creationId xmlns:p14="http://schemas.microsoft.com/office/powerpoint/2010/main" val="8755337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60</a:t>
            </a:fld>
            <a:endParaRPr lang="en-US"/>
          </a:p>
        </p:txBody>
      </p:sp>
    </p:spTree>
    <p:extLst>
      <p:ext uri="{BB962C8B-B14F-4D97-AF65-F5344CB8AC3E}">
        <p14:creationId xmlns:p14="http://schemas.microsoft.com/office/powerpoint/2010/main" val="12457490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61</a:t>
            </a:fld>
            <a:endParaRPr lang="en-US"/>
          </a:p>
        </p:txBody>
      </p:sp>
    </p:spTree>
    <p:extLst>
      <p:ext uri="{BB962C8B-B14F-4D97-AF65-F5344CB8AC3E}">
        <p14:creationId xmlns:p14="http://schemas.microsoft.com/office/powerpoint/2010/main" val="15872369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Using chi-square, we are looking to see if there is a significant difference between what we would expect results to be and what the actual results were. That is, we want to compare the expected versus observed data. </a:t>
            </a:r>
          </a:p>
          <a:p>
            <a:r>
              <a:rPr lang="en-US" sz="1000" b="0" i="0" u="none" strike="noStrike" kern="1200" baseline="0" dirty="0" smtClean="0">
                <a:solidFill>
                  <a:schemeClr val="tx1"/>
                </a:solidFill>
                <a:latin typeface="Calibri" panose="020F0502020204030204" pitchFamily="34" charset="0"/>
                <a:ea typeface="+mn-ea"/>
                <a:cs typeface="+mn-cs"/>
              </a:rPr>
              <a:t>We will review how to find the expected values and Microsoft Excel will help us to determine this.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62</a:t>
            </a:fld>
            <a:endParaRPr lang="en-US"/>
          </a:p>
        </p:txBody>
      </p:sp>
    </p:spTree>
    <p:extLst>
      <p:ext uri="{BB962C8B-B14F-4D97-AF65-F5344CB8AC3E}">
        <p14:creationId xmlns:p14="http://schemas.microsoft.com/office/powerpoint/2010/main" val="3980487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63</a:t>
            </a:fld>
            <a:endParaRPr lang="en-US"/>
          </a:p>
        </p:txBody>
      </p:sp>
    </p:spTree>
    <p:extLst>
      <p:ext uri="{BB962C8B-B14F-4D97-AF65-F5344CB8AC3E}">
        <p14:creationId xmlns:p14="http://schemas.microsoft.com/office/powerpoint/2010/main" val="3784192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i="0" u="none" strike="noStrike" kern="1200" baseline="0" dirty="0" smtClean="0">
                <a:solidFill>
                  <a:schemeClr val="tx1"/>
                </a:solidFill>
                <a:latin typeface="Calibri" panose="020F0502020204030204" pitchFamily="34" charset="0"/>
                <a:ea typeface="+mn-ea"/>
                <a:cs typeface="+mn-cs"/>
              </a:rPr>
              <a:t>We are interested in finding out if there is a significant difference in how we expected large firms to respond and what large firms actually responded with; we follow the same method for small firms.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We will test this using a chi-square test with a cut-off value of </a:t>
            </a:r>
            <a:r>
              <a:rPr lang="en-US" sz="1000" b="0" i="1" u="none" strike="noStrike" kern="1200" baseline="0" dirty="0" smtClean="0">
                <a:solidFill>
                  <a:schemeClr val="tx1"/>
                </a:solidFill>
                <a:latin typeface="Calibri" panose="020F0502020204030204" pitchFamily="34" charset="0"/>
                <a:ea typeface="+mn-ea"/>
                <a:cs typeface="+mn-cs"/>
              </a:rPr>
              <a:t>p </a:t>
            </a:r>
            <a:r>
              <a:rPr lang="en-US" sz="1000" b="0" i="0" u="none" strike="noStrike" kern="1200" baseline="0" dirty="0" smtClean="0">
                <a:solidFill>
                  <a:schemeClr val="tx1"/>
                </a:solidFill>
                <a:latin typeface="Calibri" panose="020F0502020204030204" pitchFamily="34" charset="0"/>
                <a:ea typeface="+mn-ea"/>
                <a:cs typeface="+mn-cs"/>
              </a:rPr>
              <a:t>= 0.05. </a:t>
            </a:r>
          </a:p>
          <a:p>
            <a:pPr marL="171450" indent="-171450">
              <a:buFont typeface="Arial" panose="020B0604020202020204" pitchFamily="34" charset="0"/>
              <a:buChar char="•"/>
            </a:pPr>
            <a:r>
              <a:rPr lang="en-US" sz="1000" b="0" i="0" u="none" strike="noStrike" kern="1200" baseline="0" dirty="0" smtClean="0">
                <a:solidFill>
                  <a:schemeClr val="tx1"/>
                </a:solidFill>
                <a:latin typeface="Calibri" panose="020F0502020204030204" pitchFamily="34" charset="0"/>
                <a:ea typeface="+mn-ea"/>
                <a:cs typeface="+mn-cs"/>
              </a:rPr>
              <a:t>In other words, we want to know if there is a relation between the level of satisfaction and the size of the client. </a:t>
            </a:r>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64</a:t>
            </a:fld>
            <a:endParaRPr lang="en-US"/>
          </a:p>
        </p:txBody>
      </p:sp>
    </p:spTree>
    <p:extLst>
      <p:ext uri="{BB962C8B-B14F-4D97-AF65-F5344CB8AC3E}">
        <p14:creationId xmlns:p14="http://schemas.microsoft.com/office/powerpoint/2010/main" val="4686470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65</a:t>
            </a:fld>
            <a:endParaRPr lang="en-US"/>
          </a:p>
        </p:txBody>
      </p:sp>
    </p:spTree>
    <p:extLst>
      <p:ext uri="{BB962C8B-B14F-4D97-AF65-F5344CB8AC3E}">
        <p14:creationId xmlns:p14="http://schemas.microsoft.com/office/powerpoint/2010/main" val="72077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5</a:t>
            </a:fld>
            <a:endParaRPr lang="en-US"/>
          </a:p>
        </p:txBody>
      </p:sp>
    </p:spTree>
    <p:extLst>
      <p:ext uri="{BB962C8B-B14F-4D97-AF65-F5344CB8AC3E}">
        <p14:creationId xmlns:p14="http://schemas.microsoft.com/office/powerpoint/2010/main" val="23368712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66</a:t>
            </a:fld>
            <a:endParaRPr lang="en-US"/>
          </a:p>
        </p:txBody>
      </p:sp>
    </p:spTree>
    <p:extLst>
      <p:ext uri="{BB962C8B-B14F-4D97-AF65-F5344CB8AC3E}">
        <p14:creationId xmlns:p14="http://schemas.microsoft.com/office/powerpoint/2010/main" val="119358609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67</a:t>
            </a:fld>
            <a:endParaRPr lang="en-US"/>
          </a:p>
        </p:txBody>
      </p:sp>
    </p:spTree>
    <p:extLst>
      <p:ext uri="{BB962C8B-B14F-4D97-AF65-F5344CB8AC3E}">
        <p14:creationId xmlns:p14="http://schemas.microsoft.com/office/powerpoint/2010/main" val="266525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6</a:t>
            </a:fld>
            <a:endParaRPr lang="en-US"/>
          </a:p>
        </p:txBody>
      </p:sp>
    </p:spTree>
    <p:extLst>
      <p:ext uri="{BB962C8B-B14F-4D97-AF65-F5344CB8AC3E}">
        <p14:creationId xmlns:p14="http://schemas.microsoft.com/office/powerpoint/2010/main" val="2446957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7</a:t>
            </a:fld>
            <a:endParaRPr lang="en-US"/>
          </a:p>
        </p:txBody>
      </p:sp>
    </p:spTree>
    <p:extLst>
      <p:ext uri="{BB962C8B-B14F-4D97-AF65-F5344CB8AC3E}">
        <p14:creationId xmlns:p14="http://schemas.microsoft.com/office/powerpoint/2010/main" val="299895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example does not seem clear. To convert a number into percentages, we need to know the total out of which this number represents a percentage. But for the preceding table it is not clear which figure to use as total, so as a first step we expand the table by including all possible row and column totals (see Table 7.2). </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8</a:t>
            </a:fld>
            <a:endParaRPr lang="en-US"/>
          </a:p>
        </p:txBody>
      </p:sp>
    </p:spTree>
    <p:extLst>
      <p:ext uri="{BB962C8B-B14F-4D97-AF65-F5344CB8AC3E}">
        <p14:creationId xmlns:p14="http://schemas.microsoft.com/office/powerpoint/2010/main" val="16435529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dirty="0" smtClean="0"/>
              <a:t>Three</a:t>
            </a:r>
            <a:r>
              <a:rPr lang="en-US" sz="1000" i="1" dirty="0" smtClean="0"/>
              <a:t> </a:t>
            </a:r>
            <a:r>
              <a:rPr lang="en-US" sz="1000" dirty="0" smtClean="0"/>
              <a:t>possible percentage tables we could create from the preceding data. </a:t>
            </a:r>
          </a:p>
          <a:p>
            <a:endParaRPr lang="en-US" dirty="0"/>
          </a:p>
        </p:txBody>
      </p:sp>
      <p:sp>
        <p:nvSpPr>
          <p:cNvPr id="4" name="Slide Number Placeholder 3"/>
          <p:cNvSpPr>
            <a:spLocks noGrp="1"/>
          </p:cNvSpPr>
          <p:nvPr>
            <p:ph type="sldNum" sz="quarter" idx="10"/>
          </p:nvPr>
        </p:nvSpPr>
        <p:spPr/>
        <p:txBody>
          <a:bodyPr/>
          <a:lstStyle/>
          <a:p>
            <a:fld id="{923716F0-385D-4F6E-BE54-A09D410D24C2}" type="slidenum">
              <a:rPr lang="en-US" smtClean="0"/>
              <a:t>10</a:t>
            </a:fld>
            <a:endParaRPr lang="en-US"/>
          </a:p>
        </p:txBody>
      </p:sp>
    </p:spTree>
    <p:extLst>
      <p:ext uri="{BB962C8B-B14F-4D97-AF65-F5344CB8AC3E}">
        <p14:creationId xmlns:p14="http://schemas.microsoft.com/office/powerpoint/2010/main" val="150225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9" name="Slide Number Placeholder 28"/>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solidFill>
                  <a:schemeClr val="tx2"/>
                </a:solidFill>
                <a:effectLst>
                  <a:reflection blurRad="12700" stA="34000" endA="740" endPos="53000" dir="5400000" sy="-100000" algn="bl" rotWithShape="0"/>
                </a:effectLst>
              </a:defRPr>
            </a:lvl1pPr>
            <a:extLst/>
          </a:lstStyle>
          <a:p>
            <a:r>
              <a:rPr kumimoji="0" lang="en-US" dirty="0" smtClean="0"/>
              <a:t>Click to edit Master title style</a:t>
            </a:r>
            <a:endParaRPr kumimoji="0" lang="en-US" dirty="0"/>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lumMod val="75000"/>
                    <a:lumOff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Click to edit Master subtitle style</a:t>
            </a:r>
            <a:endParaRPr kumimoji="0" lang="en-US" dirty="0"/>
          </a:p>
        </p:txBody>
      </p:sp>
    </p:spTree>
    <p:extLst>
      <p:ext uri="{BB962C8B-B14F-4D97-AF65-F5344CB8AC3E}">
        <p14:creationId xmlns:p14="http://schemas.microsoft.com/office/powerpoint/2010/main" val="36674743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8636000" y="55499"/>
            <a:ext cx="2844800" cy="365125"/>
          </a:xfrm>
          <a:prstGeom prst="rect">
            <a:avLst/>
          </a:prstGeom>
        </p:spPr>
        <p:txBody>
          <a:bodyPr/>
          <a:lstStyle>
            <a:extLst/>
          </a:lstStyle>
          <a:p>
            <a:endParaRPr lang="en-US"/>
          </a:p>
        </p:txBody>
      </p:sp>
      <p:sp>
        <p:nvSpPr>
          <p:cNvPr id="6" name="Footer Placeholder 5"/>
          <p:cNvSpPr>
            <a:spLocks noGrp="1"/>
          </p:cNvSpPr>
          <p:nvPr>
            <p:ph type="ftr" sz="quarter" idx="11"/>
          </p:nvPr>
        </p:nvSpPr>
        <p:spPr>
          <a:xfrm>
            <a:off x="1219200" y="55499"/>
            <a:ext cx="7416800" cy="365125"/>
          </a:xfrm>
          <a:prstGeom prst="rect">
            <a:avLst/>
          </a:prstGeom>
        </p:spPr>
        <p:txBody>
          <a:bodyPr/>
          <a:lstStyle>
            <a:extLst/>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8439242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173444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812800" y="274640"/>
            <a:ext cx="78232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7055690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effectLst>
                  <a:outerShdw blurRad="38100" dist="38100" dir="2700000" algn="tl">
                    <a:srgbClr val="000000">
                      <a:alpha val="43137"/>
                    </a:srgbClr>
                  </a:outerShdw>
                </a:effectLst>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sz="2600"/>
            </a:lvl1pPr>
            <a:lvl2pPr>
              <a:defRPr sz="2400"/>
            </a:lvl2pPr>
            <a:lvl4pPr>
              <a:defRPr sz="2200"/>
            </a:lvl4pPr>
            <a:lvl5pPr>
              <a:defRPr sz="2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9" name="Date Placeholder 27"/>
          <p:cNvSpPr txBox="1">
            <a:spLocks/>
          </p:cNvSpPr>
          <p:nvPr userDrawn="1"/>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ea typeface="+mn-ea"/>
                <a:cs typeface="+mn-cs"/>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287778771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61390" y="980661"/>
            <a:ext cx="10721009" cy="5141843"/>
          </a:xfrm>
        </p:spPr>
        <p:txBody>
          <a:bodyPr/>
          <a:lstStyle>
            <a:lvl1pPr>
              <a:defRPr sz="2600"/>
            </a:lvl1pPr>
            <a:lvl2pPr>
              <a:defRPr sz="2400"/>
            </a:lvl2pPr>
            <a:lvl4pPr>
              <a:defRPr sz="2200"/>
            </a:lvl4pPr>
            <a:lvl5pPr>
              <a:defRPr sz="2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9" name="Date Placeholder 27"/>
          <p:cNvSpPr txBox="1">
            <a:spLocks/>
          </p:cNvSpPr>
          <p:nvPr userDrawn="1"/>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ea typeface="+mn-ea"/>
                <a:cs typeface="+mn-cs"/>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14188658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6" name="Slide Number Placeholder 5"/>
          <p:cNvSpPr>
            <a:spLocks noGrp="1"/>
          </p:cNvSpPr>
          <p:nvPr>
            <p:ph type="sldNum" sz="quarter" idx="12"/>
          </p:nvPr>
        </p:nvSpPr>
        <p:spPr/>
        <p:txBody>
          <a:bodyPr/>
          <a:lstStyle>
            <a:extLst/>
          </a:lstStyle>
          <a:p>
            <a:fld id="{401CF334-2D5C-4859-84A6-CA7E6E43FAEB}" type="slidenum">
              <a:rPr lang="en-US" smtClean="0"/>
              <a:t>‹#›</a:t>
            </a:fld>
            <a:endParaRPr lang="en-US"/>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17960618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Footer Placeholder 5"/>
          <p:cNvSpPr>
            <a:spLocks noGrp="1"/>
          </p:cNvSpPr>
          <p:nvPr>
            <p:ph type="ftr" sz="quarter" idx="11"/>
          </p:nvPr>
        </p:nvSpPr>
        <p:spPr>
          <a:xfrm>
            <a:off x="641684" y="6416676"/>
            <a:ext cx="3048000" cy="365125"/>
          </a:xfrm>
          <a:prstGeom prst="rect">
            <a:avLst/>
          </a:prstGeom>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244950345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0">
                <a:solidFill>
                  <a:schemeClr val="accent3"/>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Slide Number Placeholder 8"/>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41334665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smtClean="0"/>
              <a:t>Click to edit Master title style</a:t>
            </a:r>
            <a:endParaRPr kumimoji="0" lang="en-US"/>
          </a:p>
        </p:txBody>
      </p:sp>
      <p:sp>
        <p:nvSpPr>
          <p:cNvPr id="5" name="Slide Number Placeholder 4"/>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42071190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39935933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Slide Number Placeholder 6"/>
          <p:cNvSpPr>
            <a:spLocks noGrp="1"/>
          </p:cNvSpPr>
          <p:nvPr>
            <p:ph type="sldNum" sz="quarter" idx="12"/>
          </p:nvPr>
        </p:nvSpPr>
        <p:spPr/>
        <p:txBody>
          <a:bodyPr/>
          <a:lstStyle>
            <a:extLst/>
          </a:lstStyle>
          <a:p>
            <a:fld id="{401CF334-2D5C-4859-84A6-CA7E6E43FAEB}" type="slidenum">
              <a:rPr lang="en-US" smtClean="0"/>
              <a:t>‹#›</a:t>
            </a:fld>
            <a:endParaRPr lang="en-US"/>
          </a:p>
        </p:txBody>
      </p:sp>
    </p:spTree>
    <p:extLst>
      <p:ext uri="{BB962C8B-B14F-4D97-AF65-F5344CB8AC3E}">
        <p14:creationId xmlns:p14="http://schemas.microsoft.com/office/powerpoint/2010/main" val="12112877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41684" y="529389"/>
            <a:ext cx="10940716" cy="897074"/>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641684" y="1796716"/>
            <a:ext cx="10940716" cy="4325788"/>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401CF334-2D5C-4859-84A6-CA7E6E43FAEB}" type="slidenum">
              <a:rPr lang="en-US" smtClean="0"/>
              <a:t>‹#›</a:t>
            </a:fld>
            <a:endParaRPr lang="en-US"/>
          </a:p>
        </p:txBody>
      </p:sp>
    </p:spTree>
    <p:extLst>
      <p:ext uri="{BB962C8B-B14F-4D97-AF65-F5344CB8AC3E}">
        <p14:creationId xmlns:p14="http://schemas.microsoft.com/office/powerpoint/2010/main" val="13380654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hf sldNum="0" hdr="0" ftr="0" dt="0"/>
  <p:txStyles>
    <p:titleStyle>
      <a:lvl1pPr algn="l" rtl="0" eaLnBrk="1" latinLnBrk="0" hangingPunct="1">
        <a:spcBef>
          <a:spcPct val="0"/>
        </a:spcBef>
        <a:buNone/>
        <a:defRPr kumimoji="0" sz="4000" kern="1200" spc="-100" baseline="0">
          <a:solidFill>
            <a:schemeClr val="tx2"/>
          </a:solidFill>
          <a:latin typeface="+mj-lt"/>
          <a:ea typeface="+mj-ea"/>
          <a:cs typeface="+mj-cs"/>
        </a:defRPr>
      </a:lvl1pPr>
      <a:extLst/>
    </p:titleStyle>
    <p:bodyStyle>
      <a:lvl1pPr marL="411480" indent="-342900" algn="l" rtl="0" eaLnBrk="1" latinLnBrk="0" hangingPunct="1">
        <a:spcBef>
          <a:spcPts val="600"/>
        </a:spcBef>
        <a:spcAft>
          <a:spcPts val="6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6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6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6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6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www.betterbusinessdecisions.org/data/employeeselected.xl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0.jpg"/></Relationships>
</file>

<file path=ppt/slides/_rels/slide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betterbusinessdecisions.org/data/employeeselected.xl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www.betterbusinessdecisions.org/data/gss96-selected.xl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http://www.betterbusinessdecisions.org/data/gss2008-short.xls"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1.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32.jp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81314" y="2826173"/>
            <a:ext cx="10363200" cy="1508760"/>
          </a:xfrm>
        </p:spPr>
        <p:txBody>
          <a:bodyPr>
            <a:normAutofit/>
          </a:bodyPr>
          <a:lstStyle/>
          <a:p>
            <a:r>
              <a:rPr lang="en-US" sz="2200" dirty="0">
                <a:effectLst>
                  <a:outerShdw blurRad="38100" dist="38100" dir="2700000" algn="tl">
                    <a:srgbClr val="000000">
                      <a:alpha val="43137"/>
                    </a:srgbClr>
                  </a:outerShdw>
                </a:effectLst>
                <a:latin typeface="+mj-lt"/>
              </a:rPr>
              <a:t>Justin </a:t>
            </a:r>
            <a:r>
              <a:rPr lang="en-US" sz="2200" dirty="0" err="1">
                <a:effectLst>
                  <a:outerShdw blurRad="38100" dist="38100" dir="2700000" algn="tl">
                    <a:srgbClr val="000000">
                      <a:alpha val="43137"/>
                    </a:srgbClr>
                  </a:outerShdw>
                </a:effectLst>
                <a:latin typeface="+mj-lt"/>
              </a:rPr>
              <a:t>Bateh</a:t>
            </a:r>
            <a:r>
              <a:rPr lang="en-US" sz="2200" dirty="0">
                <a:effectLst>
                  <a:outerShdw blurRad="38100" dist="38100" dir="2700000" algn="tl">
                    <a:srgbClr val="000000">
                      <a:alpha val="43137"/>
                    </a:srgbClr>
                  </a:outerShdw>
                </a:effectLst>
                <a:latin typeface="+mj-lt"/>
              </a:rPr>
              <a:t> and Bert G. </a:t>
            </a:r>
            <a:r>
              <a:rPr lang="en-US" sz="2200" dirty="0" err="1">
                <a:effectLst>
                  <a:outerShdw blurRad="38100" dist="38100" dir="2700000" algn="tl">
                    <a:srgbClr val="000000">
                      <a:alpha val="43137"/>
                    </a:srgbClr>
                  </a:outerShdw>
                </a:effectLst>
                <a:latin typeface="+mj-lt"/>
              </a:rPr>
              <a:t>Wachsmuth</a:t>
            </a:r>
            <a:endParaRPr lang="en-US" sz="2200" dirty="0">
              <a:effectLst>
                <a:outerShdw blurRad="38100" dist="38100" dir="2700000" algn="tl">
                  <a:srgbClr val="000000">
                    <a:alpha val="43137"/>
                  </a:srgbClr>
                </a:outerShdw>
              </a:effectLst>
              <a:latin typeface="+mj-lt"/>
            </a:endParaRPr>
          </a:p>
        </p:txBody>
      </p:sp>
      <p:sp>
        <p:nvSpPr>
          <p:cNvPr id="2" name="Title 1"/>
          <p:cNvSpPr>
            <a:spLocks noGrp="1"/>
          </p:cNvSpPr>
          <p:nvPr>
            <p:ph type="ctrTitle"/>
          </p:nvPr>
        </p:nvSpPr>
        <p:spPr>
          <a:xfrm>
            <a:off x="1081314" y="4334933"/>
            <a:ext cx="10805886" cy="1975104"/>
          </a:xfrm>
        </p:spPr>
        <p:txBody>
          <a:bodyPr/>
          <a:lstStyle/>
          <a:p>
            <a:r>
              <a:rPr lang="en-US" sz="4800" cap="none" dirty="0">
                <a:effectLst>
                  <a:outerShdw blurRad="38100" dist="38100" dir="2700000" algn="tl">
                    <a:srgbClr val="000000">
                      <a:alpha val="43137"/>
                    </a:srgbClr>
                  </a:outerShdw>
                  <a:reflection blurRad="12700" stA="34000" endA="740" endPos="36000" dir="5400000" sy="-100000" algn="bl" rotWithShape="0"/>
                </a:effectLst>
              </a:rPr>
              <a:t>Using Statistics for Better </a:t>
            </a: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
            </a:r>
            <a:br>
              <a:rPr lang="en-US" sz="4800" cap="none" dirty="0" smtClean="0">
                <a:effectLst>
                  <a:outerShdw blurRad="38100" dist="38100" dir="2700000" algn="tl">
                    <a:srgbClr val="000000">
                      <a:alpha val="43137"/>
                    </a:srgbClr>
                  </a:outerShdw>
                  <a:reflection blurRad="12700" stA="34000" endA="740" endPos="36000" dir="5400000" sy="-100000" algn="bl" rotWithShape="0"/>
                </a:effectLst>
              </a:rPr>
            </a:br>
            <a:r>
              <a:rPr lang="en-US" sz="4800" cap="none" dirty="0" smtClean="0">
                <a:effectLst>
                  <a:outerShdw blurRad="38100" dist="38100" dir="2700000" algn="tl">
                    <a:srgbClr val="000000">
                      <a:alpha val="43137"/>
                    </a:srgbClr>
                  </a:outerShdw>
                  <a:reflection blurRad="12700" stA="34000" endA="740" endPos="36000" dir="5400000" sy="-100000" algn="bl" rotWithShape="0"/>
                </a:effectLst>
              </a:rPr>
              <a:t>Business </a:t>
            </a:r>
            <a:r>
              <a:rPr lang="en-US" sz="4800" cap="none" dirty="0">
                <a:effectLst>
                  <a:outerShdw blurRad="38100" dist="38100" dir="2700000" algn="tl">
                    <a:srgbClr val="000000">
                      <a:alpha val="43137"/>
                    </a:srgbClr>
                  </a:outerShdw>
                  <a:reflection blurRad="12700" stA="34000" endA="740" endPos="36000" dir="5400000" sy="-100000" algn="bl" rotWithShape="0"/>
                </a:effectLst>
              </a:rPr>
              <a:t>Decisions</a:t>
            </a:r>
          </a:p>
        </p:txBody>
      </p:sp>
      <p:sp>
        <p:nvSpPr>
          <p:cNvPr id="4" name="Date Placeholder 27"/>
          <p:cNvSpPr txBox="1">
            <a:spLocks/>
          </p:cNvSpPr>
          <p:nvPr/>
        </p:nvSpPr>
        <p:spPr>
          <a:xfrm>
            <a:off x="307950" y="6566262"/>
            <a:ext cx="4995570" cy="215465"/>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100"/>
              </a:spcAft>
            </a:pPr>
            <a:r>
              <a:rPr lang="en-US" sz="1050" b="0" i="0" kern="1200" dirty="0" smtClean="0">
                <a:solidFill>
                  <a:schemeClr val="tx1">
                    <a:lumMod val="95000"/>
                    <a:lumOff val="5000"/>
                  </a:schemeClr>
                </a:solidFill>
                <a:effectLst/>
                <a:latin typeface="+mn-lt"/>
              </a:rPr>
              <a:t>Copyright © Justin </a:t>
            </a:r>
            <a:r>
              <a:rPr lang="en-US" sz="1050" b="0" i="0" kern="1200" dirty="0" err="1" smtClean="0">
                <a:solidFill>
                  <a:schemeClr val="tx1">
                    <a:lumMod val="95000"/>
                    <a:lumOff val="5000"/>
                  </a:schemeClr>
                </a:solidFill>
                <a:effectLst/>
                <a:latin typeface="+mn-lt"/>
              </a:rPr>
              <a:t>Bateh</a:t>
            </a:r>
            <a:r>
              <a:rPr lang="en-US" sz="1050" b="0" i="0" kern="1200" dirty="0" smtClean="0">
                <a:solidFill>
                  <a:schemeClr val="tx1">
                    <a:lumMod val="95000"/>
                    <a:lumOff val="5000"/>
                  </a:schemeClr>
                </a:solidFill>
                <a:effectLst/>
                <a:latin typeface="+mn-lt"/>
              </a:rPr>
              <a:t> and Bert G. </a:t>
            </a:r>
            <a:r>
              <a:rPr lang="en-US" sz="1050" b="0" i="0" kern="1200" dirty="0" err="1" smtClean="0">
                <a:solidFill>
                  <a:schemeClr val="tx1">
                    <a:lumMod val="95000"/>
                    <a:lumOff val="5000"/>
                  </a:schemeClr>
                </a:solidFill>
                <a:effectLst/>
                <a:latin typeface="+mn-lt"/>
              </a:rPr>
              <a:t>Wachsmuth</a:t>
            </a:r>
            <a:r>
              <a:rPr lang="en-US" sz="1050" b="0" i="0" kern="1200" dirty="0" smtClean="0">
                <a:solidFill>
                  <a:schemeClr val="tx1">
                    <a:lumMod val="95000"/>
                    <a:lumOff val="5000"/>
                  </a:schemeClr>
                </a:solidFill>
                <a:effectLst/>
                <a:latin typeface="+mn-lt"/>
              </a:rPr>
              <a:t>, 2016. All rights reserved.</a:t>
            </a:r>
            <a:endParaRPr lang="en-US" sz="1050" i="0" dirty="0" smtClean="0">
              <a:solidFill>
                <a:schemeClr val="tx1">
                  <a:lumMod val="95000"/>
                  <a:lumOff val="5000"/>
                </a:schemeClr>
              </a:solidFill>
              <a:latin typeface="+mn-lt"/>
            </a:endParaRPr>
          </a:p>
        </p:txBody>
      </p:sp>
    </p:spTree>
    <p:extLst>
      <p:ext uri="{BB962C8B-B14F-4D97-AF65-F5344CB8AC3E}">
        <p14:creationId xmlns:p14="http://schemas.microsoft.com/office/powerpoint/2010/main" val="4684836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680" y="334623"/>
            <a:ext cx="11268640" cy="5026649"/>
          </a:xfrm>
          <a:prstGeom prst="rect">
            <a:avLst/>
          </a:prstGeom>
        </p:spPr>
      </p:pic>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Two-Dimensional Data Summary</a:t>
            </a:r>
            <a:endParaRPr lang="en-US" sz="1100" b="1" dirty="0">
              <a:solidFill>
                <a:schemeClr val="tx2"/>
              </a:solidFill>
            </a:endParaRPr>
          </a:p>
        </p:txBody>
      </p:sp>
      <p:sp>
        <p:nvSpPr>
          <p:cNvPr id="6" name="Content Placeholder 1"/>
          <p:cNvSpPr>
            <a:spLocks noGrp="1"/>
          </p:cNvSpPr>
          <p:nvPr>
            <p:ph idx="1"/>
          </p:nvPr>
        </p:nvSpPr>
        <p:spPr>
          <a:xfrm>
            <a:off x="308038" y="5377314"/>
            <a:ext cx="10996723" cy="1104644"/>
          </a:xfrm>
        </p:spPr>
        <p:txBody>
          <a:bodyPr>
            <a:noAutofit/>
          </a:bodyPr>
          <a:lstStyle/>
          <a:p>
            <a:pPr lvl="1">
              <a:spcBef>
                <a:spcPts val="0"/>
              </a:spcBef>
              <a:spcAft>
                <a:spcPts val="0"/>
              </a:spcAft>
            </a:pPr>
            <a:r>
              <a:rPr lang="en-US" sz="1900" dirty="0" smtClean="0"/>
              <a:t>Row </a:t>
            </a:r>
            <a:r>
              <a:rPr lang="en-US" sz="1900" dirty="0"/>
              <a:t>percentage table using the row totals (Table 7.3b) </a:t>
            </a:r>
          </a:p>
          <a:p>
            <a:pPr lvl="1">
              <a:spcBef>
                <a:spcPts val="0"/>
              </a:spcBef>
              <a:spcAft>
                <a:spcPts val="0"/>
              </a:spcAft>
            </a:pPr>
            <a:r>
              <a:rPr lang="en-US" sz="1900" dirty="0"/>
              <a:t>Column percentage table using the column totals (Table 7.3c) </a:t>
            </a:r>
          </a:p>
          <a:p>
            <a:pPr lvl="1">
              <a:spcBef>
                <a:spcPts val="0"/>
              </a:spcBef>
              <a:spcAft>
                <a:spcPts val="0"/>
              </a:spcAft>
            </a:pPr>
            <a:r>
              <a:rPr lang="en-US" sz="1900" dirty="0"/>
              <a:t>Total percentage table using the overall total (Table 7.3d) </a:t>
            </a:r>
          </a:p>
          <a:p>
            <a:pPr>
              <a:spcBef>
                <a:spcPts val="0"/>
              </a:spcBef>
              <a:spcAft>
                <a:spcPts val="0"/>
              </a:spcAft>
            </a:pPr>
            <a:endParaRPr lang="en-US" sz="1900" dirty="0"/>
          </a:p>
        </p:txBody>
      </p:sp>
    </p:spTree>
    <p:extLst>
      <p:ext uri="{BB962C8B-B14F-4D97-AF65-F5344CB8AC3E}">
        <p14:creationId xmlns:p14="http://schemas.microsoft.com/office/powerpoint/2010/main" val="251044666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804197"/>
            <a:ext cx="10721009" cy="5141843"/>
          </a:xfrm>
        </p:spPr>
        <p:txBody>
          <a:bodyPr>
            <a:noAutofit/>
          </a:bodyPr>
          <a:lstStyle/>
          <a:p>
            <a:pPr algn="just">
              <a:spcAft>
                <a:spcPts val="600"/>
              </a:spcAft>
            </a:pPr>
            <a:r>
              <a:rPr lang="en-US" sz="2400" dirty="0"/>
              <a:t>The total percentage table turns out to be not useful but row and column percentages are; the question is when to use which. Consider two similar but very much different questions</a:t>
            </a:r>
            <a:r>
              <a:rPr lang="en-US" sz="2400" dirty="0" smtClean="0"/>
              <a:t>.</a:t>
            </a:r>
            <a:endParaRPr lang="en-US" sz="2400" dirty="0"/>
          </a:p>
          <a:p>
            <a:pPr lvl="1" algn="just">
              <a:spcAft>
                <a:spcPts val="600"/>
              </a:spcAft>
            </a:pPr>
            <a:r>
              <a:rPr lang="en-US" dirty="0"/>
              <a:t>How many people, in percentage, who are for the zoning law are aged 50 or under?</a:t>
            </a:r>
          </a:p>
          <a:p>
            <a:pPr lvl="1" algn="just">
              <a:spcAft>
                <a:spcPts val="600"/>
              </a:spcAft>
            </a:pPr>
            <a:r>
              <a:rPr lang="en-US" dirty="0"/>
              <a:t>How many people, in percentage, 50 or under are for the zoning law</a:t>
            </a:r>
            <a:r>
              <a:rPr lang="en-US" dirty="0" smtClean="0"/>
              <a:t>?</a:t>
            </a:r>
          </a:p>
          <a:p>
            <a:pPr algn="just">
              <a:spcAft>
                <a:spcPts val="600"/>
              </a:spcAft>
            </a:pPr>
            <a:r>
              <a:rPr lang="en-US" sz="2400" dirty="0"/>
              <a:t>These questions seem similar: </a:t>
            </a:r>
            <a:endParaRPr lang="en-US" sz="2400" dirty="0" smtClean="0"/>
          </a:p>
          <a:p>
            <a:pPr lvl="1" algn="just">
              <a:spcAft>
                <a:spcPts val="600"/>
              </a:spcAft>
            </a:pPr>
            <a:r>
              <a:rPr lang="en-US" dirty="0" smtClean="0"/>
              <a:t>We </a:t>
            </a:r>
            <a:r>
              <a:rPr lang="en-US" dirty="0"/>
              <a:t>are looking at the intersection between the row “For zoning” and the column “Age 50 or under.” </a:t>
            </a:r>
            <a:endParaRPr lang="en-US" dirty="0" smtClean="0"/>
          </a:p>
          <a:p>
            <a:pPr lvl="1" algn="just">
              <a:spcAft>
                <a:spcPts val="600"/>
              </a:spcAft>
            </a:pPr>
            <a:r>
              <a:rPr lang="en-US" dirty="0" smtClean="0"/>
              <a:t>From </a:t>
            </a:r>
            <a:r>
              <a:rPr lang="en-US" dirty="0"/>
              <a:t>the first table we know that 92 people fall into that category, but that number is not in </a:t>
            </a:r>
            <a:r>
              <a:rPr lang="en-US" dirty="0" smtClean="0"/>
              <a:t>percentage.</a:t>
            </a:r>
            <a:endParaRPr lang="en-US" dirty="0"/>
          </a:p>
          <a:p>
            <a:pPr algn="just">
              <a:spcAft>
                <a:spcPts val="600"/>
              </a:spcAft>
            </a:pPr>
            <a:endParaRPr lang="en-US" sz="24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Row Versus Column Percentages</a:t>
            </a:r>
          </a:p>
        </p:txBody>
      </p:sp>
    </p:spTree>
    <p:extLst>
      <p:ext uri="{BB962C8B-B14F-4D97-AF65-F5344CB8AC3E}">
        <p14:creationId xmlns:p14="http://schemas.microsoft.com/office/powerpoint/2010/main" val="298919606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834189"/>
            <a:ext cx="10721009" cy="5374106"/>
          </a:xfrm>
        </p:spPr>
        <p:txBody>
          <a:bodyPr>
            <a:noAutofit/>
          </a:bodyPr>
          <a:lstStyle/>
          <a:p>
            <a:pPr algn="just">
              <a:spcAft>
                <a:spcPts val="600"/>
              </a:spcAft>
            </a:pPr>
            <a:r>
              <a:rPr lang="en-US" sz="2300" dirty="0" smtClean="0"/>
              <a:t>On </a:t>
            </a:r>
            <a:r>
              <a:rPr lang="en-US" sz="2300" dirty="0"/>
              <a:t>the other hand, there are two candidates for the percentage number, 51.4 percent from the row percentages or percent from the column percentages. Which one answers which question?</a:t>
            </a:r>
          </a:p>
          <a:p>
            <a:pPr lvl="1" algn="just">
              <a:spcAft>
                <a:spcPts val="600"/>
              </a:spcAft>
            </a:pPr>
            <a:r>
              <a:rPr lang="en-US" sz="2300" dirty="0"/>
              <a:t>Question 1 asks, rephrased: Out of all people who are for the zoning law, how many of them are aged 50 or under? </a:t>
            </a:r>
            <a:endParaRPr lang="en-US" sz="2300" dirty="0" smtClean="0"/>
          </a:p>
          <a:p>
            <a:pPr lvl="2" algn="just">
              <a:spcAft>
                <a:spcPts val="600"/>
              </a:spcAft>
            </a:pPr>
            <a:r>
              <a:rPr lang="en-US" sz="2300" dirty="0" smtClean="0"/>
              <a:t>In </a:t>
            </a:r>
            <a:r>
              <a:rPr lang="en-US" sz="2300" dirty="0"/>
              <a:t>other words, question 1 considers all people who are for the zoning law as a total—that is a row total, so that the answer to question 1 is the row percentage 51.4 percent</a:t>
            </a:r>
            <a:r>
              <a:rPr lang="en-US" sz="2300" dirty="0" smtClean="0"/>
              <a:t>.</a:t>
            </a:r>
          </a:p>
          <a:p>
            <a:pPr lvl="1" algn="just">
              <a:spcAft>
                <a:spcPts val="600"/>
              </a:spcAft>
            </a:pPr>
            <a:r>
              <a:rPr lang="en-US" sz="2300" dirty="0"/>
              <a:t>Question 2 asks, rephrased: Out of all people who are 50 or under, how many of them are for the zoning law? </a:t>
            </a:r>
            <a:endParaRPr lang="en-US" sz="2300" dirty="0" smtClean="0"/>
          </a:p>
          <a:p>
            <a:pPr lvl="2" algn="just">
              <a:spcAft>
                <a:spcPts val="600"/>
              </a:spcAft>
            </a:pPr>
            <a:r>
              <a:rPr lang="en-US" sz="2300" dirty="0" smtClean="0"/>
              <a:t>In </a:t>
            </a:r>
            <a:r>
              <a:rPr lang="en-US" sz="2300" dirty="0"/>
              <a:t>other words, question 2 considers all people who are 50 or under as a total—that is, a column total, so that the answer to question 2 is the column percentage 36.8 percent.</a:t>
            </a:r>
          </a:p>
          <a:p>
            <a:pPr lvl="1" algn="just">
              <a:spcAft>
                <a:spcPts val="600"/>
              </a:spcAft>
            </a:pPr>
            <a:endParaRPr lang="en-US" sz="2300" dirty="0"/>
          </a:p>
          <a:p>
            <a:pPr algn="just"/>
            <a:endParaRPr lang="en-US" sz="23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Row Versus Column Percentages</a:t>
            </a:r>
          </a:p>
        </p:txBody>
      </p:sp>
    </p:spTree>
    <p:extLst>
      <p:ext uri="{BB962C8B-B14F-4D97-AF65-F5344CB8AC3E}">
        <p14:creationId xmlns:p14="http://schemas.microsoft.com/office/powerpoint/2010/main" val="30847366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4590" y="1219200"/>
            <a:ext cx="10860106" cy="4989095"/>
          </a:xfrm>
        </p:spPr>
        <p:txBody>
          <a:bodyPr>
            <a:noAutofit/>
          </a:bodyPr>
          <a:lstStyle/>
          <a:p>
            <a:r>
              <a:rPr lang="en-US" sz="2800" dirty="0" smtClean="0"/>
              <a:t>From </a:t>
            </a:r>
            <a:r>
              <a:rPr lang="en-US" sz="2800" dirty="0"/>
              <a:t>this example we see that the key to answering questions such as these is which group is considered the “total” group for the particular question. </a:t>
            </a:r>
          </a:p>
          <a:p>
            <a:pPr lvl="1"/>
            <a:r>
              <a:rPr lang="en-US" sz="2800" dirty="0"/>
              <a:t>If the total for that group is found in a row, use row percentages. </a:t>
            </a:r>
          </a:p>
          <a:p>
            <a:pPr lvl="1"/>
            <a:r>
              <a:rPr lang="en-US" sz="2800" dirty="0"/>
              <a:t>If the total for that group is found in a column, use column percentages. </a:t>
            </a:r>
          </a:p>
          <a:p>
            <a:pPr lvl="1">
              <a:spcAft>
                <a:spcPts val="600"/>
              </a:spcAft>
            </a:pPr>
            <a:endParaRPr lang="en-US" sz="2800" dirty="0"/>
          </a:p>
          <a:p>
            <a:endParaRPr lang="en-US" sz="28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Row Versus Column Percentages</a:t>
            </a:r>
          </a:p>
        </p:txBody>
      </p:sp>
    </p:spTree>
    <p:extLst>
      <p:ext uri="{BB962C8B-B14F-4D97-AF65-F5344CB8AC3E}">
        <p14:creationId xmlns:p14="http://schemas.microsoft.com/office/powerpoint/2010/main" val="276560341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123310"/>
            <a:ext cx="9937187" cy="4395174"/>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endParaRPr lang="en-US" sz="2400" dirty="0"/>
          </a:p>
          <a:p>
            <a:r>
              <a:rPr lang="en-US" sz="2400" dirty="0"/>
              <a:t>Load the following Excel data file, which lists salary and other information about employees of a particular company. </a:t>
            </a:r>
            <a:endParaRPr lang="en-US" sz="2400" dirty="0" smtClean="0"/>
          </a:p>
          <a:p>
            <a:pPr marL="342900" indent="-342900">
              <a:spcBef>
                <a:spcPts val="600"/>
              </a:spcBef>
              <a:spcAft>
                <a:spcPts val="600"/>
              </a:spcAft>
              <a:buFont typeface="Wingdings" panose="05000000000000000000" pitchFamily="2" charset="2"/>
              <a:buChar char="§"/>
            </a:pPr>
            <a:r>
              <a:rPr lang="en-US" sz="2400" dirty="0" smtClean="0"/>
              <a:t>Create </a:t>
            </a:r>
            <a:r>
              <a:rPr lang="en-US" sz="2400" dirty="0"/>
              <a:t>and interpret tables relating: </a:t>
            </a:r>
          </a:p>
          <a:p>
            <a:pPr marL="800100" lvl="1" indent="-342900">
              <a:buFont typeface="Arial" panose="020B0604020202020204" pitchFamily="34" charset="0"/>
              <a:buChar char="•"/>
            </a:pPr>
            <a:r>
              <a:rPr lang="en-US" sz="2400" dirty="0"/>
              <a:t>Gender with Salary Level </a:t>
            </a:r>
          </a:p>
          <a:p>
            <a:pPr marL="800100" lvl="1" indent="-342900">
              <a:buFont typeface="Arial" panose="020B0604020202020204" pitchFamily="34" charset="0"/>
              <a:buChar char="•"/>
            </a:pPr>
            <a:r>
              <a:rPr lang="en-US" sz="2400" dirty="0"/>
              <a:t>Salary Level with Years of Education </a:t>
            </a:r>
          </a:p>
          <a:p>
            <a:pPr marL="800100" lvl="1" indent="-342900">
              <a:buFont typeface="Arial" panose="020B0604020202020204" pitchFamily="34" charset="0"/>
              <a:buChar char="•"/>
            </a:pPr>
            <a:r>
              <a:rPr lang="en-US" sz="2400" dirty="0"/>
              <a:t>Salary Level with Job Category </a:t>
            </a:r>
          </a:p>
          <a:p>
            <a:endParaRPr lang="en-US" sz="2400" dirty="0"/>
          </a:p>
          <a:p>
            <a:pPr lvl="2"/>
            <a:r>
              <a:rPr lang="en-US" sz="2200" dirty="0" smtClean="0">
                <a:hlinkClick r:id="rId3"/>
              </a:rPr>
              <a:t>www.betterbusinessdecisions.org/data/employeeselected.xls</a:t>
            </a:r>
            <a:endParaRPr lang="en-US" sz="2200" dirty="0" smtClean="0"/>
          </a:p>
          <a:p>
            <a:endParaRPr lang="en-US" sz="2400" kern="1200" dirty="0" smtClean="0"/>
          </a:p>
        </p:txBody>
      </p:sp>
      <p:sp>
        <p:nvSpPr>
          <p:cNvPr id="8" name="Freeform 7"/>
          <p:cNvSpPr/>
          <p:nvPr/>
        </p:nvSpPr>
        <p:spPr>
          <a:xfrm>
            <a:off x="1370905" y="7382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Contingency Tables</a:t>
            </a:r>
            <a:endParaRPr lang="en-US" sz="1100" b="1" dirty="0">
              <a:solidFill>
                <a:schemeClr val="tx2"/>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250" y="4566616"/>
            <a:ext cx="523625" cy="523625"/>
          </a:xfrm>
          <a:prstGeom prst="rect">
            <a:avLst/>
          </a:prstGeom>
        </p:spPr>
      </p:pic>
    </p:spTree>
    <p:extLst>
      <p:ext uri="{BB962C8B-B14F-4D97-AF65-F5344CB8AC3E}">
        <p14:creationId xmlns:p14="http://schemas.microsoft.com/office/powerpoint/2010/main" val="35416769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750"/>
                                        <p:tgtEl>
                                          <p:spTgt spid="7">
                                            <p:txEl>
                                              <p:pRg st="2" end="2"/>
                                            </p:txEl>
                                          </p:spTgt>
                                        </p:tgtEl>
                                      </p:cBhvr>
                                    </p:animEffect>
                                    <p:anim calcmode="lin" valueType="num">
                                      <p:cBhvr>
                                        <p:cTn id="8"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750"/>
                                        <p:tgtEl>
                                          <p:spTgt spid="7">
                                            <p:txEl>
                                              <p:pRg st="3" end="3"/>
                                            </p:txEl>
                                          </p:spTgt>
                                        </p:tgtEl>
                                      </p:cBhvr>
                                    </p:animEffect>
                                    <p:anim calcmode="lin" valueType="num">
                                      <p:cBhvr>
                                        <p:cTn id="13" dur="75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750" fill="hold"/>
                                        <p:tgtEl>
                                          <p:spTgt spid="7">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750"/>
                                        <p:tgtEl>
                                          <p:spTgt spid="7">
                                            <p:txEl>
                                              <p:pRg st="4" end="4"/>
                                            </p:txEl>
                                          </p:spTgt>
                                        </p:tgtEl>
                                      </p:cBhvr>
                                    </p:animEffect>
                                    <p:anim calcmode="lin" valueType="num">
                                      <p:cBhvr>
                                        <p:cTn id="18" dur="75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9" dur="750" fill="hold"/>
                                        <p:tgtEl>
                                          <p:spTgt spid="7">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750"/>
                                        <p:tgtEl>
                                          <p:spTgt spid="7">
                                            <p:txEl>
                                              <p:pRg st="5" end="5"/>
                                            </p:txEl>
                                          </p:spTgt>
                                        </p:tgtEl>
                                      </p:cBhvr>
                                    </p:animEffect>
                                    <p:anim calcmode="lin" valueType="num">
                                      <p:cBhvr>
                                        <p:cTn id="23" dur="75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24" dur="75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750"/>
                                        <p:tgtEl>
                                          <p:spTgt spid="5"/>
                                        </p:tgtEl>
                                      </p:cBhvr>
                                    </p:animEffect>
                                  </p:childTnLst>
                                </p:cTn>
                              </p:par>
                              <p:par>
                                <p:cTn id="30" presetID="10" presetClass="entr" presetSubtype="0" fill="hold" nodeType="withEffect">
                                  <p:stCondLst>
                                    <p:cond delay="0"/>
                                  </p:stCondLst>
                                  <p:childTnLst>
                                    <p:set>
                                      <p:cBhvr>
                                        <p:cTn id="31" dur="1" fill="hold">
                                          <p:stCondLst>
                                            <p:cond delay="0"/>
                                          </p:stCondLst>
                                        </p:cTn>
                                        <p:tgtEl>
                                          <p:spTgt spid="7">
                                            <p:txEl>
                                              <p:pRg st="7" end="7"/>
                                            </p:txEl>
                                          </p:spTgt>
                                        </p:tgtEl>
                                        <p:attrNameLst>
                                          <p:attrName>style.visibility</p:attrName>
                                        </p:attrNameLst>
                                      </p:cBhvr>
                                      <p:to>
                                        <p:strVal val="visible"/>
                                      </p:to>
                                    </p:set>
                                    <p:animEffect transition="in" filter="fade">
                                      <p:cBhvr>
                                        <p:cTn id="32" dur="75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1381909" y="2745778"/>
            <a:ext cx="9715052" cy="640080"/>
          </a:xfrm>
          <a:custGeom>
            <a:avLst/>
            <a:gdLst>
              <a:gd name="connsiteX0" fmla="*/ 0 w 8771110"/>
              <a:gd name="connsiteY0" fmla="*/ 62848 h 628477"/>
              <a:gd name="connsiteX1" fmla="*/ 62848 w 8771110"/>
              <a:gd name="connsiteY1" fmla="*/ 0 h 628477"/>
              <a:gd name="connsiteX2" fmla="*/ 8708262 w 8771110"/>
              <a:gd name="connsiteY2" fmla="*/ 0 h 628477"/>
              <a:gd name="connsiteX3" fmla="*/ 8771110 w 8771110"/>
              <a:gd name="connsiteY3" fmla="*/ 62848 h 628477"/>
              <a:gd name="connsiteX4" fmla="*/ 8771110 w 8771110"/>
              <a:gd name="connsiteY4" fmla="*/ 565629 h 628477"/>
              <a:gd name="connsiteX5" fmla="*/ 8708262 w 8771110"/>
              <a:gd name="connsiteY5" fmla="*/ 628477 h 628477"/>
              <a:gd name="connsiteX6" fmla="*/ 62848 w 8771110"/>
              <a:gd name="connsiteY6" fmla="*/ 628477 h 628477"/>
              <a:gd name="connsiteX7" fmla="*/ 0 w 8771110"/>
              <a:gd name="connsiteY7" fmla="*/ 565629 h 628477"/>
              <a:gd name="connsiteX8" fmla="*/ 0 w 8771110"/>
              <a:gd name="connsiteY8" fmla="*/ 62848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110" h="628477">
                <a:moveTo>
                  <a:pt x="0" y="62848"/>
                </a:moveTo>
                <a:cubicBezTo>
                  <a:pt x="0" y="28138"/>
                  <a:pt x="28138" y="0"/>
                  <a:pt x="62848" y="0"/>
                </a:cubicBezTo>
                <a:lnTo>
                  <a:pt x="8708262" y="0"/>
                </a:lnTo>
                <a:cubicBezTo>
                  <a:pt x="8742972" y="0"/>
                  <a:pt x="8771110" y="28138"/>
                  <a:pt x="8771110" y="62848"/>
                </a:cubicBezTo>
                <a:lnTo>
                  <a:pt x="8771110" y="565629"/>
                </a:lnTo>
                <a:cubicBezTo>
                  <a:pt x="8771110" y="600339"/>
                  <a:pt x="8742972" y="628477"/>
                  <a:pt x="8708262" y="628477"/>
                </a:cubicBezTo>
                <a:lnTo>
                  <a:pt x="62848" y="628477"/>
                </a:lnTo>
                <a:cubicBezTo>
                  <a:pt x="28138" y="628477"/>
                  <a:pt x="0" y="600339"/>
                  <a:pt x="0" y="565629"/>
                </a:cubicBezTo>
                <a:lnTo>
                  <a:pt x="0" y="62848"/>
                </a:lnTo>
                <a:close/>
              </a:path>
            </a:pathLst>
          </a:custGeom>
          <a:solidFill>
            <a:srgbClr val="F2FF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4127" tIns="52697" rIns="64127" bIns="52697" numCol="1" spcCol="1270" anchor="ctr" anchorCtr="0">
            <a:noAutofit/>
          </a:bodyPr>
          <a:lstStyle/>
          <a:p>
            <a:pPr lvl="0" algn="ctr" defTabSz="800100">
              <a:lnSpc>
                <a:spcPct val="90000"/>
              </a:lnSpc>
              <a:spcBef>
                <a:spcPct val="0"/>
              </a:spcBef>
              <a:spcAft>
                <a:spcPct val="35000"/>
              </a:spcAft>
            </a:pPr>
            <a:r>
              <a:rPr lang="en-US" sz="2400" dirty="0"/>
              <a:t>Load the preceding spreadsheet into Excel. </a:t>
            </a:r>
          </a:p>
        </p:txBody>
      </p:sp>
      <p:sp>
        <p:nvSpPr>
          <p:cNvPr id="16" name="Freeform 15"/>
          <p:cNvSpPr/>
          <p:nvPr/>
        </p:nvSpPr>
        <p:spPr>
          <a:xfrm>
            <a:off x="1381909" y="3852613"/>
            <a:ext cx="9715052" cy="640080"/>
          </a:xfrm>
          <a:custGeom>
            <a:avLst/>
            <a:gdLst>
              <a:gd name="connsiteX0" fmla="*/ 0 w 8771110"/>
              <a:gd name="connsiteY0" fmla="*/ 62848 h 628477"/>
              <a:gd name="connsiteX1" fmla="*/ 62848 w 8771110"/>
              <a:gd name="connsiteY1" fmla="*/ 0 h 628477"/>
              <a:gd name="connsiteX2" fmla="*/ 8708262 w 8771110"/>
              <a:gd name="connsiteY2" fmla="*/ 0 h 628477"/>
              <a:gd name="connsiteX3" fmla="*/ 8771110 w 8771110"/>
              <a:gd name="connsiteY3" fmla="*/ 62848 h 628477"/>
              <a:gd name="connsiteX4" fmla="*/ 8771110 w 8771110"/>
              <a:gd name="connsiteY4" fmla="*/ 565629 h 628477"/>
              <a:gd name="connsiteX5" fmla="*/ 8708262 w 8771110"/>
              <a:gd name="connsiteY5" fmla="*/ 628477 h 628477"/>
              <a:gd name="connsiteX6" fmla="*/ 62848 w 8771110"/>
              <a:gd name="connsiteY6" fmla="*/ 628477 h 628477"/>
              <a:gd name="connsiteX7" fmla="*/ 0 w 8771110"/>
              <a:gd name="connsiteY7" fmla="*/ 565629 h 628477"/>
              <a:gd name="connsiteX8" fmla="*/ 0 w 8771110"/>
              <a:gd name="connsiteY8" fmla="*/ 62848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110" h="628477">
                <a:moveTo>
                  <a:pt x="0" y="62848"/>
                </a:moveTo>
                <a:cubicBezTo>
                  <a:pt x="0" y="28138"/>
                  <a:pt x="28138" y="0"/>
                  <a:pt x="62848" y="0"/>
                </a:cubicBezTo>
                <a:lnTo>
                  <a:pt x="8708262" y="0"/>
                </a:lnTo>
                <a:cubicBezTo>
                  <a:pt x="8742972" y="0"/>
                  <a:pt x="8771110" y="28138"/>
                  <a:pt x="8771110" y="62848"/>
                </a:cubicBezTo>
                <a:lnTo>
                  <a:pt x="8771110" y="565629"/>
                </a:lnTo>
                <a:cubicBezTo>
                  <a:pt x="8771110" y="600339"/>
                  <a:pt x="8742972" y="628477"/>
                  <a:pt x="8708262" y="628477"/>
                </a:cubicBezTo>
                <a:lnTo>
                  <a:pt x="62848" y="628477"/>
                </a:lnTo>
                <a:cubicBezTo>
                  <a:pt x="28138" y="628477"/>
                  <a:pt x="0" y="600339"/>
                  <a:pt x="0" y="565629"/>
                </a:cubicBezTo>
                <a:lnTo>
                  <a:pt x="0" y="62848"/>
                </a:lnTo>
                <a:close/>
              </a:path>
            </a:pathLst>
          </a:custGeom>
          <a:solidFill>
            <a:srgbClr val="F2FF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4127" tIns="52697" rIns="64127" bIns="52697" numCol="1" spcCol="1270" anchor="ctr" anchorCtr="0">
            <a:noAutofit/>
          </a:bodyPr>
          <a:lstStyle/>
          <a:p>
            <a:pPr lvl="0" algn="ctr" defTabSz="800100">
              <a:lnSpc>
                <a:spcPct val="90000"/>
              </a:lnSpc>
              <a:spcBef>
                <a:spcPct val="0"/>
              </a:spcBef>
              <a:spcAft>
                <a:spcPct val="35000"/>
              </a:spcAft>
            </a:pPr>
            <a:r>
              <a:rPr lang="en-US" sz="2400" dirty="0" smtClean="0"/>
              <a:t>Click </a:t>
            </a:r>
            <a:r>
              <a:rPr lang="en-US" sz="2400" dirty="0"/>
              <a:t>“Insert” and then “PivotTable ….” </a:t>
            </a:r>
          </a:p>
        </p:txBody>
      </p:sp>
      <p:sp>
        <p:nvSpPr>
          <p:cNvPr id="17" name="Freeform 16"/>
          <p:cNvSpPr/>
          <p:nvPr/>
        </p:nvSpPr>
        <p:spPr>
          <a:xfrm>
            <a:off x="1381909" y="4987558"/>
            <a:ext cx="9715052" cy="640080"/>
          </a:xfrm>
          <a:custGeom>
            <a:avLst/>
            <a:gdLst>
              <a:gd name="connsiteX0" fmla="*/ 0 w 8771110"/>
              <a:gd name="connsiteY0" fmla="*/ 62848 h 628477"/>
              <a:gd name="connsiteX1" fmla="*/ 62848 w 8771110"/>
              <a:gd name="connsiteY1" fmla="*/ 0 h 628477"/>
              <a:gd name="connsiteX2" fmla="*/ 8708262 w 8771110"/>
              <a:gd name="connsiteY2" fmla="*/ 0 h 628477"/>
              <a:gd name="connsiteX3" fmla="*/ 8771110 w 8771110"/>
              <a:gd name="connsiteY3" fmla="*/ 62848 h 628477"/>
              <a:gd name="connsiteX4" fmla="*/ 8771110 w 8771110"/>
              <a:gd name="connsiteY4" fmla="*/ 565629 h 628477"/>
              <a:gd name="connsiteX5" fmla="*/ 8708262 w 8771110"/>
              <a:gd name="connsiteY5" fmla="*/ 628477 h 628477"/>
              <a:gd name="connsiteX6" fmla="*/ 62848 w 8771110"/>
              <a:gd name="connsiteY6" fmla="*/ 628477 h 628477"/>
              <a:gd name="connsiteX7" fmla="*/ 0 w 8771110"/>
              <a:gd name="connsiteY7" fmla="*/ 565629 h 628477"/>
              <a:gd name="connsiteX8" fmla="*/ 0 w 8771110"/>
              <a:gd name="connsiteY8" fmla="*/ 62848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110" h="628477">
                <a:moveTo>
                  <a:pt x="0" y="62848"/>
                </a:moveTo>
                <a:cubicBezTo>
                  <a:pt x="0" y="28138"/>
                  <a:pt x="28138" y="0"/>
                  <a:pt x="62848" y="0"/>
                </a:cubicBezTo>
                <a:lnTo>
                  <a:pt x="8708262" y="0"/>
                </a:lnTo>
                <a:cubicBezTo>
                  <a:pt x="8742972" y="0"/>
                  <a:pt x="8771110" y="28138"/>
                  <a:pt x="8771110" y="62848"/>
                </a:cubicBezTo>
                <a:lnTo>
                  <a:pt x="8771110" y="565629"/>
                </a:lnTo>
                <a:cubicBezTo>
                  <a:pt x="8771110" y="600339"/>
                  <a:pt x="8742972" y="628477"/>
                  <a:pt x="8708262" y="628477"/>
                </a:cubicBezTo>
                <a:lnTo>
                  <a:pt x="62848" y="628477"/>
                </a:lnTo>
                <a:cubicBezTo>
                  <a:pt x="28138" y="628477"/>
                  <a:pt x="0" y="600339"/>
                  <a:pt x="0" y="565629"/>
                </a:cubicBezTo>
                <a:lnTo>
                  <a:pt x="0" y="62848"/>
                </a:lnTo>
                <a:close/>
              </a:path>
            </a:pathLst>
          </a:custGeom>
          <a:solidFill>
            <a:srgbClr val="F2FF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4127" tIns="52697" rIns="64127" bIns="52697" numCol="1" spcCol="1270" anchor="ctr" anchorCtr="0">
            <a:noAutofit/>
          </a:bodyPr>
          <a:lstStyle/>
          <a:p>
            <a:pPr lvl="0" algn="ctr" defTabSz="800100">
              <a:lnSpc>
                <a:spcPct val="90000"/>
              </a:lnSpc>
              <a:spcBef>
                <a:spcPct val="0"/>
              </a:spcBef>
              <a:spcAft>
                <a:spcPct val="35000"/>
              </a:spcAft>
            </a:pPr>
            <a:r>
              <a:rPr lang="en-US" sz="2400"/>
              <a:t>Use the range selector tool to select the entire data set. </a:t>
            </a:r>
            <a:endParaRPr lang="en-US" sz="2400" dirty="0"/>
          </a:p>
        </p:txBody>
      </p:sp>
      <p:sp>
        <p:nvSpPr>
          <p:cNvPr id="2" name="Content Placeholder 1"/>
          <p:cNvSpPr>
            <a:spLocks noGrp="1"/>
          </p:cNvSpPr>
          <p:nvPr>
            <p:ph idx="1"/>
          </p:nvPr>
        </p:nvSpPr>
        <p:spPr/>
        <p:txBody>
          <a:bodyPr>
            <a:normAutofit/>
          </a:bodyPr>
          <a:lstStyle/>
          <a:p>
            <a:r>
              <a:rPr lang="en-US" sz="2700" dirty="0"/>
              <a:t>With Excel, the appropriate tool to create such crosstabs tables for </a:t>
            </a:r>
            <a:r>
              <a:rPr lang="en-US" sz="2700" dirty="0" smtClean="0"/>
              <a:t>categorical </a:t>
            </a:r>
            <a:r>
              <a:rPr lang="en-US" sz="2700" dirty="0"/>
              <a:t>variables is the “PivotTable …” in the “Insert” ribbon. </a:t>
            </a:r>
          </a:p>
        </p:txBody>
      </p:sp>
      <p:sp>
        <p:nvSpPr>
          <p:cNvPr id="9" name="Freeform 8"/>
          <p:cNvSpPr/>
          <p:nvPr/>
        </p:nvSpPr>
        <p:spPr>
          <a:xfrm>
            <a:off x="5872464" y="3385858"/>
            <a:ext cx="447072" cy="447072"/>
          </a:xfrm>
          <a:custGeom>
            <a:avLst/>
            <a:gdLst>
              <a:gd name="connsiteX0" fmla="*/ 0 w 447072"/>
              <a:gd name="connsiteY0" fmla="*/ 245890 h 447072"/>
              <a:gd name="connsiteX1" fmla="*/ 100591 w 447072"/>
              <a:gd name="connsiteY1" fmla="*/ 245890 h 447072"/>
              <a:gd name="connsiteX2" fmla="*/ 100591 w 447072"/>
              <a:gd name="connsiteY2" fmla="*/ 0 h 447072"/>
              <a:gd name="connsiteX3" fmla="*/ 346481 w 447072"/>
              <a:gd name="connsiteY3" fmla="*/ 0 h 447072"/>
              <a:gd name="connsiteX4" fmla="*/ 346481 w 447072"/>
              <a:gd name="connsiteY4" fmla="*/ 245890 h 447072"/>
              <a:gd name="connsiteX5" fmla="*/ 447072 w 447072"/>
              <a:gd name="connsiteY5" fmla="*/ 245890 h 447072"/>
              <a:gd name="connsiteX6" fmla="*/ 223536 w 447072"/>
              <a:gd name="connsiteY6" fmla="*/ 447072 h 447072"/>
              <a:gd name="connsiteX7" fmla="*/ 0 w 447072"/>
              <a:gd name="connsiteY7" fmla="*/ 245890 h 44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072" h="447072">
                <a:moveTo>
                  <a:pt x="0" y="245890"/>
                </a:moveTo>
                <a:lnTo>
                  <a:pt x="100591" y="245890"/>
                </a:lnTo>
                <a:lnTo>
                  <a:pt x="100591" y="0"/>
                </a:lnTo>
                <a:lnTo>
                  <a:pt x="346481" y="0"/>
                </a:lnTo>
                <a:lnTo>
                  <a:pt x="346481" y="245890"/>
                </a:lnTo>
                <a:lnTo>
                  <a:pt x="447072" y="245890"/>
                </a:lnTo>
                <a:lnTo>
                  <a:pt x="223536" y="447072"/>
                </a:lnTo>
                <a:lnTo>
                  <a:pt x="0" y="24589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rgbClr r="0" g="0" b="0"/>
          </a:lnRef>
          <a:fillRef idx="1">
            <a:schemeClr val="lt1">
              <a:alpha val="90000"/>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36151" tIns="35560" rIns="136151" bIns="146210" numCol="1" spcCol="1270" anchor="ctr" anchorCtr="0">
            <a:noAutofit/>
          </a:bodyPr>
          <a:lstStyle/>
          <a:p>
            <a:pPr lvl="0" algn="ctr" defTabSz="1244600">
              <a:lnSpc>
                <a:spcPct val="90000"/>
              </a:lnSpc>
              <a:spcBef>
                <a:spcPct val="0"/>
              </a:spcBef>
              <a:spcAft>
                <a:spcPct val="35000"/>
              </a:spcAft>
            </a:pPr>
            <a:endParaRPr lang="en-US" sz="2800" kern="1200"/>
          </a:p>
        </p:txBody>
      </p:sp>
      <p:sp>
        <p:nvSpPr>
          <p:cNvPr id="10" name="Freeform 9"/>
          <p:cNvSpPr/>
          <p:nvPr/>
        </p:nvSpPr>
        <p:spPr>
          <a:xfrm>
            <a:off x="5872464" y="4492693"/>
            <a:ext cx="447072" cy="447072"/>
          </a:xfrm>
          <a:custGeom>
            <a:avLst/>
            <a:gdLst>
              <a:gd name="connsiteX0" fmla="*/ 0 w 447072"/>
              <a:gd name="connsiteY0" fmla="*/ 245890 h 447072"/>
              <a:gd name="connsiteX1" fmla="*/ 100591 w 447072"/>
              <a:gd name="connsiteY1" fmla="*/ 245890 h 447072"/>
              <a:gd name="connsiteX2" fmla="*/ 100591 w 447072"/>
              <a:gd name="connsiteY2" fmla="*/ 0 h 447072"/>
              <a:gd name="connsiteX3" fmla="*/ 346481 w 447072"/>
              <a:gd name="connsiteY3" fmla="*/ 0 h 447072"/>
              <a:gd name="connsiteX4" fmla="*/ 346481 w 447072"/>
              <a:gd name="connsiteY4" fmla="*/ 245890 h 447072"/>
              <a:gd name="connsiteX5" fmla="*/ 447072 w 447072"/>
              <a:gd name="connsiteY5" fmla="*/ 245890 h 447072"/>
              <a:gd name="connsiteX6" fmla="*/ 223536 w 447072"/>
              <a:gd name="connsiteY6" fmla="*/ 447072 h 447072"/>
              <a:gd name="connsiteX7" fmla="*/ 0 w 447072"/>
              <a:gd name="connsiteY7" fmla="*/ 245890 h 44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072" h="447072">
                <a:moveTo>
                  <a:pt x="0" y="245890"/>
                </a:moveTo>
                <a:lnTo>
                  <a:pt x="100591" y="245890"/>
                </a:lnTo>
                <a:lnTo>
                  <a:pt x="100591" y="0"/>
                </a:lnTo>
                <a:lnTo>
                  <a:pt x="346481" y="0"/>
                </a:lnTo>
                <a:lnTo>
                  <a:pt x="346481" y="245890"/>
                </a:lnTo>
                <a:lnTo>
                  <a:pt x="447072" y="245890"/>
                </a:lnTo>
                <a:lnTo>
                  <a:pt x="223536" y="447072"/>
                </a:lnTo>
                <a:lnTo>
                  <a:pt x="0" y="24589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rgbClr r="0" g="0" b="0"/>
          </a:lnRef>
          <a:fillRef idx="1">
            <a:schemeClr val="lt1">
              <a:alpha val="90000"/>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36151" tIns="35560" rIns="136151" bIns="146210" numCol="1" spcCol="1270" anchor="ctr" anchorCtr="0">
            <a:noAutofit/>
          </a:bodyPr>
          <a:lstStyle/>
          <a:p>
            <a:pPr lvl="0" algn="ctr" defTabSz="1244600">
              <a:lnSpc>
                <a:spcPct val="90000"/>
              </a:lnSpc>
              <a:spcBef>
                <a:spcPct val="0"/>
              </a:spcBef>
              <a:spcAft>
                <a:spcPct val="35000"/>
              </a:spcAft>
            </a:pPr>
            <a:endParaRPr lang="en-US" sz="2800" kern="1200"/>
          </a:p>
        </p:txBody>
      </p:sp>
      <p:sp>
        <p:nvSpPr>
          <p:cNvPr id="11" name="TextBox 10"/>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Contingency Tables</a:t>
            </a:r>
            <a:endParaRPr lang="en-US" sz="1100" b="1" dirty="0">
              <a:solidFill>
                <a:schemeClr val="tx2"/>
              </a:solidFill>
            </a:endParaRPr>
          </a:p>
        </p:txBody>
      </p:sp>
    </p:spTree>
    <p:extLst>
      <p:ext uri="{BB962C8B-B14F-4D97-AF65-F5344CB8AC3E}">
        <p14:creationId xmlns:p14="http://schemas.microsoft.com/office/powerpoint/2010/main" val="29424890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691905"/>
            <a:ext cx="10721009" cy="1939002"/>
          </a:xfrm>
        </p:spPr>
        <p:txBody>
          <a:bodyPr/>
          <a:lstStyle/>
          <a:p>
            <a:r>
              <a:rPr lang="en-US" dirty="0" smtClean="0"/>
              <a:t>You </a:t>
            </a:r>
            <a:r>
              <a:rPr lang="en-US" dirty="0"/>
              <a:t>will then see a table where you can drag variables from the PivotTable fields into the “Row,” “Column,” or “Values” areas. </a:t>
            </a:r>
            <a:endParaRPr lang="en-US" dirty="0" smtClean="0"/>
          </a:p>
          <a:p>
            <a:pPr lvl="1"/>
            <a:r>
              <a:rPr lang="en-US" dirty="0" smtClean="0"/>
              <a:t>We </a:t>
            </a:r>
            <a:r>
              <a:rPr lang="en-US" dirty="0"/>
              <a:t>will not make use of “Filters</a:t>
            </a:r>
            <a:r>
              <a:rPr lang="en-US" dirty="0" smtClean="0"/>
              <a:t>”. </a:t>
            </a:r>
            <a:endParaRPr lang="en-US"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Contingency Tables</a:t>
            </a:r>
            <a:endParaRPr lang="en-US" sz="1100" b="1" dirty="0">
              <a:solidFill>
                <a:schemeClr val="tx2"/>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913" y="2499656"/>
            <a:ext cx="7226718" cy="3729919"/>
          </a:xfrm>
          <a:prstGeom prst="rect">
            <a:avLst/>
          </a:prstGeom>
        </p:spPr>
      </p:pic>
    </p:spTree>
    <p:extLst>
      <p:ext uri="{BB962C8B-B14F-4D97-AF65-F5344CB8AC3E}">
        <p14:creationId xmlns:p14="http://schemas.microsoft.com/office/powerpoint/2010/main" val="161972020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1173168"/>
            <a:ext cx="10721009" cy="4585948"/>
          </a:xfrm>
        </p:spPr>
        <p:txBody>
          <a:bodyPr>
            <a:normAutofit/>
          </a:bodyPr>
          <a:lstStyle/>
          <a:p>
            <a:pPr algn="just"/>
            <a:r>
              <a:rPr lang="en-US" sz="2800" dirty="0" smtClean="0"/>
              <a:t>To </a:t>
            </a:r>
            <a:r>
              <a:rPr lang="en-US" sz="2800" dirty="0"/>
              <a:t>analyze the relationship—if any—between “Gender” and “Salary </a:t>
            </a:r>
            <a:r>
              <a:rPr lang="en-US" sz="2800" dirty="0" smtClean="0"/>
              <a:t>Level”:</a:t>
            </a:r>
          </a:p>
          <a:p>
            <a:pPr lvl="1" algn="just"/>
            <a:r>
              <a:rPr lang="en-US" sz="2800" dirty="0"/>
              <a:t>D</a:t>
            </a:r>
            <a:r>
              <a:rPr lang="en-US" sz="2800" dirty="0" smtClean="0"/>
              <a:t>rag </a:t>
            </a:r>
            <a:r>
              <a:rPr lang="en-US" sz="2800" dirty="0"/>
              <a:t>the variable “Salary Level” to the “Row” field of the table and the variable “Gender” to the “Column” </a:t>
            </a:r>
            <a:r>
              <a:rPr lang="en-US" sz="2800" dirty="0" smtClean="0"/>
              <a:t>field</a:t>
            </a:r>
          </a:p>
          <a:p>
            <a:pPr lvl="2" algn="just"/>
            <a:r>
              <a:rPr lang="en-US" sz="2800" dirty="0"/>
              <a:t>I</a:t>
            </a:r>
            <a:r>
              <a:rPr lang="en-US" sz="2800" dirty="0" smtClean="0"/>
              <a:t>f </a:t>
            </a:r>
            <a:r>
              <a:rPr lang="en-US" sz="2800" dirty="0"/>
              <a:t>you accidentally drop a variable in the wrong spot, simply drag it </a:t>
            </a:r>
            <a:r>
              <a:rPr lang="en-US" sz="2800" dirty="0" smtClean="0"/>
              <a:t>back. </a:t>
            </a:r>
            <a:endParaRPr lang="en-US" sz="2800" dirty="0"/>
          </a:p>
          <a:p>
            <a:pPr lvl="1" algn="just"/>
            <a:r>
              <a:rPr lang="en-US" sz="2800" dirty="0"/>
              <a:t>This will create a table with “Salary Levels” as rows and “Gender” as columns, but containing no data yet. </a:t>
            </a:r>
            <a:endParaRPr lang="en-US" sz="2800" dirty="0" smtClean="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Contingency Tables</a:t>
            </a:r>
            <a:endParaRPr lang="en-US" sz="1100" b="1" dirty="0">
              <a:solidFill>
                <a:schemeClr val="tx2"/>
              </a:solidFill>
            </a:endParaRPr>
          </a:p>
        </p:txBody>
      </p:sp>
    </p:spTree>
    <p:extLst>
      <p:ext uri="{BB962C8B-B14F-4D97-AF65-F5344CB8AC3E}">
        <p14:creationId xmlns:p14="http://schemas.microsoft.com/office/powerpoint/2010/main" val="27309257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3595" y="467314"/>
            <a:ext cx="10721009" cy="5917443"/>
          </a:xfrm>
        </p:spPr>
        <p:txBody>
          <a:bodyPr>
            <a:normAutofit fontScale="92500" lnSpcReduction="10000"/>
          </a:bodyPr>
          <a:lstStyle/>
          <a:p>
            <a:pPr algn="just"/>
            <a:r>
              <a:rPr lang="en-US" sz="2400" dirty="0" smtClean="0"/>
              <a:t>Finally</a:t>
            </a:r>
            <a:r>
              <a:rPr lang="en-US" sz="2400" dirty="0"/>
              <a:t>, drag either “Gender” or “Salary Level” into the “Data” field in the middle (in our case it does not matter which one but in Figure 7.2 we used “Salary Level”) and the table will be complete—but with raw data, not percentages. </a:t>
            </a:r>
            <a:endParaRPr lang="en-US" sz="2400" dirty="0" smtClean="0"/>
          </a:p>
          <a:p>
            <a:pPr algn="just"/>
            <a:endParaRPr lang="en-US" sz="2200" dirty="0"/>
          </a:p>
          <a:p>
            <a:pPr algn="just"/>
            <a:endParaRPr lang="en-US" sz="2200" dirty="0" smtClean="0"/>
          </a:p>
          <a:p>
            <a:pPr algn="just"/>
            <a:endParaRPr lang="en-US" sz="2200" dirty="0"/>
          </a:p>
          <a:p>
            <a:pPr algn="just"/>
            <a:endParaRPr lang="en-US" sz="2200" dirty="0" smtClean="0"/>
          </a:p>
          <a:p>
            <a:pPr algn="just"/>
            <a:endParaRPr lang="en-US" sz="2200" dirty="0"/>
          </a:p>
          <a:p>
            <a:pPr algn="just"/>
            <a:endParaRPr lang="en-US" sz="2200" dirty="0" smtClean="0"/>
          </a:p>
          <a:p>
            <a:pPr algn="just"/>
            <a:endParaRPr lang="en-US" sz="2400" dirty="0" smtClean="0"/>
          </a:p>
          <a:p>
            <a:pPr marL="68580" indent="0" algn="just">
              <a:buNone/>
            </a:pPr>
            <a:endParaRPr lang="en-US" sz="2400" dirty="0"/>
          </a:p>
          <a:p>
            <a:pPr algn="just"/>
            <a:r>
              <a:rPr lang="en-US" sz="2400" dirty="0"/>
              <a:t>This table shows, for example, that 32 female employees out of 474 total employees earn between $10,000 and $20,000, while, for example, 45 male employees earn more than $60,000. </a:t>
            </a:r>
            <a:endParaRPr lang="en-US" sz="22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Contingency Tables</a:t>
            </a:r>
            <a:endParaRPr lang="en-US" sz="1100" b="1" dirty="0">
              <a:solidFill>
                <a:schemeClr val="tx2"/>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1808" y="1838828"/>
            <a:ext cx="6318119" cy="3333300"/>
          </a:xfrm>
          <a:prstGeom prst="rect">
            <a:avLst/>
          </a:prstGeom>
        </p:spPr>
      </p:pic>
    </p:spTree>
    <p:extLst>
      <p:ext uri="{BB962C8B-B14F-4D97-AF65-F5344CB8AC3E}">
        <p14:creationId xmlns:p14="http://schemas.microsoft.com/office/powerpoint/2010/main" val="387886938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9" end="9"/>
                                            </p:txEl>
                                          </p:spTgt>
                                        </p:tgtEl>
                                        <p:attrNameLst>
                                          <p:attrName>style.visibility</p:attrName>
                                        </p:attrNameLst>
                                      </p:cBhvr>
                                      <p:to>
                                        <p:strVal val="visible"/>
                                      </p:to>
                                    </p:set>
                                    <p:animEffect transition="in" filter="fade">
                                      <p:cBhvr>
                                        <p:cTn id="12" dur="750"/>
                                        <p:tgtEl>
                                          <p:spTgt spid="2">
                                            <p:txEl>
                                              <p:pRg st="9" end="9"/>
                                            </p:txEl>
                                          </p:spTgt>
                                        </p:tgtEl>
                                      </p:cBhvr>
                                    </p:animEffect>
                                    <p:anim calcmode="lin" valueType="num">
                                      <p:cBhvr>
                                        <p:cTn id="13" dur="75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3594" y="515439"/>
            <a:ext cx="10721009" cy="5141843"/>
          </a:xfrm>
        </p:spPr>
        <p:txBody>
          <a:bodyPr>
            <a:normAutofit/>
          </a:bodyPr>
          <a:lstStyle/>
          <a:p>
            <a:pPr algn="just">
              <a:spcAft>
                <a:spcPts val="0"/>
              </a:spcAft>
            </a:pPr>
            <a:r>
              <a:rPr lang="en-US" sz="2300" dirty="0" smtClean="0"/>
              <a:t>Similarly</a:t>
            </a:r>
            <a:r>
              <a:rPr lang="en-US" sz="2300" dirty="0"/>
              <a:t>, we can create tables to relate “Salary Level” with “Years of </a:t>
            </a:r>
            <a:r>
              <a:rPr lang="en-US" sz="2300" dirty="0" smtClean="0"/>
              <a:t>Education”.</a:t>
            </a:r>
          </a:p>
          <a:p>
            <a:pPr lvl="1" algn="just">
              <a:spcAft>
                <a:spcPts val="0"/>
              </a:spcAft>
            </a:pPr>
            <a:r>
              <a:rPr lang="en-US" sz="2300" dirty="0" smtClean="0"/>
              <a:t>Simply </a:t>
            </a:r>
            <a:r>
              <a:rPr lang="en-US" sz="2300" dirty="0"/>
              <a:t>drag the “Salary Level” and “Gender” variables </a:t>
            </a:r>
            <a:r>
              <a:rPr lang="en-US" sz="2300" i="1" dirty="0"/>
              <a:t>out </a:t>
            </a:r>
            <a:r>
              <a:rPr lang="en-US" sz="2300" dirty="0"/>
              <a:t>of the table </a:t>
            </a:r>
            <a:endParaRPr lang="en-US" sz="2300" dirty="0" smtClean="0"/>
          </a:p>
          <a:p>
            <a:pPr lvl="1" algn="just">
              <a:spcAft>
                <a:spcPts val="0"/>
              </a:spcAft>
            </a:pPr>
            <a:r>
              <a:rPr lang="en-US" sz="2300" dirty="0"/>
              <a:t>D</a:t>
            </a:r>
            <a:r>
              <a:rPr lang="en-US" sz="2300" dirty="0" smtClean="0"/>
              <a:t>rag </a:t>
            </a:r>
            <a:r>
              <a:rPr lang="en-US" sz="2300" dirty="0"/>
              <a:t>the “Years of </a:t>
            </a:r>
            <a:r>
              <a:rPr lang="en-US" sz="2300" dirty="0" smtClean="0"/>
              <a:t>Education</a:t>
            </a:r>
            <a:r>
              <a:rPr lang="en-US" sz="2300" dirty="0"/>
              <a:t>” and “Salary Level” </a:t>
            </a:r>
            <a:r>
              <a:rPr lang="en-US" sz="2300" i="1" dirty="0"/>
              <a:t>into </a:t>
            </a:r>
            <a:r>
              <a:rPr lang="en-US" sz="2300" dirty="0"/>
              <a:t>the respective row, column, and data area to create the table shown in Figure 7.3.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Contingency Tables</a:t>
            </a:r>
            <a:endParaRPr lang="en-US" sz="1100" b="1"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6448" y="2910456"/>
            <a:ext cx="8115300" cy="3352800"/>
          </a:xfrm>
          <a:prstGeom prst="rect">
            <a:avLst/>
          </a:prstGeom>
        </p:spPr>
      </p:pic>
    </p:spTree>
    <p:extLst>
      <p:ext uri="{BB962C8B-B14F-4D97-AF65-F5344CB8AC3E}">
        <p14:creationId xmlns:p14="http://schemas.microsoft.com/office/powerpoint/2010/main" val="3644339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0686" y="1513162"/>
            <a:ext cx="10638972" cy="1975104"/>
          </a:xfrm>
        </p:spPr>
        <p:txBody>
          <a:bodyPr/>
          <a:lstStyle/>
          <a:p>
            <a:r>
              <a:rPr lang="en-US" sz="2800" b="0" cap="none" dirty="0" smtClean="0">
                <a:effectLst>
                  <a:outerShdw blurRad="38100" dist="38100" dir="2700000" algn="tl">
                    <a:srgbClr val="000000">
                      <a:alpha val="43137"/>
                    </a:srgbClr>
                  </a:outerShdw>
                  <a:reflection stA="34000" endA="740" endPos="0" dir="5400000" sy="-100000" algn="bl" rotWithShape="0"/>
                </a:effectLst>
              </a:rPr>
              <a:t>Chapter </a:t>
            </a:r>
            <a:r>
              <a:rPr lang="en-US" sz="2800" b="0" cap="none" dirty="0">
                <a:effectLst>
                  <a:outerShdw blurRad="38100" dist="38100" dir="2700000" algn="tl">
                    <a:srgbClr val="000000">
                      <a:alpha val="43137"/>
                    </a:srgbClr>
                  </a:outerShdw>
                  <a:reflection stA="34000" endA="740" endPos="0" dir="5400000" sy="-100000" algn="bl" rotWithShape="0"/>
                </a:effectLst>
              </a:rPr>
              <a:t>7</a:t>
            </a:r>
            <a:r>
              <a:rPr lang="en-US" cap="none" dirty="0" smtClean="0">
                <a:effectLst>
                  <a:reflection stA="34000" endA="740" endPos="17000" dir="5400000" sy="-100000" algn="bl" rotWithShape="0"/>
                </a:effectLst>
              </a:rPr>
              <a:t/>
            </a:r>
            <a:br>
              <a:rPr lang="en-US" cap="none" dirty="0" smtClean="0">
                <a:effectLst>
                  <a:reflection stA="34000" endA="740" endPos="17000" dir="5400000" sy="-100000" algn="bl" rotWithShape="0"/>
                </a:effectLst>
              </a:rPr>
            </a:br>
            <a:r>
              <a:rPr lang="en-US" sz="3800" cap="none" dirty="0" smtClean="0">
                <a:effectLst>
                  <a:reflection stA="34000" endA="740" endPos="17000" dir="5400000" sy="-100000" algn="bl" rotWithShape="0"/>
                </a:effectLst>
              </a:rPr>
              <a:t>Association Between Categorical Variables </a:t>
            </a:r>
            <a:endParaRPr lang="en-US" sz="3800" cap="none" dirty="0">
              <a:effectLst>
                <a:reflection stA="34000" endA="740" endPos="17000" dir="5400000" sy="-100000" algn="bl" rotWithShape="0"/>
              </a:effectLst>
            </a:endParaRPr>
          </a:p>
        </p:txBody>
      </p:sp>
      <p:sp>
        <p:nvSpPr>
          <p:cNvPr id="3" name="Date Placeholder 27"/>
          <p:cNvSpPr txBox="1">
            <a:spLocks/>
          </p:cNvSpPr>
          <p:nvPr/>
        </p:nvSpPr>
        <p:spPr>
          <a:xfrm>
            <a:off x="307950" y="6416676"/>
            <a:ext cx="4829534" cy="365052"/>
          </a:xfrm>
          <a:prstGeom prst="rect">
            <a:avLst/>
          </a:prstGeom>
        </p:spPr>
        <p:txBody>
          <a:bodyPr/>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1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Aft>
                <a:spcPts val="0"/>
              </a:spcAft>
            </a:pPr>
            <a:r>
              <a:rPr lang="en-US" sz="1050" b="1" i="0" dirty="0" smtClean="0">
                <a:solidFill>
                  <a:schemeClr val="tx2"/>
                </a:solidFill>
                <a:latin typeface="+mn-lt"/>
              </a:rPr>
              <a:t>Using Statistics for Better Business Decisions </a:t>
            </a:r>
            <a:endParaRPr lang="en-US" sz="1050" b="0" i="0" dirty="0" smtClean="0">
              <a:solidFill>
                <a:schemeClr val="tx2"/>
              </a:solidFill>
              <a:latin typeface="+mn-lt"/>
            </a:endParaRPr>
          </a:p>
          <a:p>
            <a:pPr algn="l">
              <a:spcAft>
                <a:spcPts val="100"/>
              </a:spcAft>
            </a:pPr>
            <a:r>
              <a:rPr lang="en-US" sz="1000" b="0" i="0" kern="1200" dirty="0" smtClean="0">
                <a:solidFill>
                  <a:schemeClr val="tx2"/>
                </a:solidFill>
                <a:effectLst/>
                <a:latin typeface="+mn-lt"/>
                <a:ea typeface="+mn-ea"/>
                <a:cs typeface="+mn-cs"/>
              </a:rPr>
              <a:t>Copyright © Justin </a:t>
            </a:r>
            <a:r>
              <a:rPr lang="en-US" sz="1000" b="0" i="0" kern="1200" dirty="0" err="1" smtClean="0">
                <a:solidFill>
                  <a:schemeClr val="tx2"/>
                </a:solidFill>
                <a:effectLst/>
                <a:latin typeface="+mn-lt"/>
                <a:ea typeface="+mn-ea"/>
                <a:cs typeface="+mn-cs"/>
              </a:rPr>
              <a:t>Bateh</a:t>
            </a:r>
            <a:r>
              <a:rPr lang="en-US" sz="1000" b="0" i="0" kern="1200" dirty="0" smtClean="0">
                <a:solidFill>
                  <a:schemeClr val="tx2"/>
                </a:solidFill>
                <a:effectLst/>
                <a:latin typeface="+mn-lt"/>
                <a:ea typeface="+mn-ea"/>
                <a:cs typeface="+mn-cs"/>
              </a:rPr>
              <a:t> and Bert G. </a:t>
            </a:r>
            <a:r>
              <a:rPr lang="en-US" sz="1000" b="0" i="0" kern="1200" dirty="0" err="1" smtClean="0">
                <a:solidFill>
                  <a:schemeClr val="tx2"/>
                </a:solidFill>
                <a:effectLst/>
                <a:latin typeface="+mn-lt"/>
                <a:ea typeface="+mn-ea"/>
                <a:cs typeface="+mn-cs"/>
              </a:rPr>
              <a:t>Wachsmuth</a:t>
            </a:r>
            <a:r>
              <a:rPr lang="en-US" sz="1000" b="0" i="0" kern="1200" dirty="0" smtClean="0">
                <a:solidFill>
                  <a:schemeClr val="tx2"/>
                </a:solidFill>
                <a:effectLst/>
                <a:latin typeface="+mn-lt"/>
              </a:rPr>
              <a:t>, 2016. All rights reserved.</a:t>
            </a:r>
            <a:endParaRPr lang="en-US" sz="1000" i="0" dirty="0" smtClean="0">
              <a:solidFill>
                <a:schemeClr val="tx2"/>
              </a:solidFill>
              <a:latin typeface="+mn-lt"/>
            </a:endParaRPr>
          </a:p>
        </p:txBody>
      </p:sp>
    </p:spTree>
    <p:extLst>
      <p:ext uri="{BB962C8B-B14F-4D97-AF65-F5344CB8AC3E}">
        <p14:creationId xmlns:p14="http://schemas.microsoft.com/office/powerpoint/2010/main" val="31682687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92313" y="1412068"/>
            <a:ext cx="9937187" cy="3833701"/>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1200"/>
              </a:spcAft>
            </a:pPr>
            <a:r>
              <a:rPr lang="en-US" sz="2400" dirty="0" smtClean="0"/>
              <a:t>Using </a:t>
            </a:r>
            <a:r>
              <a:rPr lang="en-US" sz="2400" dirty="0"/>
              <a:t>the Excel data as before, answer the following questions in percentage. </a:t>
            </a:r>
          </a:p>
          <a:p>
            <a:pPr marL="342900" indent="-342900">
              <a:spcBef>
                <a:spcPts val="600"/>
              </a:spcBef>
              <a:spcAft>
                <a:spcPts val="1200"/>
              </a:spcAft>
              <a:buFont typeface="Arial" panose="020B0604020202020204" pitchFamily="34" charset="0"/>
              <a:buChar char="•"/>
            </a:pPr>
            <a:r>
              <a:rPr lang="en-US" sz="2400" dirty="0"/>
              <a:t>How many female employees earn less than $40,000? </a:t>
            </a:r>
            <a:r>
              <a:rPr lang="en-US" sz="2400" dirty="0" smtClean="0"/>
              <a:t>How </a:t>
            </a:r>
            <a:r>
              <a:rPr lang="en-US" sz="2400" dirty="0"/>
              <a:t>many males? </a:t>
            </a:r>
          </a:p>
          <a:p>
            <a:pPr marL="342900" indent="-342900">
              <a:spcBef>
                <a:spcPts val="600"/>
              </a:spcBef>
              <a:spcAft>
                <a:spcPts val="1200"/>
              </a:spcAft>
              <a:buFont typeface="Arial" panose="020B0604020202020204" pitchFamily="34" charset="0"/>
              <a:buChar char="•"/>
            </a:pPr>
            <a:r>
              <a:rPr lang="en-US" sz="2400" dirty="0"/>
              <a:t>How many people earning more than $60,000 have 15 years of education or less? How many have more than 15 years of education?</a:t>
            </a:r>
          </a:p>
        </p:txBody>
      </p:sp>
      <p:sp>
        <p:nvSpPr>
          <p:cNvPr id="8" name="Freeform 7"/>
          <p:cNvSpPr/>
          <p:nvPr/>
        </p:nvSpPr>
        <p:spPr>
          <a:xfrm>
            <a:off x="1419031" y="1027031"/>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Contingency Tables</a:t>
            </a:r>
            <a:endParaRPr lang="en-US" sz="1100" b="1" dirty="0">
              <a:solidFill>
                <a:schemeClr val="tx2"/>
              </a:solidFill>
            </a:endParaRPr>
          </a:p>
        </p:txBody>
      </p:sp>
    </p:spTree>
    <p:extLst>
      <p:ext uri="{BB962C8B-B14F-4D97-AF65-F5344CB8AC3E}">
        <p14:creationId xmlns:p14="http://schemas.microsoft.com/office/powerpoint/2010/main" val="262813428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anim calcmode="lin" valueType="num">
                                      <p:cBhvr>
                                        <p:cTn id="8" dur="75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750"/>
                                        <p:tgtEl>
                                          <p:spTgt spid="7">
                                            <p:txEl>
                                              <p:pRg st="2" end="2"/>
                                            </p:txEl>
                                          </p:spTgt>
                                        </p:tgtEl>
                                      </p:cBhvr>
                                    </p:animEffect>
                                    <p:anim calcmode="lin" valueType="num">
                                      <p:cBhvr>
                                        <p:cTn id="15"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3595" y="691161"/>
            <a:ext cx="10721009" cy="1137639"/>
          </a:xfrm>
        </p:spPr>
        <p:txBody>
          <a:bodyPr>
            <a:normAutofit/>
          </a:bodyPr>
          <a:lstStyle/>
          <a:p>
            <a:r>
              <a:rPr lang="en-US" sz="2400" dirty="0" smtClean="0"/>
              <a:t>To </a:t>
            </a:r>
            <a:r>
              <a:rPr lang="en-US" sz="2400" dirty="0"/>
              <a:t>answer question 1, </a:t>
            </a:r>
            <a:r>
              <a:rPr lang="en-US" sz="2400" dirty="0" smtClean="0"/>
              <a:t>generate </a:t>
            </a:r>
            <a:r>
              <a:rPr lang="en-US" sz="2400" dirty="0"/>
              <a:t>a table relating salary with </a:t>
            </a:r>
            <a:r>
              <a:rPr lang="en-US" sz="2400" dirty="0" smtClean="0"/>
              <a:t>gender</a:t>
            </a:r>
          </a:p>
          <a:p>
            <a:pPr lvl="1"/>
            <a:r>
              <a:rPr lang="en-US" dirty="0"/>
              <a:t>U</a:t>
            </a:r>
            <a:r>
              <a:rPr lang="en-US" dirty="0" smtClean="0"/>
              <a:t>se </a:t>
            </a:r>
            <a:r>
              <a:rPr lang="en-US" dirty="0"/>
              <a:t>salary as the row variable and gender as the column variable </a:t>
            </a:r>
            <a:r>
              <a:rPr lang="en-US" dirty="0" smtClean="0"/>
              <a:t>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Contingency Tables</a:t>
            </a:r>
            <a:endParaRPr lang="en-US" sz="1100" b="1"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1675" y="1828800"/>
            <a:ext cx="7943850" cy="4191000"/>
          </a:xfrm>
          <a:prstGeom prst="rect">
            <a:avLst/>
          </a:prstGeom>
        </p:spPr>
      </p:pic>
    </p:spTree>
    <p:extLst>
      <p:ext uri="{BB962C8B-B14F-4D97-AF65-F5344CB8AC3E}">
        <p14:creationId xmlns:p14="http://schemas.microsoft.com/office/powerpoint/2010/main" val="180996717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3095" y="460995"/>
            <a:ext cx="10837600" cy="1318045"/>
          </a:xfrm>
        </p:spPr>
        <p:txBody>
          <a:bodyPr>
            <a:noAutofit/>
          </a:bodyPr>
          <a:lstStyle/>
          <a:p>
            <a:r>
              <a:rPr lang="en-US" sz="2400" dirty="0"/>
              <a:t>Question 1 uses as total all female employees, and in our table the “females” go along a column. </a:t>
            </a:r>
          </a:p>
          <a:p>
            <a:pPr lvl="1"/>
            <a:r>
              <a:rPr lang="en-US" dirty="0"/>
              <a:t>Therefore, we need to generate column percentages. </a:t>
            </a:r>
          </a:p>
          <a:p>
            <a:pPr marL="68580" indent="0">
              <a:buNone/>
            </a:pPr>
            <a:endParaRPr lang="en-US" sz="24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Contingency Tables</a:t>
            </a:r>
            <a:endParaRPr lang="en-US" sz="1100" b="1" dirty="0">
              <a:solidFill>
                <a:schemeClr val="tx2"/>
              </a:solidFill>
            </a:endParaRPr>
          </a:p>
        </p:txBody>
      </p:sp>
      <p:sp>
        <p:nvSpPr>
          <p:cNvPr id="4" name="Freeform 3"/>
          <p:cNvSpPr/>
          <p:nvPr/>
        </p:nvSpPr>
        <p:spPr>
          <a:xfrm>
            <a:off x="957577" y="2425738"/>
            <a:ext cx="5820996" cy="640080"/>
          </a:xfrm>
          <a:custGeom>
            <a:avLst/>
            <a:gdLst>
              <a:gd name="connsiteX0" fmla="*/ 0 w 8771110"/>
              <a:gd name="connsiteY0" fmla="*/ 62848 h 628477"/>
              <a:gd name="connsiteX1" fmla="*/ 62848 w 8771110"/>
              <a:gd name="connsiteY1" fmla="*/ 0 h 628477"/>
              <a:gd name="connsiteX2" fmla="*/ 8708262 w 8771110"/>
              <a:gd name="connsiteY2" fmla="*/ 0 h 628477"/>
              <a:gd name="connsiteX3" fmla="*/ 8771110 w 8771110"/>
              <a:gd name="connsiteY3" fmla="*/ 62848 h 628477"/>
              <a:gd name="connsiteX4" fmla="*/ 8771110 w 8771110"/>
              <a:gd name="connsiteY4" fmla="*/ 565629 h 628477"/>
              <a:gd name="connsiteX5" fmla="*/ 8708262 w 8771110"/>
              <a:gd name="connsiteY5" fmla="*/ 628477 h 628477"/>
              <a:gd name="connsiteX6" fmla="*/ 62848 w 8771110"/>
              <a:gd name="connsiteY6" fmla="*/ 628477 h 628477"/>
              <a:gd name="connsiteX7" fmla="*/ 0 w 8771110"/>
              <a:gd name="connsiteY7" fmla="*/ 565629 h 628477"/>
              <a:gd name="connsiteX8" fmla="*/ 0 w 8771110"/>
              <a:gd name="connsiteY8" fmla="*/ 62848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110" h="628477">
                <a:moveTo>
                  <a:pt x="0" y="62848"/>
                </a:moveTo>
                <a:cubicBezTo>
                  <a:pt x="0" y="28138"/>
                  <a:pt x="28138" y="0"/>
                  <a:pt x="62848" y="0"/>
                </a:cubicBezTo>
                <a:lnTo>
                  <a:pt x="8708262" y="0"/>
                </a:lnTo>
                <a:cubicBezTo>
                  <a:pt x="8742972" y="0"/>
                  <a:pt x="8771110" y="28138"/>
                  <a:pt x="8771110" y="62848"/>
                </a:cubicBezTo>
                <a:lnTo>
                  <a:pt x="8771110" y="565629"/>
                </a:lnTo>
                <a:cubicBezTo>
                  <a:pt x="8771110" y="600339"/>
                  <a:pt x="8742972" y="628477"/>
                  <a:pt x="8708262" y="628477"/>
                </a:cubicBezTo>
                <a:lnTo>
                  <a:pt x="62848" y="628477"/>
                </a:lnTo>
                <a:cubicBezTo>
                  <a:pt x="28138" y="628477"/>
                  <a:pt x="0" y="600339"/>
                  <a:pt x="0" y="565629"/>
                </a:cubicBezTo>
                <a:lnTo>
                  <a:pt x="0" y="62848"/>
                </a:lnTo>
                <a:close/>
              </a:path>
            </a:pathLst>
          </a:custGeom>
          <a:solidFill>
            <a:srgbClr val="F2FF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4127" tIns="52697" rIns="64127" bIns="52697" numCol="1" spcCol="1270" anchor="ctr" anchorCtr="0">
            <a:noAutofit/>
          </a:bodyPr>
          <a:lstStyle/>
          <a:p>
            <a:pPr lvl="0" algn="ctr" defTabSz="800100">
              <a:lnSpc>
                <a:spcPct val="90000"/>
              </a:lnSpc>
              <a:spcBef>
                <a:spcPct val="0"/>
              </a:spcBef>
              <a:spcAft>
                <a:spcPct val="35000"/>
              </a:spcAft>
            </a:pPr>
            <a:r>
              <a:rPr lang="en-US" sz="2200"/>
              <a:t>Double-click the “Count of Salary Level” button in your table </a:t>
            </a:r>
            <a:endParaRPr lang="en-US" sz="2200" dirty="0"/>
          </a:p>
        </p:txBody>
      </p:sp>
      <p:sp>
        <p:nvSpPr>
          <p:cNvPr id="5" name="Freeform 4"/>
          <p:cNvSpPr/>
          <p:nvPr/>
        </p:nvSpPr>
        <p:spPr>
          <a:xfrm>
            <a:off x="957577" y="3532573"/>
            <a:ext cx="5820996" cy="640080"/>
          </a:xfrm>
          <a:custGeom>
            <a:avLst/>
            <a:gdLst>
              <a:gd name="connsiteX0" fmla="*/ 0 w 8771110"/>
              <a:gd name="connsiteY0" fmla="*/ 62848 h 628477"/>
              <a:gd name="connsiteX1" fmla="*/ 62848 w 8771110"/>
              <a:gd name="connsiteY1" fmla="*/ 0 h 628477"/>
              <a:gd name="connsiteX2" fmla="*/ 8708262 w 8771110"/>
              <a:gd name="connsiteY2" fmla="*/ 0 h 628477"/>
              <a:gd name="connsiteX3" fmla="*/ 8771110 w 8771110"/>
              <a:gd name="connsiteY3" fmla="*/ 62848 h 628477"/>
              <a:gd name="connsiteX4" fmla="*/ 8771110 w 8771110"/>
              <a:gd name="connsiteY4" fmla="*/ 565629 h 628477"/>
              <a:gd name="connsiteX5" fmla="*/ 8708262 w 8771110"/>
              <a:gd name="connsiteY5" fmla="*/ 628477 h 628477"/>
              <a:gd name="connsiteX6" fmla="*/ 62848 w 8771110"/>
              <a:gd name="connsiteY6" fmla="*/ 628477 h 628477"/>
              <a:gd name="connsiteX7" fmla="*/ 0 w 8771110"/>
              <a:gd name="connsiteY7" fmla="*/ 565629 h 628477"/>
              <a:gd name="connsiteX8" fmla="*/ 0 w 8771110"/>
              <a:gd name="connsiteY8" fmla="*/ 62848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110" h="628477">
                <a:moveTo>
                  <a:pt x="0" y="62848"/>
                </a:moveTo>
                <a:cubicBezTo>
                  <a:pt x="0" y="28138"/>
                  <a:pt x="28138" y="0"/>
                  <a:pt x="62848" y="0"/>
                </a:cubicBezTo>
                <a:lnTo>
                  <a:pt x="8708262" y="0"/>
                </a:lnTo>
                <a:cubicBezTo>
                  <a:pt x="8742972" y="0"/>
                  <a:pt x="8771110" y="28138"/>
                  <a:pt x="8771110" y="62848"/>
                </a:cubicBezTo>
                <a:lnTo>
                  <a:pt x="8771110" y="565629"/>
                </a:lnTo>
                <a:cubicBezTo>
                  <a:pt x="8771110" y="600339"/>
                  <a:pt x="8742972" y="628477"/>
                  <a:pt x="8708262" y="628477"/>
                </a:cubicBezTo>
                <a:lnTo>
                  <a:pt x="62848" y="628477"/>
                </a:lnTo>
                <a:cubicBezTo>
                  <a:pt x="28138" y="628477"/>
                  <a:pt x="0" y="600339"/>
                  <a:pt x="0" y="565629"/>
                </a:cubicBezTo>
                <a:lnTo>
                  <a:pt x="0" y="62848"/>
                </a:lnTo>
                <a:close/>
              </a:path>
            </a:pathLst>
          </a:custGeom>
          <a:solidFill>
            <a:srgbClr val="F2FF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4127" tIns="52697" rIns="64127" bIns="52697" numCol="1" spcCol="1270" anchor="ctr" anchorCtr="0">
            <a:noAutofit/>
          </a:bodyPr>
          <a:lstStyle/>
          <a:p>
            <a:pPr lvl="0" algn="ctr" defTabSz="800100">
              <a:lnSpc>
                <a:spcPct val="90000"/>
              </a:lnSpc>
              <a:spcBef>
                <a:spcPct val="0"/>
              </a:spcBef>
              <a:spcAft>
                <a:spcPct val="35000"/>
              </a:spcAft>
            </a:pPr>
            <a:r>
              <a:rPr lang="en-US" sz="2200" dirty="0"/>
              <a:t>Click on “Options” in the dialog that pops up </a:t>
            </a:r>
          </a:p>
        </p:txBody>
      </p:sp>
      <p:sp>
        <p:nvSpPr>
          <p:cNvPr id="6" name="Freeform 5"/>
          <p:cNvSpPr/>
          <p:nvPr/>
        </p:nvSpPr>
        <p:spPr>
          <a:xfrm>
            <a:off x="957577" y="4667518"/>
            <a:ext cx="5820996" cy="640080"/>
          </a:xfrm>
          <a:custGeom>
            <a:avLst/>
            <a:gdLst>
              <a:gd name="connsiteX0" fmla="*/ 0 w 8771110"/>
              <a:gd name="connsiteY0" fmla="*/ 62848 h 628477"/>
              <a:gd name="connsiteX1" fmla="*/ 62848 w 8771110"/>
              <a:gd name="connsiteY1" fmla="*/ 0 h 628477"/>
              <a:gd name="connsiteX2" fmla="*/ 8708262 w 8771110"/>
              <a:gd name="connsiteY2" fmla="*/ 0 h 628477"/>
              <a:gd name="connsiteX3" fmla="*/ 8771110 w 8771110"/>
              <a:gd name="connsiteY3" fmla="*/ 62848 h 628477"/>
              <a:gd name="connsiteX4" fmla="*/ 8771110 w 8771110"/>
              <a:gd name="connsiteY4" fmla="*/ 565629 h 628477"/>
              <a:gd name="connsiteX5" fmla="*/ 8708262 w 8771110"/>
              <a:gd name="connsiteY5" fmla="*/ 628477 h 628477"/>
              <a:gd name="connsiteX6" fmla="*/ 62848 w 8771110"/>
              <a:gd name="connsiteY6" fmla="*/ 628477 h 628477"/>
              <a:gd name="connsiteX7" fmla="*/ 0 w 8771110"/>
              <a:gd name="connsiteY7" fmla="*/ 565629 h 628477"/>
              <a:gd name="connsiteX8" fmla="*/ 0 w 8771110"/>
              <a:gd name="connsiteY8" fmla="*/ 62848 h 62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71110" h="628477">
                <a:moveTo>
                  <a:pt x="0" y="62848"/>
                </a:moveTo>
                <a:cubicBezTo>
                  <a:pt x="0" y="28138"/>
                  <a:pt x="28138" y="0"/>
                  <a:pt x="62848" y="0"/>
                </a:cubicBezTo>
                <a:lnTo>
                  <a:pt x="8708262" y="0"/>
                </a:lnTo>
                <a:cubicBezTo>
                  <a:pt x="8742972" y="0"/>
                  <a:pt x="8771110" y="28138"/>
                  <a:pt x="8771110" y="62848"/>
                </a:cubicBezTo>
                <a:lnTo>
                  <a:pt x="8771110" y="565629"/>
                </a:lnTo>
                <a:cubicBezTo>
                  <a:pt x="8771110" y="600339"/>
                  <a:pt x="8742972" y="628477"/>
                  <a:pt x="8708262" y="628477"/>
                </a:cubicBezTo>
                <a:lnTo>
                  <a:pt x="62848" y="628477"/>
                </a:lnTo>
                <a:cubicBezTo>
                  <a:pt x="28138" y="628477"/>
                  <a:pt x="0" y="600339"/>
                  <a:pt x="0" y="565629"/>
                </a:cubicBezTo>
                <a:lnTo>
                  <a:pt x="0" y="62848"/>
                </a:lnTo>
                <a:close/>
              </a:path>
            </a:pathLst>
          </a:custGeom>
          <a:solidFill>
            <a:srgbClr val="F2FFE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64127" tIns="52697" rIns="64127" bIns="52697" numCol="1" spcCol="1270" anchor="ctr" anchorCtr="0">
            <a:noAutofit/>
          </a:bodyPr>
          <a:lstStyle/>
          <a:p>
            <a:pPr lvl="0" algn="ctr" defTabSz="800100">
              <a:lnSpc>
                <a:spcPct val="90000"/>
              </a:lnSpc>
              <a:spcBef>
                <a:spcPct val="0"/>
              </a:spcBef>
              <a:spcAft>
                <a:spcPct val="35000"/>
              </a:spcAft>
            </a:pPr>
            <a:r>
              <a:rPr lang="en-US" sz="2200"/>
              <a:t>Select “% of column” in “Show values as” </a:t>
            </a:r>
            <a:endParaRPr lang="en-US" sz="2200" dirty="0"/>
          </a:p>
        </p:txBody>
      </p:sp>
      <p:sp>
        <p:nvSpPr>
          <p:cNvPr id="7" name="Freeform 6"/>
          <p:cNvSpPr/>
          <p:nvPr/>
        </p:nvSpPr>
        <p:spPr>
          <a:xfrm>
            <a:off x="3543711" y="3085501"/>
            <a:ext cx="484114" cy="447072"/>
          </a:xfrm>
          <a:custGeom>
            <a:avLst/>
            <a:gdLst>
              <a:gd name="connsiteX0" fmla="*/ 0 w 447072"/>
              <a:gd name="connsiteY0" fmla="*/ 245890 h 447072"/>
              <a:gd name="connsiteX1" fmla="*/ 100591 w 447072"/>
              <a:gd name="connsiteY1" fmla="*/ 245890 h 447072"/>
              <a:gd name="connsiteX2" fmla="*/ 100591 w 447072"/>
              <a:gd name="connsiteY2" fmla="*/ 0 h 447072"/>
              <a:gd name="connsiteX3" fmla="*/ 346481 w 447072"/>
              <a:gd name="connsiteY3" fmla="*/ 0 h 447072"/>
              <a:gd name="connsiteX4" fmla="*/ 346481 w 447072"/>
              <a:gd name="connsiteY4" fmla="*/ 245890 h 447072"/>
              <a:gd name="connsiteX5" fmla="*/ 447072 w 447072"/>
              <a:gd name="connsiteY5" fmla="*/ 245890 h 447072"/>
              <a:gd name="connsiteX6" fmla="*/ 223536 w 447072"/>
              <a:gd name="connsiteY6" fmla="*/ 447072 h 447072"/>
              <a:gd name="connsiteX7" fmla="*/ 0 w 447072"/>
              <a:gd name="connsiteY7" fmla="*/ 245890 h 44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072" h="447072">
                <a:moveTo>
                  <a:pt x="0" y="245890"/>
                </a:moveTo>
                <a:lnTo>
                  <a:pt x="100591" y="245890"/>
                </a:lnTo>
                <a:lnTo>
                  <a:pt x="100591" y="0"/>
                </a:lnTo>
                <a:lnTo>
                  <a:pt x="346481" y="0"/>
                </a:lnTo>
                <a:lnTo>
                  <a:pt x="346481" y="245890"/>
                </a:lnTo>
                <a:lnTo>
                  <a:pt x="447072" y="245890"/>
                </a:lnTo>
                <a:lnTo>
                  <a:pt x="223536" y="447072"/>
                </a:lnTo>
                <a:lnTo>
                  <a:pt x="0" y="24589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rgbClr r="0" g="0" b="0"/>
          </a:lnRef>
          <a:fillRef idx="1">
            <a:schemeClr val="lt1">
              <a:alpha val="90000"/>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36151" tIns="35560" rIns="136151" bIns="146210" numCol="1" spcCol="1270" anchor="ctr" anchorCtr="0">
            <a:noAutofit/>
          </a:bodyPr>
          <a:lstStyle/>
          <a:p>
            <a:pPr lvl="0" algn="ctr" defTabSz="1244600">
              <a:lnSpc>
                <a:spcPct val="90000"/>
              </a:lnSpc>
              <a:spcBef>
                <a:spcPct val="0"/>
              </a:spcBef>
              <a:spcAft>
                <a:spcPct val="35000"/>
              </a:spcAft>
            </a:pPr>
            <a:endParaRPr lang="en-US" sz="2200" kern="1200"/>
          </a:p>
        </p:txBody>
      </p:sp>
      <p:sp>
        <p:nvSpPr>
          <p:cNvPr id="8" name="Freeform 7"/>
          <p:cNvSpPr/>
          <p:nvPr/>
        </p:nvSpPr>
        <p:spPr>
          <a:xfrm>
            <a:off x="3543711" y="4192336"/>
            <a:ext cx="484114" cy="447072"/>
          </a:xfrm>
          <a:custGeom>
            <a:avLst/>
            <a:gdLst>
              <a:gd name="connsiteX0" fmla="*/ 0 w 447072"/>
              <a:gd name="connsiteY0" fmla="*/ 245890 h 447072"/>
              <a:gd name="connsiteX1" fmla="*/ 100591 w 447072"/>
              <a:gd name="connsiteY1" fmla="*/ 245890 h 447072"/>
              <a:gd name="connsiteX2" fmla="*/ 100591 w 447072"/>
              <a:gd name="connsiteY2" fmla="*/ 0 h 447072"/>
              <a:gd name="connsiteX3" fmla="*/ 346481 w 447072"/>
              <a:gd name="connsiteY3" fmla="*/ 0 h 447072"/>
              <a:gd name="connsiteX4" fmla="*/ 346481 w 447072"/>
              <a:gd name="connsiteY4" fmla="*/ 245890 h 447072"/>
              <a:gd name="connsiteX5" fmla="*/ 447072 w 447072"/>
              <a:gd name="connsiteY5" fmla="*/ 245890 h 447072"/>
              <a:gd name="connsiteX6" fmla="*/ 223536 w 447072"/>
              <a:gd name="connsiteY6" fmla="*/ 447072 h 447072"/>
              <a:gd name="connsiteX7" fmla="*/ 0 w 447072"/>
              <a:gd name="connsiteY7" fmla="*/ 245890 h 44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7072" h="447072">
                <a:moveTo>
                  <a:pt x="0" y="245890"/>
                </a:moveTo>
                <a:lnTo>
                  <a:pt x="100591" y="245890"/>
                </a:lnTo>
                <a:lnTo>
                  <a:pt x="100591" y="0"/>
                </a:lnTo>
                <a:lnTo>
                  <a:pt x="346481" y="0"/>
                </a:lnTo>
                <a:lnTo>
                  <a:pt x="346481" y="245890"/>
                </a:lnTo>
                <a:lnTo>
                  <a:pt x="447072" y="245890"/>
                </a:lnTo>
                <a:lnTo>
                  <a:pt x="223536" y="447072"/>
                </a:lnTo>
                <a:lnTo>
                  <a:pt x="0" y="245890"/>
                </a:lnTo>
                <a:close/>
              </a:path>
            </a:pathLst>
          </a:custGeom>
          <a:solidFill>
            <a:srgbClr val="F2FF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rgbClr r="0" g="0" b="0"/>
          </a:lnRef>
          <a:fillRef idx="1">
            <a:schemeClr val="lt1">
              <a:alpha val="90000"/>
              <a:tint val="40000"/>
              <a:hueOff val="0"/>
              <a:satOff val="0"/>
              <a:lumOff val="0"/>
              <a:alphaOff val="0"/>
            </a:schemeClr>
          </a:fillRef>
          <a:effectRef idx="2">
            <a:scrgbClr r="0" g="0" b="0"/>
          </a:effectRef>
          <a:fontRef idx="minor">
            <a:schemeClr val="dk1">
              <a:hueOff val="0"/>
              <a:satOff val="0"/>
              <a:lumOff val="0"/>
              <a:alphaOff val="0"/>
            </a:schemeClr>
          </a:fontRef>
        </p:style>
        <p:txBody>
          <a:bodyPr spcFirstLastPara="0" vert="horz" wrap="square" lIns="136151" tIns="35560" rIns="136151" bIns="146210" numCol="1" spcCol="1270" anchor="ctr" anchorCtr="0">
            <a:noAutofit/>
          </a:bodyPr>
          <a:lstStyle/>
          <a:p>
            <a:pPr lvl="0" algn="ctr" defTabSz="1244600">
              <a:lnSpc>
                <a:spcPct val="90000"/>
              </a:lnSpc>
              <a:spcBef>
                <a:spcPct val="0"/>
              </a:spcBef>
              <a:spcAft>
                <a:spcPct val="35000"/>
              </a:spcAft>
            </a:pPr>
            <a:endParaRPr lang="en-US" sz="2200" kern="1200"/>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9718" b="7679"/>
          <a:stretch/>
        </p:blipFill>
        <p:spPr>
          <a:xfrm>
            <a:off x="6962555" y="1873155"/>
            <a:ext cx="4458140" cy="3834025"/>
          </a:xfrm>
          <a:prstGeom prst="rect">
            <a:avLst/>
          </a:prstGeom>
        </p:spPr>
      </p:pic>
      <p:sp>
        <p:nvSpPr>
          <p:cNvPr id="10" name="Rectangle 9"/>
          <p:cNvSpPr/>
          <p:nvPr/>
        </p:nvSpPr>
        <p:spPr>
          <a:xfrm>
            <a:off x="6572250" y="5466049"/>
            <a:ext cx="5276850" cy="707886"/>
          </a:xfrm>
          <a:prstGeom prst="rect">
            <a:avLst/>
          </a:prstGeom>
        </p:spPr>
        <p:txBody>
          <a:bodyPr wrap="square">
            <a:spAutoFit/>
          </a:bodyPr>
          <a:lstStyle/>
          <a:p>
            <a:endParaRPr lang="en-US" sz="2000" b="1" dirty="0">
              <a:solidFill>
                <a:srgbClr val="000000"/>
              </a:solidFill>
              <a:latin typeface="Book Antiqua" panose="02040602050305030304" pitchFamily="18" charset="0"/>
            </a:endParaRPr>
          </a:p>
          <a:p>
            <a:r>
              <a:rPr lang="en-US" sz="2000" b="1" i="1" dirty="0">
                <a:latin typeface="Book Antiqua" panose="02040602050305030304" pitchFamily="18" charset="0"/>
              </a:rPr>
              <a:t>Figure 7.4 Value field settings for Pivot table</a:t>
            </a:r>
            <a:endParaRPr lang="en-US" sz="2000" b="1" dirty="0">
              <a:latin typeface="Book Antiqua" panose="02040602050305030304" pitchFamily="18" charset="0"/>
            </a:endParaRPr>
          </a:p>
        </p:txBody>
      </p:sp>
    </p:spTree>
    <p:extLst>
      <p:ext uri="{BB962C8B-B14F-4D97-AF65-F5344CB8AC3E}">
        <p14:creationId xmlns:p14="http://schemas.microsoft.com/office/powerpoint/2010/main" val="10521003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75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762000"/>
            <a:ext cx="10721009" cy="5524499"/>
          </a:xfrm>
        </p:spPr>
        <p:txBody>
          <a:bodyPr>
            <a:normAutofit fontScale="92500"/>
          </a:bodyPr>
          <a:lstStyle/>
          <a:p>
            <a:r>
              <a:rPr lang="en-US" dirty="0" smtClean="0"/>
              <a:t>You </a:t>
            </a:r>
            <a:r>
              <a:rPr lang="en-US" dirty="0"/>
              <a:t>should see the final table, containing column </a:t>
            </a:r>
            <a:r>
              <a:rPr lang="en-US" dirty="0" smtClean="0"/>
              <a:t>percentages</a:t>
            </a:r>
            <a:r>
              <a:rPr lang="en-US" dirty="0"/>
              <a:t>.</a:t>
            </a:r>
            <a:r>
              <a:rPr lang="en-US" dirty="0" smtClean="0"/>
              <a:t> </a:t>
            </a:r>
          </a:p>
          <a:p>
            <a:endParaRPr lang="en-US" dirty="0"/>
          </a:p>
          <a:p>
            <a:endParaRPr lang="en-US" dirty="0" smtClean="0"/>
          </a:p>
          <a:p>
            <a:endParaRPr lang="en-US" dirty="0"/>
          </a:p>
          <a:p>
            <a:endParaRPr lang="en-US" dirty="0" smtClean="0"/>
          </a:p>
          <a:p>
            <a:pPr marL="68580" indent="0">
              <a:buNone/>
            </a:pPr>
            <a:endParaRPr lang="en-US" dirty="0" smtClean="0"/>
          </a:p>
          <a:p>
            <a:pPr marL="68580" indent="0">
              <a:buNone/>
            </a:pPr>
            <a:endParaRPr lang="en-US" dirty="0"/>
          </a:p>
          <a:p>
            <a:pPr marL="68580" indent="0">
              <a:buNone/>
            </a:pPr>
            <a:endParaRPr lang="en-US" dirty="0" smtClean="0"/>
          </a:p>
          <a:p>
            <a:pPr marL="68580" indent="0">
              <a:buNone/>
            </a:pPr>
            <a:endParaRPr lang="en-US" dirty="0"/>
          </a:p>
          <a:p>
            <a:r>
              <a:rPr lang="en-US" dirty="0" smtClean="0"/>
              <a:t>Note </a:t>
            </a:r>
            <a:r>
              <a:rPr lang="en-US" dirty="0"/>
              <a:t>that you can see that the table shows column percentages since the percentages across the columns add up to 100 percent.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Contingency Tables</a:t>
            </a:r>
            <a:endParaRPr lang="en-US" sz="1100" b="1"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1585913"/>
            <a:ext cx="7581900" cy="3650890"/>
          </a:xfrm>
          <a:prstGeom prst="rect">
            <a:avLst/>
          </a:prstGeom>
        </p:spPr>
      </p:pic>
    </p:spTree>
    <p:extLst>
      <p:ext uri="{BB962C8B-B14F-4D97-AF65-F5344CB8AC3E}">
        <p14:creationId xmlns:p14="http://schemas.microsoft.com/office/powerpoint/2010/main" val="156366661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animEffect transition="in" filter="fade">
                                      <p:cBhvr>
                                        <p:cTn id="7" dur="750"/>
                                        <p:tgtEl>
                                          <p:spTgt spid="2">
                                            <p:txEl>
                                              <p:pRg st="9" end="9"/>
                                            </p:txEl>
                                          </p:spTgt>
                                        </p:tgtEl>
                                      </p:cBhvr>
                                    </p:animEffect>
                                    <p:anim calcmode="lin" valueType="num">
                                      <p:cBhvr>
                                        <p:cTn id="8" dur="75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1276350"/>
            <a:ext cx="10721009" cy="4846154"/>
          </a:xfrm>
        </p:spPr>
        <p:txBody>
          <a:bodyPr>
            <a:normAutofit/>
          </a:bodyPr>
          <a:lstStyle/>
          <a:p>
            <a:pPr>
              <a:spcBef>
                <a:spcPts val="1200"/>
              </a:spcBef>
              <a:spcAft>
                <a:spcPts val="1200"/>
              </a:spcAft>
            </a:pPr>
            <a:r>
              <a:rPr lang="en-US" sz="2800" dirty="0" smtClean="0"/>
              <a:t>Now </a:t>
            </a:r>
            <a:r>
              <a:rPr lang="en-US" sz="2800" dirty="0"/>
              <a:t>we can answer question 1 easily: </a:t>
            </a:r>
            <a:r>
              <a:rPr lang="en-US" sz="2800" dirty="0" smtClean="0"/>
              <a:t>“</a:t>
            </a:r>
            <a:r>
              <a:rPr lang="en-US" sz="2800" dirty="0"/>
              <a:t>How many female employees earn less than $40,000?” </a:t>
            </a:r>
            <a:endParaRPr lang="en-US" sz="2800" dirty="0" smtClean="0"/>
          </a:p>
          <a:p>
            <a:pPr lvl="1">
              <a:spcBef>
                <a:spcPts val="1200"/>
              </a:spcBef>
              <a:spcAft>
                <a:spcPts val="1200"/>
              </a:spcAft>
            </a:pPr>
            <a:r>
              <a:rPr lang="en-US" sz="2800" dirty="0" smtClean="0"/>
              <a:t>In </a:t>
            </a:r>
            <a:r>
              <a:rPr lang="en-US" sz="2800" dirty="0"/>
              <a:t>the female column we need to add the numbers: </a:t>
            </a:r>
            <a:endParaRPr lang="en-US" sz="2800" dirty="0" smtClean="0"/>
          </a:p>
          <a:p>
            <a:pPr lvl="2">
              <a:spcBef>
                <a:spcPts val="1200"/>
              </a:spcBef>
              <a:spcAft>
                <a:spcPts val="1200"/>
              </a:spcAft>
            </a:pPr>
            <a:r>
              <a:rPr lang="en-US" sz="2800" dirty="0" smtClean="0"/>
              <a:t>14.81</a:t>
            </a:r>
            <a:r>
              <a:rPr lang="en-US" sz="2800" dirty="0"/>
              <a:t>% + 66.67% + 13.43% = 94.91</a:t>
            </a:r>
            <a:r>
              <a:rPr lang="en-US" sz="2800" dirty="0" smtClean="0"/>
              <a:t>%</a:t>
            </a:r>
          </a:p>
          <a:p>
            <a:pPr lvl="1">
              <a:spcBef>
                <a:spcPts val="1200"/>
              </a:spcBef>
              <a:spcAft>
                <a:spcPts val="1200"/>
              </a:spcAft>
            </a:pPr>
            <a:r>
              <a:rPr lang="en-US" sz="2800" dirty="0" smtClean="0"/>
              <a:t>For </a:t>
            </a:r>
            <a:r>
              <a:rPr lang="en-US" sz="2800" dirty="0"/>
              <a:t>the male </a:t>
            </a:r>
            <a:r>
              <a:rPr lang="en-US" sz="2800" dirty="0" smtClean="0"/>
              <a:t>employees: </a:t>
            </a:r>
          </a:p>
          <a:p>
            <a:pPr lvl="2">
              <a:spcBef>
                <a:spcPts val="1200"/>
              </a:spcBef>
              <a:spcAft>
                <a:spcPts val="1200"/>
              </a:spcAft>
            </a:pPr>
            <a:r>
              <a:rPr lang="en-US" sz="2800" dirty="0" smtClean="0"/>
              <a:t>63.95 </a:t>
            </a:r>
            <a:r>
              <a:rPr lang="en-US" sz="2800" dirty="0"/>
              <a:t>percent of males earn less than $</a:t>
            </a:r>
            <a:r>
              <a:rPr lang="en-US" sz="2800" dirty="0" smtClean="0"/>
              <a:t>40,000 </a:t>
            </a:r>
            <a:endParaRPr lang="en-US" sz="28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Contingency Tables</a:t>
            </a:r>
            <a:endParaRPr lang="en-US" sz="1100" b="1" dirty="0">
              <a:solidFill>
                <a:schemeClr val="tx2"/>
              </a:solidFill>
            </a:endParaRPr>
          </a:p>
        </p:txBody>
      </p:sp>
    </p:spTree>
    <p:extLst>
      <p:ext uri="{BB962C8B-B14F-4D97-AF65-F5344CB8AC3E}">
        <p14:creationId xmlns:p14="http://schemas.microsoft.com/office/powerpoint/2010/main" val="257026006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750"/>
                                        <p:tgtEl>
                                          <p:spTgt spid="2">
                                            <p:txEl>
                                              <p:pRg st="2" end="2"/>
                                            </p:txEl>
                                          </p:spTgt>
                                        </p:tgtEl>
                                      </p:cBhvr>
                                    </p:animEffect>
                                    <p:anim calcmode="lin" valueType="num">
                                      <p:cBhvr>
                                        <p:cTn id="13"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anim calcmode="lin" valueType="num">
                                      <p:cBhvr>
                                        <p:cTn id="20"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Effect transition="in" filter="fade">
                                      <p:cBhvr>
                                        <p:cTn id="24" dur="750"/>
                                        <p:tgtEl>
                                          <p:spTgt spid="2">
                                            <p:txEl>
                                              <p:pRg st="4" end="4"/>
                                            </p:txEl>
                                          </p:spTgt>
                                        </p:tgtEl>
                                      </p:cBhvr>
                                    </p:animEffect>
                                    <p:anim calcmode="lin" valueType="num">
                                      <p:cBhvr>
                                        <p:cTn id="25"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6"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673790"/>
            <a:ext cx="10721009" cy="2867439"/>
          </a:xfrm>
        </p:spPr>
        <p:txBody>
          <a:bodyPr/>
          <a:lstStyle/>
          <a:p>
            <a:r>
              <a:rPr lang="en-US" dirty="0" smtClean="0"/>
              <a:t>It </a:t>
            </a:r>
            <a:r>
              <a:rPr lang="en-US" dirty="0"/>
              <a:t>is left as an exercise to answer question 2: </a:t>
            </a:r>
            <a:endParaRPr lang="en-US" dirty="0" smtClean="0"/>
          </a:p>
          <a:p>
            <a:pPr lvl="1"/>
            <a:r>
              <a:rPr lang="en-US" dirty="0" smtClean="0"/>
              <a:t>“</a:t>
            </a:r>
            <a:r>
              <a:rPr lang="en-US" dirty="0"/>
              <a:t>How many people earning more than $60,000 have 15 years of education or less? </a:t>
            </a:r>
            <a:endParaRPr lang="en-US" dirty="0" smtClean="0"/>
          </a:p>
          <a:p>
            <a:pPr lvl="1"/>
            <a:r>
              <a:rPr lang="en-US" dirty="0" smtClean="0"/>
              <a:t>“How </a:t>
            </a:r>
            <a:r>
              <a:rPr lang="en-US" dirty="0"/>
              <a:t>many have more than 15 years of education</a:t>
            </a:r>
            <a:r>
              <a:rPr lang="en-US" dirty="0" smtClean="0"/>
              <a:t>?”</a:t>
            </a:r>
          </a:p>
          <a:p>
            <a:r>
              <a:rPr lang="en-US" dirty="0" smtClean="0"/>
              <a:t> </a:t>
            </a:r>
            <a:r>
              <a:rPr lang="en-US" dirty="0"/>
              <a:t>Figure 7.6 shows the particular table we need to figure out the answers.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Contingency Tables</a:t>
            </a:r>
            <a:endParaRPr lang="en-US" sz="1100" b="1"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5841" y="3541229"/>
            <a:ext cx="8940318" cy="2683108"/>
          </a:xfrm>
          <a:prstGeom prst="rect">
            <a:avLst/>
          </a:prstGeom>
        </p:spPr>
      </p:pic>
    </p:spTree>
    <p:extLst>
      <p:ext uri="{BB962C8B-B14F-4D97-AF65-F5344CB8AC3E}">
        <p14:creationId xmlns:p14="http://schemas.microsoft.com/office/powerpoint/2010/main" val="11983479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3522" y="1228311"/>
            <a:ext cx="10484955" cy="4388954"/>
          </a:xfrm>
        </p:spPr>
        <p:txBody>
          <a:bodyPr>
            <a:normAutofit/>
          </a:bodyPr>
          <a:lstStyle/>
          <a:p>
            <a:pPr>
              <a:spcBef>
                <a:spcPts val="1200"/>
              </a:spcBef>
              <a:spcAft>
                <a:spcPts val="1200"/>
              </a:spcAft>
            </a:pPr>
            <a:r>
              <a:rPr lang="en-US" sz="2800" dirty="0"/>
              <a:t>I</a:t>
            </a:r>
            <a:r>
              <a:rPr lang="en-US" sz="2800" dirty="0" smtClean="0"/>
              <a:t>s </a:t>
            </a:r>
            <a:r>
              <a:rPr lang="en-US" sz="2800" dirty="0"/>
              <a:t>that table using row or column percentages? </a:t>
            </a:r>
            <a:endParaRPr lang="en-US" sz="2800" dirty="0" smtClean="0"/>
          </a:p>
          <a:p>
            <a:pPr marL="397764" lvl="1" indent="0">
              <a:spcBef>
                <a:spcPts val="1200"/>
              </a:spcBef>
              <a:spcAft>
                <a:spcPts val="1200"/>
              </a:spcAft>
              <a:buNone/>
            </a:pPr>
            <a:r>
              <a:rPr lang="en-US" sz="2800" dirty="0" smtClean="0"/>
              <a:t>The </a:t>
            </a:r>
            <a:r>
              <a:rPr lang="en-US" sz="2800" dirty="0"/>
              <a:t>correct </a:t>
            </a:r>
            <a:r>
              <a:rPr lang="en-US" sz="2800" dirty="0" smtClean="0"/>
              <a:t>answers: </a:t>
            </a:r>
            <a:endParaRPr lang="en-US" sz="2800" dirty="0"/>
          </a:p>
          <a:p>
            <a:pPr lvl="1">
              <a:spcBef>
                <a:spcPts val="1200"/>
              </a:spcBef>
              <a:spcAft>
                <a:spcPts val="1200"/>
              </a:spcAft>
            </a:pPr>
            <a:r>
              <a:rPr lang="en-US" sz="2800" dirty="0"/>
              <a:t>2.22 percent of people earning more than $60,000 have 15 years or less of </a:t>
            </a:r>
            <a:r>
              <a:rPr lang="en-US" sz="2800" dirty="0" smtClean="0"/>
              <a:t>education</a:t>
            </a:r>
            <a:endParaRPr lang="en-US" sz="2800" dirty="0"/>
          </a:p>
          <a:p>
            <a:pPr lvl="1">
              <a:spcBef>
                <a:spcPts val="1200"/>
              </a:spcBef>
              <a:spcAft>
                <a:spcPts val="1200"/>
              </a:spcAft>
            </a:pPr>
            <a:r>
              <a:rPr lang="en-US" sz="2800" dirty="0"/>
              <a:t>97.78 percent of people earning more than $60,000 have more than 15 years of </a:t>
            </a:r>
            <a:r>
              <a:rPr lang="en-US" sz="2800" dirty="0" smtClean="0"/>
              <a:t>education</a:t>
            </a:r>
            <a:endParaRPr lang="en-US" sz="2800" dirty="0"/>
          </a:p>
          <a:p>
            <a:pPr>
              <a:spcBef>
                <a:spcPts val="1200"/>
              </a:spcBef>
              <a:spcAft>
                <a:spcPts val="1200"/>
              </a:spcAft>
            </a:pPr>
            <a:endParaRPr lang="en-US" sz="28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Contingency Tables</a:t>
            </a:r>
            <a:endParaRPr lang="en-US" sz="1100" b="1" dirty="0">
              <a:solidFill>
                <a:schemeClr val="tx2"/>
              </a:solidFill>
            </a:endParaRPr>
          </a:p>
        </p:txBody>
      </p:sp>
    </p:spTree>
    <p:extLst>
      <p:ext uri="{BB962C8B-B14F-4D97-AF65-F5344CB8AC3E}">
        <p14:creationId xmlns:p14="http://schemas.microsoft.com/office/powerpoint/2010/main" val="179958624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 for Categorical Crosstabs</a:t>
            </a:r>
          </a:p>
        </p:txBody>
      </p:sp>
      <p:sp>
        <p:nvSpPr>
          <p:cNvPr id="2" name="Content Placeholder 1"/>
          <p:cNvSpPr>
            <a:spLocks noGrp="1"/>
          </p:cNvSpPr>
          <p:nvPr>
            <p:ph idx="1"/>
          </p:nvPr>
        </p:nvSpPr>
        <p:spPr>
          <a:xfrm>
            <a:off x="837763" y="1299409"/>
            <a:ext cx="10592673" cy="4219074"/>
          </a:xfrm>
        </p:spPr>
        <p:txBody>
          <a:bodyPr/>
          <a:lstStyle/>
          <a:p>
            <a:pPr>
              <a:spcBef>
                <a:spcPts val="1200"/>
              </a:spcBef>
              <a:spcAft>
                <a:spcPts val="1200"/>
              </a:spcAft>
            </a:pPr>
            <a:r>
              <a:rPr lang="en-US" dirty="0"/>
              <a:t>Two variables are </a:t>
            </a:r>
            <a:r>
              <a:rPr lang="en-US" i="1" dirty="0">
                <a:effectLst>
                  <a:outerShdw blurRad="38100" dist="38100" dir="2700000" algn="tl">
                    <a:srgbClr val="000000">
                      <a:alpha val="43137"/>
                    </a:srgbClr>
                  </a:outerShdw>
                </a:effectLst>
              </a:rPr>
              <a:t>related</a:t>
            </a:r>
            <a:r>
              <a:rPr lang="en-US" i="1" dirty="0"/>
              <a:t> </a:t>
            </a:r>
            <a:r>
              <a:rPr lang="en-US" dirty="0"/>
              <a:t>if changing the value of one will also change the value of the other. </a:t>
            </a:r>
            <a:endParaRPr lang="en-US" dirty="0" smtClean="0"/>
          </a:p>
          <a:p>
            <a:pPr lvl="1">
              <a:spcBef>
                <a:spcPts val="1200"/>
              </a:spcBef>
              <a:spcAft>
                <a:spcPts val="1200"/>
              </a:spcAft>
            </a:pPr>
            <a:r>
              <a:rPr lang="en-US" sz="2800" b="1" dirty="0" smtClean="0"/>
              <a:t>Dependent </a:t>
            </a:r>
            <a:r>
              <a:rPr lang="en-US" sz="2800" b="1" dirty="0"/>
              <a:t>variable </a:t>
            </a:r>
            <a:r>
              <a:rPr lang="en-US" sz="2800" dirty="0" smtClean="0"/>
              <a:t>– the </a:t>
            </a:r>
            <a:r>
              <a:rPr lang="en-US" sz="2800" dirty="0"/>
              <a:t>variable that changes as a result of changing the other </a:t>
            </a:r>
            <a:r>
              <a:rPr lang="en-US" sz="2800" dirty="0" smtClean="0"/>
              <a:t>one</a:t>
            </a:r>
          </a:p>
          <a:p>
            <a:pPr lvl="1">
              <a:spcBef>
                <a:spcPts val="1200"/>
              </a:spcBef>
              <a:spcAft>
                <a:spcPts val="1200"/>
              </a:spcAft>
            </a:pPr>
            <a:r>
              <a:rPr lang="en-US" sz="2800" b="1" dirty="0" smtClean="0"/>
              <a:t>Independent</a:t>
            </a:r>
            <a:r>
              <a:rPr lang="en-US" sz="2800" dirty="0"/>
              <a:t> </a:t>
            </a:r>
            <a:r>
              <a:rPr lang="en-US" sz="2800" b="1" dirty="0" smtClean="0"/>
              <a:t>variable</a:t>
            </a:r>
            <a:r>
              <a:rPr lang="en-US" sz="2800" dirty="0" smtClean="0"/>
              <a:t> – the </a:t>
            </a:r>
            <a:r>
              <a:rPr lang="en-US" sz="2800" dirty="0"/>
              <a:t>other </a:t>
            </a:r>
            <a:r>
              <a:rPr lang="en-US" sz="2800" dirty="0" smtClean="0"/>
              <a:t>variable</a:t>
            </a:r>
          </a:p>
          <a:p>
            <a:pPr>
              <a:spcBef>
                <a:spcPts val="1200"/>
              </a:spcBef>
              <a:spcAft>
                <a:spcPts val="1200"/>
              </a:spcAft>
            </a:pPr>
            <a:r>
              <a:rPr lang="en-US" dirty="0" smtClean="0"/>
              <a:t>Note </a:t>
            </a:r>
            <a:r>
              <a:rPr lang="en-US" dirty="0"/>
              <a:t>that the independent variable usually occurs first in time.</a:t>
            </a:r>
          </a:p>
          <a:p>
            <a:pPr marL="68580" indent="0">
              <a:spcBef>
                <a:spcPts val="1200"/>
              </a:spcBef>
              <a:spcAft>
                <a:spcPts val="1200"/>
              </a:spcAft>
              <a:buNone/>
            </a:pPr>
            <a:endParaRPr lang="en-US" dirty="0"/>
          </a:p>
        </p:txBody>
      </p:sp>
    </p:spTree>
    <p:extLst>
      <p:ext uri="{BB962C8B-B14F-4D97-AF65-F5344CB8AC3E}">
        <p14:creationId xmlns:p14="http://schemas.microsoft.com/office/powerpoint/2010/main" val="79057191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92313" y="882679"/>
            <a:ext cx="9937187" cy="189266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600"/>
              </a:spcAft>
            </a:pPr>
            <a:r>
              <a:rPr lang="en-US" sz="2400" dirty="0"/>
              <a:t>Consider the crosstabs table relating income with sex for a particular company as shown in Figure 7.2. </a:t>
            </a:r>
            <a:endParaRPr lang="en-US" sz="2400" dirty="0" smtClean="0"/>
          </a:p>
          <a:p>
            <a:pPr marL="342900" indent="-342900">
              <a:spcBef>
                <a:spcPts val="600"/>
              </a:spcBef>
              <a:spcAft>
                <a:spcPts val="600"/>
              </a:spcAft>
              <a:buFont typeface="Arial" panose="020B0604020202020204" pitchFamily="34" charset="0"/>
              <a:buChar char="•"/>
            </a:pPr>
            <a:r>
              <a:rPr lang="en-US" sz="2400" dirty="0" smtClean="0"/>
              <a:t>Identify </a:t>
            </a:r>
            <a:r>
              <a:rPr lang="en-US" sz="2400" dirty="0"/>
              <a:t>independent and dependent variables.</a:t>
            </a:r>
            <a:endParaRPr lang="en-US" sz="2400" kern="1200" dirty="0" smtClean="0"/>
          </a:p>
        </p:txBody>
      </p:sp>
      <p:sp>
        <p:nvSpPr>
          <p:cNvPr id="8" name="Freeform 7"/>
          <p:cNvSpPr/>
          <p:nvPr/>
        </p:nvSpPr>
        <p:spPr>
          <a:xfrm>
            <a:off x="1419031" y="497642"/>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99059" y="2936145"/>
            <a:ext cx="6324099" cy="3336455"/>
          </a:xfrm>
          <a:prstGeom prst="rect">
            <a:avLst/>
          </a:prstGeom>
        </p:spPr>
      </p:pic>
      <p:sp>
        <p:nvSpPr>
          <p:cNvPr id="6" name="TextBox 5"/>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 for Categorical Crosstabs</a:t>
            </a:r>
          </a:p>
        </p:txBody>
      </p:sp>
    </p:spTree>
    <p:extLst>
      <p:ext uri="{BB962C8B-B14F-4D97-AF65-F5344CB8AC3E}">
        <p14:creationId xmlns:p14="http://schemas.microsoft.com/office/powerpoint/2010/main" val="54702538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1200"/>
              </a:spcBef>
              <a:spcAft>
                <a:spcPts val="1200"/>
              </a:spcAft>
            </a:pPr>
            <a:r>
              <a:rPr lang="en-US" dirty="0" smtClean="0"/>
              <a:t>We </a:t>
            </a:r>
            <a:r>
              <a:rPr lang="en-US" dirty="0"/>
              <a:t>do not know yet whether there is a relation between the two variables. </a:t>
            </a:r>
            <a:endParaRPr lang="en-US" dirty="0" smtClean="0"/>
          </a:p>
          <a:p>
            <a:pPr lvl="1">
              <a:spcBef>
                <a:spcPts val="1200"/>
              </a:spcBef>
              <a:spcAft>
                <a:spcPts val="1200"/>
              </a:spcAft>
            </a:pPr>
            <a:r>
              <a:rPr lang="en-US" dirty="0" smtClean="0"/>
              <a:t>But </a:t>
            </a:r>
            <a:r>
              <a:rPr lang="en-US" dirty="0"/>
              <a:t>if there was, sex would certainly be the independent variable, while salary would be the dependent one. </a:t>
            </a:r>
            <a:endParaRPr lang="en-US" dirty="0" smtClean="0"/>
          </a:p>
          <a:p>
            <a:pPr lvl="1">
              <a:spcBef>
                <a:spcPts val="1200"/>
              </a:spcBef>
              <a:spcAft>
                <a:spcPts val="1200"/>
              </a:spcAft>
            </a:pPr>
            <a:r>
              <a:rPr lang="en-US" dirty="0" smtClean="0"/>
              <a:t>Thus</a:t>
            </a:r>
            <a:r>
              <a:rPr lang="en-US" dirty="0"/>
              <a:t>, if there was a relation, gender would have an impact on the salary a worker makes. </a:t>
            </a:r>
            <a:endParaRPr lang="en-US" dirty="0" smtClean="0"/>
          </a:p>
          <a:p>
            <a:pPr lvl="1">
              <a:spcBef>
                <a:spcPts val="1200"/>
              </a:spcBef>
              <a:spcAft>
                <a:spcPts val="1200"/>
              </a:spcAft>
            </a:pPr>
            <a:r>
              <a:rPr lang="en-US" dirty="0" smtClean="0"/>
              <a:t>It </a:t>
            </a:r>
            <a:r>
              <a:rPr lang="en-US" dirty="0"/>
              <a:t>is pretty clear that it cannot be the other way round: A change in salary level will certainly not change your gender. </a:t>
            </a:r>
            <a:endParaRPr lang="en-US" dirty="0" smtClean="0"/>
          </a:p>
          <a:p>
            <a:pPr lvl="1">
              <a:spcBef>
                <a:spcPts val="1200"/>
              </a:spcBef>
              <a:spcAft>
                <a:spcPts val="1200"/>
              </a:spcAft>
            </a:pPr>
            <a:r>
              <a:rPr lang="en-US" dirty="0" smtClean="0"/>
              <a:t>Note </a:t>
            </a:r>
            <a:r>
              <a:rPr lang="en-US" dirty="0"/>
              <a:t>that gender is indeed determined prior to salary in time.</a:t>
            </a:r>
          </a:p>
        </p:txBody>
      </p:sp>
      <p:sp>
        <p:nvSpPr>
          <p:cNvPr id="3" name="TextBox 2"/>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 for Categorical Crosstabs</a:t>
            </a:r>
          </a:p>
        </p:txBody>
      </p:sp>
    </p:spTree>
    <p:extLst>
      <p:ext uri="{BB962C8B-B14F-4D97-AF65-F5344CB8AC3E}">
        <p14:creationId xmlns:p14="http://schemas.microsoft.com/office/powerpoint/2010/main" val="2640745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614056" y="1514400"/>
            <a:ext cx="10963888" cy="4505399"/>
          </a:xfrm>
        </p:spPr>
        <p:txBody>
          <a:bodyPr>
            <a:normAutofit fontScale="92500" lnSpcReduction="10000"/>
          </a:bodyPr>
          <a:lstStyle/>
          <a:p>
            <a:pPr marL="454914" lvl="1" indent="0">
              <a:spcBef>
                <a:spcPts val="1200"/>
              </a:spcBef>
              <a:spcAft>
                <a:spcPts val="1200"/>
              </a:spcAft>
              <a:buNone/>
            </a:pPr>
            <a:endParaRPr lang="en-US" dirty="0"/>
          </a:p>
          <a:p>
            <a:pPr lvl="1">
              <a:spcBef>
                <a:spcPts val="1200"/>
              </a:spcBef>
              <a:spcAft>
                <a:spcPts val="1200"/>
              </a:spcAft>
            </a:pPr>
            <a:r>
              <a:rPr lang="en-US" sz="2800" dirty="0" smtClean="0"/>
              <a:t>Understand </a:t>
            </a:r>
            <a:r>
              <a:rPr lang="en-US" sz="2800" dirty="0"/>
              <a:t>row and column percentage tables and when to use which one</a:t>
            </a:r>
          </a:p>
          <a:p>
            <a:pPr lvl="1">
              <a:spcBef>
                <a:spcPts val="1200"/>
              </a:spcBef>
              <a:spcAft>
                <a:spcPts val="1200"/>
              </a:spcAft>
            </a:pPr>
            <a:r>
              <a:rPr lang="en-US" sz="2800" dirty="0" smtClean="0"/>
              <a:t>Use </a:t>
            </a:r>
            <a:r>
              <a:rPr lang="en-US" sz="2800" dirty="0"/>
              <a:t>the chi-square test for contingency tables</a:t>
            </a:r>
          </a:p>
          <a:p>
            <a:pPr lvl="1">
              <a:spcBef>
                <a:spcPts val="1200"/>
              </a:spcBef>
              <a:spcAft>
                <a:spcPts val="1200"/>
              </a:spcAft>
            </a:pPr>
            <a:r>
              <a:rPr lang="en-US" sz="2800" dirty="0" smtClean="0"/>
              <a:t>Understand </a:t>
            </a:r>
            <a:r>
              <a:rPr lang="en-US" sz="2800" dirty="0"/>
              <a:t>actual versus expected theory and practice</a:t>
            </a:r>
          </a:p>
          <a:p>
            <a:pPr lvl="1">
              <a:spcBef>
                <a:spcPts val="1200"/>
              </a:spcBef>
              <a:spcAft>
                <a:spcPts val="1200"/>
              </a:spcAft>
            </a:pPr>
            <a:r>
              <a:rPr lang="en-US" sz="2800" dirty="0" smtClean="0"/>
              <a:t>Perform </a:t>
            </a:r>
            <a:r>
              <a:rPr lang="en-US" sz="2800" dirty="0"/>
              <a:t>a chi-square test to solve a business problem</a:t>
            </a:r>
          </a:p>
          <a:p>
            <a:pPr marL="454914" lvl="1" indent="0">
              <a:spcBef>
                <a:spcPts val="1200"/>
              </a:spcBef>
              <a:spcAft>
                <a:spcPts val="1200"/>
              </a:spcAft>
              <a:buNone/>
            </a:pPr>
            <a:r>
              <a:rPr lang="en-US" sz="3200" dirty="0"/>
              <a:t/>
            </a:r>
            <a:br>
              <a:rPr lang="en-US" sz="3200" dirty="0"/>
            </a:br>
            <a:endParaRPr lang="en-US" dirty="0"/>
          </a:p>
        </p:txBody>
      </p:sp>
      <p:sp>
        <p:nvSpPr>
          <p:cNvPr id="13" name="Title 12"/>
          <p:cNvSpPr>
            <a:spLocks noGrp="1"/>
          </p:cNvSpPr>
          <p:nvPr>
            <p:ph type="title"/>
          </p:nvPr>
        </p:nvSpPr>
        <p:spPr>
          <a:xfrm>
            <a:off x="843992" y="783389"/>
            <a:ext cx="10940716" cy="897074"/>
          </a:xfrm>
        </p:spPr>
        <p:txBody>
          <a:bodyPr/>
          <a:lstStyle/>
          <a:p>
            <a:r>
              <a:rPr lang="en-US" sz="4400" dirty="0" smtClean="0"/>
              <a:t>Learning Objectives</a:t>
            </a:r>
            <a:endParaRPr lang="en-US" sz="4400" dirty="0"/>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Learning Objectives</a:t>
            </a:r>
            <a:endParaRPr lang="en-US" sz="1100" b="1" dirty="0">
              <a:solidFill>
                <a:schemeClr val="tx2"/>
              </a:solidFill>
            </a:endParaRPr>
          </a:p>
        </p:txBody>
      </p:sp>
    </p:spTree>
    <p:extLst>
      <p:ext uri="{BB962C8B-B14F-4D97-AF65-F5344CB8AC3E}">
        <p14:creationId xmlns:p14="http://schemas.microsoft.com/office/powerpoint/2010/main" val="240931195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750"/>
                                        <p:tgtEl>
                                          <p:spTgt spid="14">
                                            <p:txEl>
                                              <p:pRg st="1" end="1"/>
                                            </p:txEl>
                                          </p:spTgt>
                                        </p:tgtEl>
                                      </p:cBhvr>
                                    </p:animEffect>
                                    <p:anim calcmode="lin" valueType="num">
                                      <p:cBhvr>
                                        <p:cTn id="8" dur="75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xEl>
                                              <p:pRg st="2" end="2"/>
                                            </p:txEl>
                                          </p:spTgt>
                                        </p:tgtEl>
                                        <p:attrNameLst>
                                          <p:attrName>style.visibility</p:attrName>
                                        </p:attrNameLst>
                                      </p:cBhvr>
                                      <p:to>
                                        <p:strVal val="visible"/>
                                      </p:to>
                                    </p:set>
                                    <p:animEffect transition="in" filter="fade">
                                      <p:cBhvr>
                                        <p:cTn id="14" dur="750"/>
                                        <p:tgtEl>
                                          <p:spTgt spid="14">
                                            <p:txEl>
                                              <p:pRg st="2" end="2"/>
                                            </p:txEl>
                                          </p:spTgt>
                                        </p:tgtEl>
                                      </p:cBhvr>
                                    </p:animEffect>
                                    <p:anim calcmode="lin" valueType="num">
                                      <p:cBhvr>
                                        <p:cTn id="15" dur="75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animEffect transition="in" filter="fade">
                                      <p:cBhvr>
                                        <p:cTn id="21" dur="750"/>
                                        <p:tgtEl>
                                          <p:spTgt spid="14">
                                            <p:txEl>
                                              <p:pRg st="3" end="3"/>
                                            </p:txEl>
                                          </p:spTgt>
                                        </p:tgtEl>
                                      </p:cBhvr>
                                    </p:animEffect>
                                    <p:anim calcmode="lin" valueType="num">
                                      <p:cBhvr>
                                        <p:cTn id="22" dur="75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xEl>
                                              <p:pRg st="4" end="4"/>
                                            </p:txEl>
                                          </p:spTgt>
                                        </p:tgtEl>
                                        <p:attrNameLst>
                                          <p:attrName>style.visibility</p:attrName>
                                        </p:attrNameLst>
                                      </p:cBhvr>
                                      <p:to>
                                        <p:strVal val="visible"/>
                                      </p:to>
                                    </p:set>
                                    <p:animEffect transition="in" filter="fade">
                                      <p:cBhvr>
                                        <p:cTn id="28" dur="750"/>
                                        <p:tgtEl>
                                          <p:spTgt spid="14">
                                            <p:txEl>
                                              <p:pRg st="4" end="4"/>
                                            </p:txEl>
                                          </p:spTgt>
                                        </p:tgtEl>
                                      </p:cBhvr>
                                    </p:animEffect>
                                    <p:anim calcmode="lin" valueType="num">
                                      <p:cBhvr>
                                        <p:cTn id="29" dur="750" fill="hold"/>
                                        <p:tgtEl>
                                          <p:spTgt spid="14">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1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55721" y="433137"/>
            <a:ext cx="10956757" cy="5887453"/>
          </a:xfrm>
        </p:spPr>
        <p:txBody>
          <a:bodyPr>
            <a:noAutofit/>
          </a:bodyPr>
          <a:lstStyle/>
          <a:p>
            <a:pPr marL="68580" indent="0">
              <a:spcBef>
                <a:spcPts val="0"/>
              </a:spcBef>
              <a:spcAft>
                <a:spcPts val="0"/>
              </a:spcAft>
              <a:buNone/>
            </a:pPr>
            <a:r>
              <a:rPr lang="en-US" sz="2400" dirty="0" smtClean="0"/>
              <a:t>Let </a:t>
            </a:r>
            <a:r>
              <a:rPr lang="en-US" sz="2400" dirty="0"/>
              <a:t>us say we are interested in figuring out whether there is a relation between sex (male/female) and smoking (yes/no), or whether the two variables are independent of each other. </a:t>
            </a:r>
            <a:endParaRPr lang="en-US" sz="2400" dirty="0" smtClean="0"/>
          </a:p>
          <a:p>
            <a:pPr>
              <a:spcBef>
                <a:spcPts val="0"/>
              </a:spcBef>
              <a:spcAft>
                <a:spcPts val="0"/>
              </a:spcAft>
            </a:pPr>
            <a:r>
              <a:rPr lang="en-US" sz="2100" dirty="0" smtClean="0"/>
              <a:t>We </a:t>
            </a:r>
            <a:r>
              <a:rPr lang="en-US" sz="2100" dirty="0"/>
              <a:t>conduct an experiment and ask a randomly selected group of people for their sex and whether they smoke. </a:t>
            </a:r>
            <a:endParaRPr lang="en-US" sz="2100" dirty="0" smtClean="0"/>
          </a:p>
          <a:p>
            <a:pPr>
              <a:spcBef>
                <a:spcPts val="0"/>
              </a:spcBef>
              <a:spcAft>
                <a:spcPts val="0"/>
              </a:spcAft>
            </a:pPr>
            <a:r>
              <a:rPr lang="en-US" sz="2100" dirty="0" smtClean="0"/>
              <a:t>Then </a:t>
            </a:r>
            <a:r>
              <a:rPr lang="en-US" sz="2100" dirty="0"/>
              <a:t>we construct the corresponding crosstabs table. Let us say the response is as shown in Table 7.4 (the actual numbers are fictitious). </a:t>
            </a:r>
            <a:endParaRPr lang="en-US" sz="2100" dirty="0" smtClean="0"/>
          </a:p>
          <a:p>
            <a:pPr marL="454914" lvl="1" indent="0">
              <a:spcBef>
                <a:spcPts val="0"/>
              </a:spcBef>
              <a:spcAft>
                <a:spcPts val="0"/>
              </a:spcAft>
              <a:buNone/>
            </a:pPr>
            <a:endParaRPr lang="en-US" sz="2100" dirty="0" smtClean="0"/>
          </a:p>
          <a:p>
            <a:pPr lvl="1">
              <a:spcBef>
                <a:spcPts val="0"/>
              </a:spcBef>
              <a:spcAft>
                <a:spcPts val="0"/>
              </a:spcAft>
            </a:pPr>
            <a:endParaRPr lang="en-US" sz="2100" dirty="0"/>
          </a:p>
          <a:p>
            <a:pPr marL="68580" indent="0">
              <a:spcBef>
                <a:spcPts val="0"/>
              </a:spcBef>
              <a:buNone/>
            </a:pPr>
            <a:endParaRPr lang="en-US" sz="2100" dirty="0" smtClean="0"/>
          </a:p>
          <a:p>
            <a:pPr marL="68580" indent="0">
              <a:spcBef>
                <a:spcPts val="0"/>
              </a:spcBef>
              <a:buNone/>
            </a:pPr>
            <a:endParaRPr lang="en-US" sz="2100" dirty="0"/>
          </a:p>
          <a:p>
            <a:pPr marL="68580" indent="0">
              <a:spcBef>
                <a:spcPts val="0"/>
              </a:spcBef>
              <a:buNone/>
            </a:pPr>
            <a:endParaRPr lang="en-US" sz="2100" dirty="0" smtClean="0"/>
          </a:p>
          <a:p>
            <a:pPr marL="68580" indent="0">
              <a:spcBef>
                <a:spcPts val="0"/>
              </a:spcBef>
              <a:buNone/>
            </a:pPr>
            <a:endParaRPr lang="en-US" sz="2100" dirty="0" smtClean="0"/>
          </a:p>
          <a:p>
            <a:pPr marL="68580" indent="0">
              <a:spcBef>
                <a:spcPts val="0"/>
              </a:spcBef>
              <a:buNone/>
            </a:pPr>
            <a:endParaRPr lang="en-US" sz="2100" dirty="0"/>
          </a:p>
          <a:p>
            <a:pPr lvl="1">
              <a:spcBef>
                <a:spcPts val="0"/>
              </a:spcBef>
            </a:pPr>
            <a:r>
              <a:rPr lang="en-US" sz="2200" dirty="0"/>
              <a:t>Of the 35 people who smoke, 30 of them are male. </a:t>
            </a:r>
            <a:endParaRPr lang="en-US" sz="2200" dirty="0" smtClean="0"/>
          </a:p>
          <a:p>
            <a:pPr lvl="1">
              <a:spcBef>
                <a:spcPts val="0"/>
              </a:spcBef>
            </a:pPr>
            <a:r>
              <a:rPr lang="en-US" sz="2200" dirty="0" smtClean="0"/>
              <a:t>Conversely</a:t>
            </a:r>
            <a:r>
              <a:rPr lang="en-US" sz="2200" dirty="0"/>
              <a:t>, of the 65 people who do not smoke, 55 of them are female. </a:t>
            </a:r>
          </a:p>
        </p:txBody>
      </p:sp>
      <p:sp>
        <p:nvSpPr>
          <p:cNvPr id="3" name="TextBox 2"/>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Actual Versus </a:t>
            </a:r>
            <a:r>
              <a:rPr lang="en-US" sz="1100" b="1" dirty="0" smtClean="0">
                <a:solidFill>
                  <a:schemeClr val="tx2"/>
                </a:solidFill>
              </a:rPr>
              <a:t>Expected Theory</a:t>
            </a:r>
            <a:endParaRPr lang="en-US" sz="1100" b="1" dirty="0">
              <a:solidFill>
                <a:schemeClr val="tx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120" y="3008608"/>
            <a:ext cx="6719355" cy="2262541"/>
          </a:xfrm>
          <a:prstGeom prst="rect">
            <a:avLst/>
          </a:prstGeom>
        </p:spPr>
      </p:pic>
    </p:spTree>
    <p:extLst>
      <p:ext uri="{BB962C8B-B14F-4D97-AF65-F5344CB8AC3E}">
        <p14:creationId xmlns:p14="http://schemas.microsoft.com/office/powerpoint/2010/main" val="39382897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75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0" end="10"/>
                                            </p:txEl>
                                          </p:spTgt>
                                        </p:tgtEl>
                                        <p:attrNameLst>
                                          <p:attrName>style.visibility</p:attrName>
                                        </p:attrNameLst>
                                      </p:cBhvr>
                                      <p:to>
                                        <p:strVal val="visible"/>
                                      </p:to>
                                    </p:set>
                                    <p:animEffect transition="in" filter="fade">
                                      <p:cBhvr>
                                        <p:cTn id="26" dur="750"/>
                                        <p:tgtEl>
                                          <p:spTgt spid="2">
                                            <p:txEl>
                                              <p:pRg st="10" end="10"/>
                                            </p:txEl>
                                          </p:spTgt>
                                        </p:tgtEl>
                                      </p:cBhvr>
                                    </p:animEffect>
                                    <p:anim calcmode="lin" valueType="num">
                                      <p:cBhvr>
                                        <p:cTn id="27" dur="75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28" dur="75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11" end="11"/>
                                            </p:txEl>
                                          </p:spTgt>
                                        </p:tgtEl>
                                        <p:attrNameLst>
                                          <p:attrName>style.visibility</p:attrName>
                                        </p:attrNameLst>
                                      </p:cBhvr>
                                      <p:to>
                                        <p:strVal val="visible"/>
                                      </p:to>
                                    </p:set>
                                    <p:animEffect transition="in" filter="fade">
                                      <p:cBhvr>
                                        <p:cTn id="33" dur="750"/>
                                        <p:tgtEl>
                                          <p:spTgt spid="2">
                                            <p:txEl>
                                              <p:pRg st="11" end="11"/>
                                            </p:txEl>
                                          </p:spTgt>
                                        </p:tgtEl>
                                      </p:cBhvr>
                                    </p:animEffect>
                                    <p:anim calcmode="lin" valueType="num">
                                      <p:cBhvr>
                                        <p:cTn id="34" dur="75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35" dur="75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3595" y="609601"/>
            <a:ext cx="10721009" cy="5614736"/>
          </a:xfrm>
        </p:spPr>
        <p:txBody>
          <a:bodyPr>
            <a:noAutofit/>
          </a:bodyPr>
          <a:lstStyle/>
          <a:p>
            <a:pPr algn="just"/>
            <a:r>
              <a:rPr lang="en-US" sz="2400" dirty="0" smtClean="0"/>
              <a:t>On </a:t>
            </a:r>
            <a:r>
              <a:rPr lang="en-US" sz="2400" dirty="0"/>
              <a:t>the other hand, we might have obtained results as in Table 7.5 (again with fictitious numbers). </a:t>
            </a:r>
            <a:endParaRPr lang="en-US" sz="2400" dirty="0" smtClean="0"/>
          </a:p>
          <a:p>
            <a:pPr algn="just"/>
            <a:endParaRPr lang="en-US" sz="2400" dirty="0"/>
          </a:p>
          <a:p>
            <a:pPr algn="just"/>
            <a:endParaRPr lang="en-US" sz="2400" dirty="0" smtClean="0"/>
          </a:p>
          <a:p>
            <a:pPr algn="just"/>
            <a:endParaRPr lang="en-US" sz="2400" dirty="0"/>
          </a:p>
          <a:p>
            <a:pPr algn="just"/>
            <a:endParaRPr lang="en-US" sz="2400" dirty="0" smtClean="0"/>
          </a:p>
          <a:p>
            <a:pPr marL="68580" indent="0" algn="just">
              <a:buNone/>
            </a:pPr>
            <a:endParaRPr lang="en-US" sz="2400" dirty="0" smtClean="0"/>
          </a:p>
          <a:p>
            <a:pPr marL="68580" indent="0" algn="just">
              <a:buNone/>
            </a:pPr>
            <a:endParaRPr lang="en-US" sz="2400" dirty="0"/>
          </a:p>
          <a:p>
            <a:pPr algn="just"/>
            <a:r>
              <a:rPr lang="en-US" sz="2400" dirty="0"/>
              <a:t>In Table 7.5 the smokers and nonsmokers are divided more evenly among men and woman, suggesting perhaps that the two variables are independent of each other (a person’s sex does not seem to have an impact on their smoking habit). </a:t>
            </a:r>
          </a:p>
        </p:txBody>
      </p:sp>
      <p:sp>
        <p:nvSpPr>
          <p:cNvPr id="3" name="TextBox 2"/>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Actual Versus </a:t>
            </a:r>
            <a:r>
              <a:rPr lang="en-US" sz="1100" b="1" dirty="0" smtClean="0">
                <a:solidFill>
                  <a:schemeClr val="tx2"/>
                </a:solidFill>
              </a:rPr>
              <a:t>Expected-Theory</a:t>
            </a:r>
            <a:endParaRPr lang="en-US" sz="1100" b="1"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1787" y="1852864"/>
            <a:ext cx="6524625" cy="2286000"/>
          </a:xfrm>
          <a:prstGeom prst="rect">
            <a:avLst/>
          </a:prstGeom>
        </p:spPr>
      </p:pic>
    </p:spTree>
    <p:extLst>
      <p:ext uri="{BB962C8B-B14F-4D97-AF65-F5344CB8AC3E}">
        <p14:creationId xmlns:p14="http://schemas.microsoft.com/office/powerpoint/2010/main" val="298163262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7" end="7"/>
                                            </p:txEl>
                                          </p:spTgt>
                                        </p:tgtEl>
                                        <p:attrNameLst>
                                          <p:attrName>style.visibility</p:attrName>
                                        </p:attrNameLst>
                                      </p:cBhvr>
                                      <p:to>
                                        <p:strVal val="visible"/>
                                      </p:to>
                                    </p:set>
                                    <p:animEffect transition="in" filter="fade">
                                      <p:cBhvr>
                                        <p:cTn id="7" dur="750"/>
                                        <p:tgtEl>
                                          <p:spTgt spid="2">
                                            <p:txEl>
                                              <p:pRg st="7" end="7"/>
                                            </p:txEl>
                                          </p:spTgt>
                                        </p:tgtEl>
                                      </p:cBhvr>
                                    </p:animEffect>
                                    <p:anim calcmode="lin" valueType="num">
                                      <p:cBhvr>
                                        <p:cTn id="8" dur="75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3595" y="836282"/>
            <a:ext cx="10721009" cy="5141843"/>
          </a:xfrm>
        </p:spPr>
        <p:txBody>
          <a:bodyPr>
            <a:normAutofit/>
          </a:bodyPr>
          <a:lstStyle/>
          <a:p>
            <a:pPr marL="68580" indent="0" algn="just">
              <a:buNone/>
            </a:pPr>
            <a:r>
              <a:rPr lang="en-US" dirty="0" smtClean="0"/>
              <a:t>Now </a:t>
            </a:r>
            <a:r>
              <a:rPr lang="en-US" dirty="0"/>
              <a:t>let us see exactly how a table should look </a:t>
            </a:r>
            <a:r>
              <a:rPr lang="en-US" sz="2800" i="1" dirty="0">
                <a:latin typeface="Book Antiqua" panose="02040602050305030304" pitchFamily="18" charset="0"/>
              </a:rPr>
              <a:t>if we assume that two variables are indeed independent</a:t>
            </a:r>
            <a:r>
              <a:rPr lang="en-US" dirty="0"/>
              <a:t>. </a:t>
            </a:r>
            <a:endParaRPr lang="en-US" dirty="0" smtClean="0"/>
          </a:p>
          <a:p>
            <a:pPr algn="just"/>
            <a:r>
              <a:rPr lang="en-US" dirty="0" smtClean="0"/>
              <a:t>Suppose </a:t>
            </a:r>
            <a:r>
              <a:rPr lang="en-US" dirty="0"/>
              <a:t>we are again conducting our experiment and select some random sample, but for now we only look at totals for each variable separately (the actual numbers are once again fictitious). </a:t>
            </a:r>
            <a:endParaRPr lang="en-US" dirty="0" smtClean="0"/>
          </a:p>
          <a:p>
            <a:pPr algn="just"/>
            <a:r>
              <a:rPr lang="en-US" dirty="0" smtClean="0"/>
              <a:t>Suppose</a:t>
            </a:r>
            <a:r>
              <a:rPr lang="en-US" dirty="0"/>
              <a:t>, for example: </a:t>
            </a:r>
          </a:p>
          <a:p>
            <a:pPr lvl="1" algn="just"/>
            <a:r>
              <a:rPr lang="en-US" sz="2600" dirty="0"/>
              <a:t>Number of smokers is 35 and number of nonsmokers is 65. </a:t>
            </a:r>
          </a:p>
          <a:p>
            <a:pPr lvl="1" algn="just"/>
            <a:r>
              <a:rPr lang="en-US" sz="2600" dirty="0"/>
              <a:t>Number of males is 40 and number of females is 60. </a:t>
            </a:r>
          </a:p>
          <a:p>
            <a:pPr lvl="1" algn="just"/>
            <a:r>
              <a:rPr lang="en-US" sz="2600" dirty="0"/>
              <a:t>Total number of data values (subjects) is 100. </a:t>
            </a:r>
          </a:p>
          <a:p>
            <a:pPr algn="just"/>
            <a:endParaRPr lang="en-US" dirty="0"/>
          </a:p>
        </p:txBody>
      </p:sp>
      <p:sp>
        <p:nvSpPr>
          <p:cNvPr id="4" name="TextBox 3"/>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Actual Versus </a:t>
            </a:r>
            <a:r>
              <a:rPr lang="en-US" sz="1100" b="1" dirty="0" smtClean="0">
                <a:solidFill>
                  <a:schemeClr val="tx2"/>
                </a:solidFill>
              </a:rPr>
              <a:t>Expected-Theory</a:t>
            </a:r>
            <a:endParaRPr lang="en-US" sz="1100" b="1" dirty="0">
              <a:solidFill>
                <a:schemeClr val="tx2"/>
              </a:solidFill>
            </a:endParaRPr>
          </a:p>
        </p:txBody>
      </p:sp>
    </p:spTree>
    <p:extLst>
      <p:ext uri="{BB962C8B-B14F-4D97-AF65-F5344CB8AC3E}">
        <p14:creationId xmlns:p14="http://schemas.microsoft.com/office/powerpoint/2010/main" val="174107178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Effect transition="in" filter="fade">
                                      <p:cBhvr>
                                        <p:cTn id="19" dur="750"/>
                                        <p:tgtEl>
                                          <p:spTgt spid="2">
                                            <p:txEl>
                                              <p:pRg st="3" end="3"/>
                                            </p:txEl>
                                          </p:spTgt>
                                        </p:tgtEl>
                                      </p:cBhvr>
                                    </p:animEffect>
                                    <p:anim calcmode="lin" valueType="num">
                                      <p:cBhvr>
                                        <p:cTn id="20"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750"/>
                                        <p:tgtEl>
                                          <p:spTgt spid="2">
                                            <p:txEl>
                                              <p:pRg st="4" end="4"/>
                                            </p:txEl>
                                          </p:spTgt>
                                        </p:tgtEl>
                                      </p:cBhvr>
                                    </p:animEffect>
                                    <p:anim calcmode="lin" valueType="num">
                                      <p:cBhvr>
                                        <p:cTn id="27"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Effect transition="in" filter="fade">
                                      <p:cBhvr>
                                        <p:cTn id="33" dur="750"/>
                                        <p:tgtEl>
                                          <p:spTgt spid="2">
                                            <p:txEl>
                                              <p:pRg st="5" end="5"/>
                                            </p:txEl>
                                          </p:spTgt>
                                        </p:tgtEl>
                                      </p:cBhvr>
                                    </p:animEffect>
                                    <p:anim calcmode="lin" valueType="num">
                                      <p:cBhvr>
                                        <p:cTn id="34"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5"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980661"/>
            <a:ext cx="10721009" cy="912307"/>
          </a:xfrm>
        </p:spPr>
        <p:txBody>
          <a:bodyPr>
            <a:normAutofit/>
          </a:bodyPr>
          <a:lstStyle/>
          <a:p>
            <a:r>
              <a:rPr lang="en-US" sz="2400" dirty="0" smtClean="0"/>
              <a:t>With </a:t>
            </a:r>
            <a:r>
              <a:rPr lang="en-US" sz="2400" dirty="0"/>
              <a:t>this information we could construct a crosstabs table as in Table 7.6.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7925" y="2271712"/>
            <a:ext cx="7296150" cy="2314575"/>
          </a:xfrm>
          <a:prstGeom prst="rect">
            <a:avLst/>
          </a:prstGeom>
        </p:spPr>
      </p:pic>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Actual Versus </a:t>
            </a:r>
            <a:r>
              <a:rPr lang="en-US" sz="1100" b="1" dirty="0" smtClean="0">
                <a:solidFill>
                  <a:schemeClr val="tx2"/>
                </a:solidFill>
              </a:rPr>
              <a:t>Expected-Theory</a:t>
            </a:r>
            <a:endParaRPr lang="en-US" sz="1100" b="1" dirty="0">
              <a:solidFill>
                <a:schemeClr val="tx2"/>
              </a:solidFill>
            </a:endParaRPr>
          </a:p>
        </p:txBody>
      </p:sp>
    </p:spTree>
    <p:extLst>
      <p:ext uri="{BB962C8B-B14F-4D97-AF65-F5344CB8AC3E}">
        <p14:creationId xmlns:p14="http://schemas.microsoft.com/office/powerpoint/2010/main" val="32252325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7620" y="818147"/>
            <a:ext cx="10956760" cy="5416653"/>
          </a:xfrm>
        </p:spPr>
        <p:txBody>
          <a:bodyPr>
            <a:normAutofit/>
          </a:bodyPr>
          <a:lstStyle/>
          <a:p>
            <a:pPr algn="just"/>
            <a:r>
              <a:rPr lang="en-US" dirty="0" smtClean="0"/>
              <a:t>But </a:t>
            </a:r>
            <a:r>
              <a:rPr lang="en-US" dirty="0"/>
              <a:t>what kind of distribution in the various cells would we </a:t>
            </a:r>
            <a:r>
              <a:rPr lang="en-US" i="1" dirty="0"/>
              <a:t>expect </a:t>
            </a:r>
            <a:r>
              <a:rPr lang="en-US" dirty="0"/>
              <a:t>if the two variables were independent? </a:t>
            </a:r>
          </a:p>
          <a:p>
            <a:pPr lvl="1" algn="just"/>
            <a:r>
              <a:rPr lang="en-US" dirty="0"/>
              <a:t>We know that 35 of 100 (35 percent) </a:t>
            </a:r>
            <a:r>
              <a:rPr lang="en-US" dirty="0" smtClean="0"/>
              <a:t>smoke</a:t>
            </a:r>
          </a:p>
          <a:p>
            <a:pPr lvl="2" algn="just"/>
            <a:r>
              <a:rPr lang="en-US" dirty="0"/>
              <a:t>T</a:t>
            </a:r>
            <a:r>
              <a:rPr lang="en-US" dirty="0" smtClean="0"/>
              <a:t>here </a:t>
            </a:r>
            <a:r>
              <a:rPr lang="en-US" dirty="0"/>
              <a:t>are 40 males and 60 females—if being male and female had nothing to do with smoking (the variables were </a:t>
            </a:r>
            <a:r>
              <a:rPr lang="en-US" dirty="0" smtClean="0"/>
              <a:t>independent), we </a:t>
            </a:r>
            <a:r>
              <a:rPr lang="en-US" dirty="0"/>
              <a:t>would expect that 35 percent of the 40 males and 35 percent of the 60 females </a:t>
            </a:r>
            <a:r>
              <a:rPr lang="en-US" dirty="0" smtClean="0"/>
              <a:t>smoke.</a:t>
            </a:r>
            <a:endParaRPr lang="en-US" dirty="0"/>
          </a:p>
          <a:p>
            <a:pPr lvl="1" algn="just"/>
            <a:r>
              <a:rPr lang="en-US" dirty="0"/>
              <a:t>We also know that 65 of 100 (65 percent) do not </a:t>
            </a:r>
            <a:r>
              <a:rPr lang="en-US" dirty="0" smtClean="0"/>
              <a:t>smoke</a:t>
            </a:r>
          </a:p>
          <a:p>
            <a:pPr lvl="2" algn="just"/>
            <a:r>
              <a:rPr lang="en-US" dirty="0" smtClean="0"/>
              <a:t>There </a:t>
            </a:r>
            <a:r>
              <a:rPr lang="en-US" dirty="0"/>
              <a:t>are 40 males and 60 females—if the two variables were </a:t>
            </a:r>
            <a:r>
              <a:rPr lang="en-US" dirty="0" smtClean="0"/>
              <a:t>independent, we </a:t>
            </a:r>
            <a:r>
              <a:rPr lang="en-US" dirty="0"/>
              <a:t>would similarly expect that 65 percent of the 40 males and 65 percent of the 60 females do not </a:t>
            </a:r>
            <a:r>
              <a:rPr lang="en-US" dirty="0" smtClean="0"/>
              <a:t>smoke.</a:t>
            </a:r>
            <a:endParaRPr lang="en-US" dirty="0"/>
          </a:p>
          <a:p>
            <a:pPr algn="just"/>
            <a:endParaRPr lang="en-US" dirty="0"/>
          </a:p>
        </p:txBody>
      </p:sp>
      <p:sp>
        <p:nvSpPr>
          <p:cNvPr id="4" name="TextBox 3"/>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Actual Versus </a:t>
            </a:r>
            <a:r>
              <a:rPr lang="en-US" sz="1100" b="1" dirty="0" smtClean="0">
                <a:solidFill>
                  <a:schemeClr val="tx2"/>
                </a:solidFill>
              </a:rPr>
              <a:t>Expected-Theory</a:t>
            </a:r>
            <a:endParaRPr lang="en-US" sz="1100" b="1" dirty="0">
              <a:solidFill>
                <a:schemeClr val="tx2"/>
              </a:solidFill>
            </a:endParaRPr>
          </a:p>
        </p:txBody>
      </p:sp>
    </p:spTree>
    <p:extLst>
      <p:ext uri="{BB962C8B-B14F-4D97-AF65-F5344CB8AC3E}">
        <p14:creationId xmlns:p14="http://schemas.microsoft.com/office/powerpoint/2010/main" val="286054812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3595" y="1111110"/>
            <a:ext cx="10721009" cy="976476"/>
          </a:xfrm>
        </p:spPr>
        <p:txBody>
          <a:bodyPr>
            <a:normAutofit/>
          </a:bodyPr>
          <a:lstStyle/>
          <a:p>
            <a:r>
              <a:rPr lang="en-US" sz="2400" dirty="0" smtClean="0"/>
              <a:t>Under </a:t>
            </a:r>
            <a:r>
              <a:rPr lang="en-US" sz="2400" dirty="0"/>
              <a:t>the assumption of independence we would therefore </a:t>
            </a:r>
            <a:r>
              <a:rPr lang="en-US" sz="2400" i="1" dirty="0"/>
              <a:t>expect </a:t>
            </a:r>
            <a:r>
              <a:rPr lang="en-US" sz="2400" dirty="0"/>
              <a:t>the numbers shown in Table 7.7.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2880" y="2403057"/>
            <a:ext cx="9542440" cy="2489785"/>
          </a:xfrm>
          <a:prstGeom prst="rect">
            <a:avLst/>
          </a:prstGeom>
        </p:spPr>
      </p:pic>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Actual Versus </a:t>
            </a:r>
            <a:r>
              <a:rPr lang="en-US" sz="1100" b="1" dirty="0" smtClean="0">
                <a:solidFill>
                  <a:schemeClr val="tx2"/>
                </a:solidFill>
              </a:rPr>
              <a:t>Expected-Theory</a:t>
            </a:r>
            <a:endParaRPr lang="en-US" sz="1100" b="1" dirty="0">
              <a:solidFill>
                <a:schemeClr val="tx2"/>
              </a:solidFill>
            </a:endParaRPr>
          </a:p>
        </p:txBody>
      </p:sp>
    </p:spTree>
    <p:extLst>
      <p:ext uri="{BB962C8B-B14F-4D97-AF65-F5344CB8AC3E}">
        <p14:creationId xmlns:p14="http://schemas.microsoft.com/office/powerpoint/2010/main" val="272796788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73595" y="772114"/>
                <a:ext cx="10721009" cy="2468391"/>
              </a:xfrm>
            </p:spPr>
            <p:txBody>
              <a:bodyPr>
                <a:normAutofit/>
              </a:bodyPr>
              <a:lstStyle/>
              <a:p>
                <a:r>
                  <a:rPr lang="en-US" sz="2400" dirty="0" smtClean="0"/>
                  <a:t>Note </a:t>
                </a:r>
                <a:r>
                  <a:rPr lang="en-US" sz="2400" dirty="0"/>
                  <a:t>that the cells automatically add up to the correct row and column totals. </a:t>
                </a:r>
                <a:endParaRPr lang="en-US" sz="2400" dirty="0" smtClean="0"/>
              </a:p>
              <a:p>
                <a:pPr lvl="1"/>
                <a:r>
                  <a:rPr lang="en-US" sz="2200" dirty="0" smtClean="0"/>
                  <a:t>In </a:t>
                </a:r>
                <a:r>
                  <a:rPr lang="en-US" sz="2200" dirty="0"/>
                  <a:t>other words, if a crosstabs table with two rows and two columns has row totals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𝑟</m:t>
                        </m:r>
                      </m:e>
                      <m:sub>
                        <m:r>
                          <a:rPr lang="en-US" sz="2200" b="0" i="1" smtClean="0">
                            <a:latin typeface="Cambria Math" panose="02040503050406030204" pitchFamily="18" charset="0"/>
                          </a:rPr>
                          <m:t>1</m:t>
                        </m:r>
                      </m:sub>
                    </m:sSub>
                  </m:oMath>
                </a14:m>
                <a:r>
                  <a:rPr lang="en-US" sz="2200" dirty="0" smtClean="0"/>
                  <a:t> and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𝑟</m:t>
                        </m:r>
                      </m:e>
                      <m:sub>
                        <m:r>
                          <a:rPr lang="en-US" sz="2200" b="0" i="1" smtClean="0">
                            <a:latin typeface="Cambria Math" panose="02040503050406030204" pitchFamily="18" charset="0"/>
                          </a:rPr>
                          <m:t>2</m:t>
                        </m:r>
                      </m:sub>
                    </m:sSub>
                  </m:oMath>
                </a14:m>
                <a:r>
                  <a:rPr lang="en-US" sz="2200" dirty="0" smtClean="0"/>
                  <a:t>, </a:t>
                </a:r>
                <a:r>
                  <a:rPr lang="en-US" sz="2200" dirty="0"/>
                  <a:t>respectively, and column totals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𝑐</m:t>
                        </m:r>
                      </m:e>
                      <m:sub>
                        <m:r>
                          <a:rPr lang="en-US" sz="2200" b="0" i="1" smtClean="0">
                            <a:latin typeface="Cambria Math" panose="02040503050406030204" pitchFamily="18" charset="0"/>
                          </a:rPr>
                          <m:t>1</m:t>
                        </m:r>
                      </m:sub>
                    </m:sSub>
                  </m:oMath>
                </a14:m>
                <a:r>
                  <a:rPr lang="en-US" sz="2200" dirty="0" smtClean="0"/>
                  <a:t>and </a:t>
                </a:r>
                <a14:m>
                  <m:oMath xmlns:m="http://schemas.openxmlformats.org/officeDocument/2006/math">
                    <m:sSub>
                      <m:sSubPr>
                        <m:ctrlPr>
                          <a:rPr lang="en-US" sz="2200" i="1" smtClean="0">
                            <a:latin typeface="Cambria Math" panose="02040503050406030204" pitchFamily="18" charset="0"/>
                          </a:rPr>
                        </m:ctrlPr>
                      </m:sSubPr>
                      <m:e>
                        <m:r>
                          <a:rPr lang="en-US" sz="2200" b="0" i="1" smtClean="0">
                            <a:latin typeface="Cambria Math" panose="02040503050406030204" pitchFamily="18" charset="0"/>
                          </a:rPr>
                          <m:t>𝑐</m:t>
                        </m:r>
                      </m:e>
                      <m:sub>
                        <m:r>
                          <a:rPr lang="en-US" sz="2200" b="0" i="1" smtClean="0">
                            <a:latin typeface="Cambria Math" panose="02040503050406030204" pitchFamily="18" charset="0"/>
                          </a:rPr>
                          <m:t>2</m:t>
                        </m:r>
                      </m:sub>
                    </m:sSub>
                  </m:oMath>
                </a14:m>
                <a:r>
                  <a:rPr lang="en-US" sz="2200" dirty="0" smtClean="0"/>
                  <a:t>, </a:t>
                </a:r>
                <a:r>
                  <a:rPr lang="en-US" sz="2200" dirty="0"/>
                  <a:t>then if the two variables were independent we would expect the complete table to look </a:t>
                </a:r>
                <a:r>
                  <a:rPr lang="en-US" sz="2200" dirty="0" smtClean="0"/>
                  <a:t>like: </a:t>
                </a:r>
                <a:endParaRPr lang="en-US" sz="22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73595" y="772114"/>
                <a:ext cx="10721009" cy="2468391"/>
              </a:xfrm>
              <a:blipFill rotWithShape="0">
                <a:blip r:embed="rId2"/>
                <a:stretch>
                  <a:fillRect l="-57" t="-1975" r="-57"/>
                </a:stretch>
              </a:blipFill>
            </p:spPr>
            <p:txBody>
              <a:bodyPr/>
              <a:lstStyle/>
              <a:p>
                <a:r>
                  <a:rPr lang="en-US">
                    <a:noFill/>
                  </a:rPr>
                  <a:t> </a:t>
                </a:r>
              </a:p>
            </p:txBody>
          </p:sp>
        </mc:Fallback>
      </mc:AlternateContent>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340" y="3400925"/>
            <a:ext cx="9901519" cy="2566737"/>
          </a:xfrm>
          <a:prstGeom prst="rect">
            <a:avLst/>
          </a:prstGeom>
        </p:spPr>
      </p:pic>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Actual Versus </a:t>
            </a:r>
            <a:r>
              <a:rPr lang="en-US" sz="1100" b="1" dirty="0" smtClean="0">
                <a:solidFill>
                  <a:schemeClr val="tx2"/>
                </a:solidFill>
              </a:rPr>
              <a:t>Expected-Theory</a:t>
            </a:r>
            <a:endParaRPr lang="en-US" sz="1100" b="1" dirty="0">
              <a:solidFill>
                <a:schemeClr val="tx2"/>
              </a:solidFill>
            </a:endParaRPr>
          </a:p>
        </p:txBody>
      </p:sp>
    </p:spTree>
    <p:extLst>
      <p:ext uri="{BB962C8B-B14F-4D97-AF65-F5344CB8AC3E}">
        <p14:creationId xmlns:p14="http://schemas.microsoft.com/office/powerpoint/2010/main" val="265781304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25642" y="52349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600" dirty="0" smtClean="0">
                <a:solidFill>
                  <a:schemeClr val="bg1"/>
                </a:solidFill>
                <a:effectLst>
                  <a:outerShdw blurRad="38100" dist="38100" dir="2700000" algn="tl">
                    <a:srgbClr val="000000">
                      <a:alpha val="43137"/>
                    </a:srgbClr>
                  </a:outerShdw>
                </a:effectLst>
              </a:rPr>
              <a:t>Expected Values </a:t>
            </a:r>
            <a:endParaRPr lang="en-US" sz="36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25642" y="1301091"/>
            <a:ext cx="10940716" cy="4944725"/>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342900" indent="-342900" algn="just">
              <a:spcBef>
                <a:spcPts val="600"/>
              </a:spcBef>
              <a:spcAft>
                <a:spcPts val="600"/>
              </a:spcAft>
              <a:buFont typeface="Wingdings" panose="05000000000000000000" pitchFamily="2" charset="2"/>
              <a:buChar char="§"/>
            </a:pPr>
            <a:r>
              <a:rPr lang="en-US" sz="2400" dirty="0"/>
              <a:t>We create a table of </a:t>
            </a:r>
            <a:r>
              <a:rPr lang="en-US" sz="2400" i="1" dirty="0"/>
              <a:t>expected values </a:t>
            </a:r>
            <a:r>
              <a:rPr lang="en-US" sz="2400" dirty="0"/>
              <a:t>as follows. </a:t>
            </a:r>
          </a:p>
          <a:p>
            <a:pPr marL="800100" lvl="1" indent="-342900" algn="just">
              <a:spcBef>
                <a:spcPts val="600"/>
              </a:spcBef>
              <a:spcAft>
                <a:spcPts val="600"/>
              </a:spcAft>
              <a:buFont typeface="Arial" panose="020B0604020202020204" pitchFamily="34" charset="0"/>
              <a:buChar char="•"/>
            </a:pPr>
            <a:r>
              <a:rPr lang="en-US" sz="2400" dirty="0"/>
              <a:t>Create a crosstabs table as usual, containing the actual or observed values (not percentage). </a:t>
            </a:r>
          </a:p>
          <a:p>
            <a:pPr marL="800100" lvl="1" indent="-342900" algn="just">
              <a:spcBef>
                <a:spcPts val="600"/>
              </a:spcBef>
              <a:spcAft>
                <a:spcPts val="600"/>
              </a:spcAft>
              <a:buFont typeface="Arial" panose="020B0604020202020204" pitchFamily="34" charset="0"/>
              <a:buChar char="•"/>
            </a:pPr>
            <a:r>
              <a:rPr lang="en-US" sz="2400" dirty="0"/>
              <a:t>Create a second crosstabs table where you leave the row and column totals as observed, but replace the count in the </a:t>
            </a:r>
            <a:r>
              <a:rPr lang="en-US" sz="2400" i="1" dirty="0" err="1"/>
              <a:t>i</a:t>
            </a:r>
            <a:r>
              <a:rPr lang="en-US" sz="2400" dirty="0" err="1"/>
              <a:t>-th</a:t>
            </a:r>
            <a:r>
              <a:rPr lang="en-US" sz="2400" dirty="0"/>
              <a:t> row and </a:t>
            </a:r>
            <a:r>
              <a:rPr lang="en-US" sz="2400" i="1" dirty="0"/>
              <a:t>j</a:t>
            </a:r>
            <a:r>
              <a:rPr lang="en-US" sz="2400" dirty="0"/>
              <a:t>-</a:t>
            </a:r>
            <a:r>
              <a:rPr lang="en-US" sz="2400" dirty="0" err="1"/>
              <a:t>th</a:t>
            </a:r>
            <a:r>
              <a:rPr lang="en-US" sz="2400" dirty="0"/>
              <a:t> column by: </a:t>
            </a:r>
          </a:p>
          <a:p>
            <a:pPr marL="68580" indent="0" algn="ctr">
              <a:spcBef>
                <a:spcPts val="600"/>
              </a:spcBef>
              <a:spcAft>
                <a:spcPts val="600"/>
              </a:spcAft>
              <a:buNone/>
            </a:pPr>
            <a:r>
              <a:rPr lang="en-US" sz="2800" dirty="0">
                <a:latin typeface="Book Antiqua" panose="02040602050305030304" pitchFamily="18" charset="0"/>
              </a:rPr>
              <a:t>(total of row </a:t>
            </a:r>
            <a:r>
              <a:rPr lang="en-US" sz="2800" i="1" dirty="0" err="1">
                <a:latin typeface="Book Antiqua" panose="02040602050305030304" pitchFamily="18" charset="0"/>
              </a:rPr>
              <a:t>i</a:t>
            </a:r>
            <a:r>
              <a:rPr lang="en-US" sz="2800" dirty="0">
                <a:latin typeface="Book Antiqua" panose="02040602050305030304" pitchFamily="18" charset="0"/>
              </a:rPr>
              <a:t>) * (total of column </a:t>
            </a:r>
            <a:r>
              <a:rPr lang="en-US" sz="2800" i="1" dirty="0">
                <a:latin typeface="Book Antiqua" panose="02040602050305030304" pitchFamily="18" charset="0"/>
              </a:rPr>
              <a:t>j</a:t>
            </a:r>
            <a:r>
              <a:rPr lang="en-US" sz="2800" dirty="0">
                <a:latin typeface="Book Antiqua" panose="02040602050305030304" pitchFamily="18" charset="0"/>
              </a:rPr>
              <a:t>)/(overall total</a:t>
            </a:r>
            <a:r>
              <a:rPr lang="en-US" sz="2800" dirty="0" smtClean="0">
                <a:latin typeface="Book Antiqua" panose="02040602050305030304" pitchFamily="18" charset="0"/>
              </a:rPr>
              <a:t>)</a:t>
            </a:r>
            <a:endParaRPr lang="en-US" sz="2800" dirty="0">
              <a:latin typeface="Book Antiqua" panose="02040602050305030304" pitchFamily="18" charset="0"/>
            </a:endParaRPr>
          </a:p>
          <a:p>
            <a:pPr marL="342900" indent="-342900" algn="just">
              <a:spcBef>
                <a:spcPts val="600"/>
              </a:spcBef>
              <a:spcAft>
                <a:spcPts val="600"/>
              </a:spcAft>
              <a:buFont typeface="Arial" panose="020B0604020202020204" pitchFamily="34" charset="0"/>
              <a:buChar char="•"/>
            </a:pPr>
            <a:r>
              <a:rPr lang="en-US" sz="2400" dirty="0"/>
              <a:t>Fill in all cells in this way and call the resulting crosstabs table the </a:t>
            </a:r>
            <a:r>
              <a:rPr lang="en-US" sz="2400" i="1" dirty="0"/>
              <a:t>expected values table</a:t>
            </a:r>
            <a:r>
              <a:rPr lang="en-US" sz="2400" dirty="0"/>
              <a:t>, because these numbers would be expected in this table cell if the two variables under investigation were independent. </a:t>
            </a:r>
          </a:p>
        </p:txBody>
      </p:sp>
      <p:sp>
        <p:nvSpPr>
          <p:cNvPr id="6" name="TextBox 5"/>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Actual Versus </a:t>
            </a:r>
            <a:r>
              <a:rPr lang="en-US" sz="1100" b="1" dirty="0" smtClean="0">
                <a:solidFill>
                  <a:schemeClr val="tx2"/>
                </a:solidFill>
              </a:rPr>
              <a:t>Expected-Theory</a:t>
            </a:r>
            <a:endParaRPr lang="en-US" sz="1100" b="1" dirty="0">
              <a:solidFill>
                <a:schemeClr val="tx2"/>
              </a:solidFill>
            </a:endParaRPr>
          </a:p>
        </p:txBody>
      </p:sp>
    </p:spTree>
    <p:extLst>
      <p:ext uri="{BB962C8B-B14F-4D97-AF65-F5344CB8AC3E}">
        <p14:creationId xmlns:p14="http://schemas.microsoft.com/office/powerpoint/2010/main" val="47458855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Effect transition="in" filter="fade">
                                      <p:cBhvr>
                                        <p:cTn id="43" dur="750"/>
                                        <p:tgtEl>
                                          <p:spTgt spid="23">
                                            <p:txEl>
                                              <p:pRg st="4" end="4"/>
                                            </p:txEl>
                                          </p:spTgt>
                                        </p:tgtEl>
                                      </p:cBhvr>
                                    </p:animEffect>
                                    <p:anim calcmode="lin" valueType="num">
                                      <p:cBhvr>
                                        <p:cTn id="44"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5" dur="75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773595" y="740030"/>
                <a:ext cx="10721009" cy="1185023"/>
              </a:xfrm>
            </p:spPr>
            <p:txBody>
              <a:bodyPr>
                <a:normAutofit/>
              </a:bodyPr>
              <a:lstStyle/>
              <a:p>
                <a:r>
                  <a:rPr lang="en-US" sz="2400" dirty="0" smtClean="0"/>
                  <a:t>For </a:t>
                </a:r>
                <a:r>
                  <a:rPr lang="en-US" sz="2400" dirty="0"/>
                  <a:t>example, the expected value in the second row B and third column Y of Table 7.9 would </a:t>
                </a:r>
                <a:r>
                  <a:rPr lang="en-US" sz="2400" dirty="0" smtClean="0"/>
                  <a:t>be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20 </m:t>
                        </m:r>
                        <m:r>
                          <a:rPr lang="en-US" sz="2800" b="0" i="1" smtClean="0">
                            <a:latin typeface="Cambria Math" panose="02040503050406030204" pitchFamily="18" charset="0"/>
                            <a:ea typeface="Cambria Math" panose="02040503050406030204" pitchFamily="18" charset="0"/>
                          </a:rPr>
                          <m:t>∙ 15</m:t>
                        </m:r>
                      </m:num>
                      <m:den>
                        <m:r>
                          <a:rPr lang="en-US" sz="2800" b="0" i="1" smtClean="0">
                            <a:latin typeface="Cambria Math" panose="02040503050406030204" pitchFamily="18" charset="0"/>
                          </a:rPr>
                          <m:t>60</m:t>
                        </m:r>
                      </m:den>
                    </m:f>
                  </m:oMath>
                </a14:m>
                <a:r>
                  <a:rPr lang="en-US" sz="2400" dirty="0" smtClean="0"/>
                  <a:t> = 5</a:t>
                </a:r>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773595" y="740030"/>
                <a:ext cx="10721009" cy="1185023"/>
              </a:xfrm>
              <a:blipFill rotWithShape="0">
                <a:blip r:embed="rId3"/>
                <a:stretch>
                  <a:fillRect l="-57" t="-4103"/>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2146" y="2129338"/>
            <a:ext cx="6838950" cy="3305175"/>
          </a:xfrm>
          <a:prstGeom prst="rect">
            <a:avLst/>
          </a:prstGeom>
        </p:spPr>
      </p:pic>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Actual Versus </a:t>
            </a:r>
            <a:r>
              <a:rPr lang="en-US" sz="1100" b="1" dirty="0" smtClean="0">
                <a:solidFill>
                  <a:schemeClr val="tx2"/>
                </a:solidFill>
              </a:rPr>
              <a:t>Expected-Theory</a:t>
            </a:r>
            <a:endParaRPr lang="en-US" sz="1100" b="1" dirty="0">
              <a:solidFill>
                <a:schemeClr val="tx2"/>
              </a:solidFill>
            </a:endParaRPr>
          </a:p>
        </p:txBody>
      </p:sp>
    </p:spTree>
    <p:extLst>
      <p:ext uri="{BB962C8B-B14F-4D97-AF65-F5344CB8AC3E}">
        <p14:creationId xmlns:p14="http://schemas.microsoft.com/office/powerpoint/2010/main" val="26952725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63742" y="683913"/>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ts val="600"/>
              </a:spcBef>
              <a:spcAft>
                <a:spcPts val="1200"/>
              </a:spcAft>
            </a:pPr>
            <a:r>
              <a:rPr lang="en-US" sz="3600" dirty="0" smtClean="0">
                <a:solidFill>
                  <a:schemeClr val="bg1"/>
                </a:solidFill>
                <a:effectLst>
                  <a:outerShdw blurRad="38100" dist="38100" dir="2700000" algn="tl">
                    <a:srgbClr val="000000">
                      <a:alpha val="43137"/>
                    </a:srgbClr>
                  </a:outerShdw>
                </a:effectLst>
              </a:rPr>
              <a:t>Total Difference </a:t>
            </a:r>
            <a:endParaRPr lang="en-US" sz="36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663742" y="1461512"/>
                <a:ext cx="10940716" cy="4490109"/>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342900" indent="-342900" algn="just">
                  <a:spcBef>
                    <a:spcPts val="600"/>
                  </a:spcBef>
                  <a:spcAft>
                    <a:spcPts val="1200"/>
                  </a:spcAft>
                  <a:buFont typeface="Wingdings" panose="05000000000000000000" pitchFamily="2" charset="2"/>
                  <a:buChar char="§"/>
                </a:pPr>
                <a:r>
                  <a:rPr lang="en-US" sz="2600" dirty="0" smtClean="0"/>
                  <a:t>Let </a:t>
                </a: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𝑣</m:t>
                        </m:r>
                      </m:e>
                      <m:sub>
                        <m:r>
                          <a:rPr lang="en-US" sz="2600" b="0" i="1" smtClean="0">
                            <a:latin typeface="Cambria Math" panose="02040503050406030204" pitchFamily="18" charset="0"/>
                          </a:rPr>
                          <m:t>𝑎</m:t>
                        </m:r>
                      </m:sub>
                    </m:sSub>
                  </m:oMath>
                </a14:m>
                <a:r>
                  <a:rPr lang="en-US" sz="2600" dirty="0" smtClean="0"/>
                  <a:t> </a:t>
                </a:r>
                <a:r>
                  <a:rPr lang="en-US" sz="2600" dirty="0"/>
                  <a:t>be the actual value and </a:t>
                </a:r>
                <a14:m>
                  <m:oMath xmlns:m="http://schemas.openxmlformats.org/officeDocument/2006/math">
                    <m:sSub>
                      <m:sSubPr>
                        <m:ctrlPr>
                          <a:rPr lang="en-US" sz="2600" i="1" smtClean="0">
                            <a:latin typeface="Cambria Math" panose="02040503050406030204" pitchFamily="18" charset="0"/>
                          </a:rPr>
                        </m:ctrlPr>
                      </m:sSubPr>
                      <m:e>
                        <m:r>
                          <a:rPr lang="en-US" sz="2600" b="0" i="1" smtClean="0">
                            <a:latin typeface="Cambria Math" panose="02040503050406030204" pitchFamily="18" charset="0"/>
                          </a:rPr>
                          <m:t>𝑣</m:t>
                        </m:r>
                      </m:e>
                      <m:sub>
                        <m:r>
                          <a:rPr lang="en-US" sz="2600" b="0" i="1" smtClean="0">
                            <a:latin typeface="Cambria Math" panose="02040503050406030204" pitchFamily="18" charset="0"/>
                          </a:rPr>
                          <m:t>𝑒</m:t>
                        </m:r>
                        <m:r>
                          <a:rPr lang="en-US" sz="2600" b="0" i="1" smtClean="0">
                            <a:latin typeface="Cambria Math" panose="02040503050406030204" pitchFamily="18" charset="0"/>
                          </a:rPr>
                          <m:t> </m:t>
                        </m:r>
                      </m:sub>
                    </m:sSub>
                  </m:oMath>
                </a14:m>
                <a:r>
                  <a:rPr lang="en-US" sz="2600" dirty="0" smtClean="0"/>
                  <a:t>the </a:t>
                </a:r>
                <a:r>
                  <a:rPr lang="en-US" sz="2600" dirty="0"/>
                  <a:t>expected value </a:t>
                </a:r>
                <a:r>
                  <a:rPr lang="en-US" sz="2600" dirty="0" smtClean="0"/>
                  <a:t>in a </a:t>
                </a:r>
                <a:r>
                  <a:rPr lang="en-US" sz="2600" dirty="0"/>
                  <a:t>cell of a crosstabs table. </a:t>
                </a:r>
                <a:endParaRPr lang="en-US" sz="2600" dirty="0" smtClean="0"/>
              </a:p>
              <a:p>
                <a:pPr marL="342900" indent="-342900">
                  <a:spcBef>
                    <a:spcPts val="600"/>
                  </a:spcBef>
                  <a:spcAft>
                    <a:spcPts val="1200"/>
                  </a:spcAft>
                  <a:buFont typeface="Wingdings" panose="05000000000000000000" pitchFamily="2" charset="2"/>
                  <a:buChar char="§"/>
                </a:pPr>
                <a:r>
                  <a:rPr lang="en-US" sz="2600" dirty="0" smtClean="0"/>
                  <a:t>The </a:t>
                </a:r>
                <a:r>
                  <a:rPr lang="en-US" sz="2800" i="1" dirty="0">
                    <a:latin typeface="Book Antiqua" panose="02040602050305030304" pitchFamily="18" charset="0"/>
                  </a:rPr>
                  <a:t>total difference </a:t>
                </a:r>
                <a:r>
                  <a:rPr lang="en-US" sz="2600" dirty="0"/>
                  <a:t>between the actual </a:t>
                </a:r>
                <a:r>
                  <a:rPr lang="en-US" sz="2600" dirty="0" smtClean="0"/>
                  <a:t>and expected </a:t>
                </a:r>
                <a:r>
                  <a:rPr lang="en-US" sz="2600" dirty="0"/>
                  <a:t>values is defined as the sum </a:t>
                </a:r>
                <a:r>
                  <a:rPr lang="en-US" sz="2600" dirty="0" smtClean="0"/>
                  <a:t>of </a:t>
                </a:r>
                <a14:m>
                  <m:oMath xmlns:m="http://schemas.openxmlformats.org/officeDocument/2006/math">
                    <m:f>
                      <m:fPr>
                        <m:ctrlPr>
                          <a:rPr lang="en-US" sz="2800" i="1" smtClean="0">
                            <a:latin typeface="Cambria Math" panose="02040503050406030204" pitchFamily="18" charset="0"/>
                          </a:rPr>
                        </m:ctrlPr>
                      </m:fPr>
                      <m:num>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𝑎</m:t>
                                </m:r>
                              </m:sub>
                            </m:sSub>
                            <m:r>
                              <a:rPr lang="en-US" sz="2800" b="0" i="1" smtClean="0">
                                <a:latin typeface="Cambria Math" panose="02040503050406030204" pitchFamily="18" charset="0"/>
                              </a:rPr>
                              <m:t> − </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𝑒</m:t>
                                </m:r>
                              </m:sub>
                            </m:sSub>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num>
                      <m:den>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𝑣</m:t>
                            </m:r>
                          </m:e>
                          <m:sub>
                            <m:r>
                              <a:rPr lang="en-US" sz="2800" b="0" i="1" smtClean="0">
                                <a:latin typeface="Cambria Math" panose="02040503050406030204" pitchFamily="18" charset="0"/>
                              </a:rPr>
                              <m:t>𝑒</m:t>
                            </m:r>
                          </m:sub>
                        </m:sSub>
                      </m:den>
                    </m:f>
                  </m:oMath>
                </a14:m>
                <a:r>
                  <a:rPr lang="en-US" sz="2600" dirty="0" smtClean="0"/>
                  <a:t> , </a:t>
                </a:r>
                <a:r>
                  <a:rPr lang="en-US" sz="2600" dirty="0"/>
                  <a:t>where the sum is taken over all cells of the </a:t>
                </a:r>
                <a:r>
                  <a:rPr lang="en-US" sz="2600" dirty="0" smtClean="0"/>
                  <a:t>table</a:t>
                </a:r>
              </a:p>
              <a:p>
                <a:pPr marL="342900" indent="-342900">
                  <a:spcBef>
                    <a:spcPts val="600"/>
                  </a:spcBef>
                  <a:spcAft>
                    <a:spcPts val="1200"/>
                  </a:spcAft>
                  <a:buFont typeface="Wingdings" panose="05000000000000000000" pitchFamily="2" charset="2"/>
                  <a:buChar char="§"/>
                </a:pPr>
                <a:r>
                  <a:rPr lang="en-US" sz="2600" dirty="0" smtClean="0"/>
                  <a:t>This </a:t>
                </a:r>
                <a:r>
                  <a:rPr lang="en-US" sz="2600" dirty="0"/>
                  <a:t>total difference is denoted by </a:t>
                </a:r>
                <a14:m>
                  <m:oMath xmlns:m="http://schemas.openxmlformats.org/officeDocument/2006/math">
                    <m:sSup>
                      <m:sSupPr>
                        <m:ctrlPr>
                          <a:rPr lang="en-US" sz="2600" i="1" smtClean="0">
                            <a:latin typeface="Cambria Math" panose="02040503050406030204" pitchFamily="18" charset="0"/>
                          </a:rPr>
                        </m:ctrlPr>
                      </m:sSupPr>
                      <m:e>
                        <m:r>
                          <a:rPr lang="en-US" sz="2600" b="0" i="1" smtClean="0">
                            <a:latin typeface="Cambria Math" panose="02040503050406030204" pitchFamily="18" charset="0"/>
                          </a:rPr>
                          <m:t>𝑥</m:t>
                        </m:r>
                      </m:e>
                      <m:sup>
                        <m:r>
                          <a:rPr lang="en-US" sz="2600" b="0" i="1" smtClean="0">
                            <a:latin typeface="Cambria Math" panose="02040503050406030204" pitchFamily="18" charset="0"/>
                          </a:rPr>
                          <m:t>2</m:t>
                        </m:r>
                      </m:sup>
                    </m:sSup>
                  </m:oMath>
                </a14:m>
                <a:r>
                  <a:rPr lang="en-US" sz="2600" dirty="0" smtClean="0"/>
                  <a:t>(</a:t>
                </a:r>
                <a:r>
                  <a:rPr lang="en-US" sz="2600" dirty="0"/>
                  <a:t>chi-squared</a:t>
                </a:r>
                <a:r>
                  <a:rPr lang="en-US" sz="2600" dirty="0" smtClean="0"/>
                  <a:t>):</a:t>
                </a:r>
              </a:p>
              <a:p>
                <a:pPr algn="ctr">
                  <a:spcBef>
                    <a:spcPts val="600"/>
                  </a:spcBef>
                  <a:spcAft>
                    <a:spcPts val="1200"/>
                  </a:spcAft>
                </a:pPr>
                <a14:m>
                  <m:oMath xmlns:m="http://schemas.openxmlformats.org/officeDocument/2006/math">
                    <m:sSup>
                      <m:sSupPr>
                        <m:ctrlPr>
                          <a:rPr lang="en-US" sz="3200" i="1">
                            <a:latin typeface="Cambria Math" panose="02040503050406030204" pitchFamily="18" charset="0"/>
                          </a:rPr>
                        </m:ctrlPr>
                      </m:sSupPr>
                      <m:e>
                        <m:r>
                          <a:rPr lang="en-US" sz="3200" i="1">
                            <a:latin typeface="Cambria Math" panose="02040503050406030204" pitchFamily="18" charset="0"/>
                          </a:rPr>
                          <m:t>𝑥</m:t>
                        </m:r>
                      </m:e>
                      <m:sup>
                        <m:r>
                          <a:rPr lang="en-US" sz="3200" i="1">
                            <a:latin typeface="Cambria Math" panose="02040503050406030204" pitchFamily="18" charset="0"/>
                          </a:rPr>
                          <m:t>2</m:t>
                        </m:r>
                      </m:sup>
                    </m:sSup>
                  </m:oMath>
                </a14:m>
                <a:r>
                  <a:rPr lang="en-US" sz="3200" dirty="0" smtClean="0"/>
                  <a:t> = </a:t>
                </a:r>
                <a14:m>
                  <m:oMath xmlns:m="http://schemas.openxmlformats.org/officeDocument/2006/math">
                    <m:nary>
                      <m:naryPr>
                        <m:chr m:val="∑"/>
                        <m:subHide m:val="on"/>
                        <m:supHide m:val="on"/>
                        <m:ctrlPr>
                          <a:rPr lang="en-US" sz="3200" i="1" smtClean="0">
                            <a:latin typeface="Cambria Math" panose="02040503050406030204" pitchFamily="18" charset="0"/>
                          </a:rPr>
                        </m:ctrlPr>
                      </m:naryPr>
                      <m:sub/>
                      <m:sup/>
                      <m:e>
                        <m:f>
                          <m:fPr>
                            <m:ctrlPr>
                              <a:rPr lang="en-US" sz="3200" i="1">
                                <a:latin typeface="Cambria Math" panose="02040503050406030204" pitchFamily="18" charset="0"/>
                              </a:rPr>
                            </m:ctrlPr>
                          </m:fPr>
                          <m:num>
                            <m:sSup>
                              <m:sSupPr>
                                <m:ctrlPr>
                                  <a:rPr lang="en-US" sz="3200" i="1">
                                    <a:latin typeface="Cambria Math" panose="02040503050406030204" pitchFamily="18" charset="0"/>
                                  </a:rPr>
                                </m:ctrlPr>
                              </m:sSupPr>
                              <m:e>
                                <m:r>
                                  <a:rPr lang="en-US" sz="3200" i="1">
                                    <a:latin typeface="Cambria Math" panose="02040503050406030204" pitchFamily="18" charset="0"/>
                                  </a:rPr>
                                  <m:t>( </m:t>
                                </m:r>
                                <m:sSub>
                                  <m:sSubPr>
                                    <m:ctrlPr>
                                      <a:rPr lang="en-US" sz="3200" i="1">
                                        <a:latin typeface="Cambria Math" panose="02040503050406030204" pitchFamily="18" charset="0"/>
                                      </a:rPr>
                                    </m:ctrlPr>
                                  </m:sSubPr>
                                  <m:e>
                                    <m:r>
                                      <a:rPr lang="en-US" sz="3200" i="1">
                                        <a:latin typeface="Cambria Math" panose="02040503050406030204" pitchFamily="18" charset="0"/>
                                      </a:rPr>
                                      <m:t>𝑣</m:t>
                                    </m:r>
                                  </m:e>
                                  <m:sub>
                                    <m:r>
                                      <a:rPr lang="en-US" sz="3200" i="1">
                                        <a:latin typeface="Cambria Math" panose="02040503050406030204" pitchFamily="18" charset="0"/>
                                      </a:rPr>
                                      <m:t>𝑎</m:t>
                                    </m:r>
                                  </m:sub>
                                </m:sSub>
                                <m:r>
                                  <a:rPr lang="en-US" sz="3200" i="1">
                                    <a:latin typeface="Cambria Math" panose="02040503050406030204" pitchFamily="18" charset="0"/>
                                  </a:rPr>
                                  <m:t> − </m:t>
                                </m:r>
                                <m:sSub>
                                  <m:sSubPr>
                                    <m:ctrlPr>
                                      <a:rPr lang="en-US" sz="3200" i="1">
                                        <a:latin typeface="Cambria Math" panose="02040503050406030204" pitchFamily="18" charset="0"/>
                                      </a:rPr>
                                    </m:ctrlPr>
                                  </m:sSubPr>
                                  <m:e>
                                    <m:r>
                                      <a:rPr lang="en-US" sz="3200" i="1">
                                        <a:latin typeface="Cambria Math" panose="02040503050406030204" pitchFamily="18" charset="0"/>
                                      </a:rPr>
                                      <m:t>𝑣</m:t>
                                    </m:r>
                                  </m:e>
                                  <m:sub>
                                    <m:r>
                                      <a:rPr lang="en-US" sz="3200" i="1">
                                        <a:latin typeface="Cambria Math" panose="02040503050406030204" pitchFamily="18" charset="0"/>
                                      </a:rPr>
                                      <m:t>𝑒</m:t>
                                    </m:r>
                                  </m:sub>
                                </m:sSub>
                                <m:r>
                                  <a:rPr lang="en-US" sz="3200" i="1">
                                    <a:latin typeface="Cambria Math" panose="02040503050406030204" pitchFamily="18" charset="0"/>
                                  </a:rPr>
                                  <m:t>)</m:t>
                                </m:r>
                              </m:e>
                              <m:sup>
                                <m:r>
                                  <a:rPr lang="en-US" sz="3200" i="1">
                                    <a:latin typeface="Cambria Math" panose="02040503050406030204" pitchFamily="18" charset="0"/>
                                  </a:rPr>
                                  <m:t>2</m:t>
                                </m:r>
                              </m:sup>
                            </m:sSup>
                          </m:num>
                          <m:den>
                            <m:sSub>
                              <m:sSubPr>
                                <m:ctrlPr>
                                  <a:rPr lang="en-US" sz="3200" i="1">
                                    <a:latin typeface="Cambria Math" panose="02040503050406030204" pitchFamily="18" charset="0"/>
                                  </a:rPr>
                                </m:ctrlPr>
                              </m:sSubPr>
                              <m:e>
                                <m:r>
                                  <a:rPr lang="en-US" sz="3200" i="1">
                                    <a:latin typeface="Cambria Math" panose="02040503050406030204" pitchFamily="18" charset="0"/>
                                  </a:rPr>
                                  <m:t>𝑣</m:t>
                                </m:r>
                              </m:e>
                              <m:sub>
                                <m:r>
                                  <a:rPr lang="en-US" sz="3200" i="1">
                                    <a:latin typeface="Cambria Math" panose="02040503050406030204" pitchFamily="18" charset="0"/>
                                  </a:rPr>
                                  <m:t>𝑒</m:t>
                                </m:r>
                              </m:sub>
                            </m:sSub>
                          </m:den>
                        </m:f>
                      </m:e>
                    </m:nary>
                  </m:oMath>
                </a14:m>
                <a:endParaRPr lang="en-US" sz="2600" dirty="0"/>
              </a:p>
            </p:txBody>
          </p:sp>
        </mc:Choice>
        <mc:Fallback xmlns="">
          <p:sp>
            <p:nvSpPr>
              <p:cNvPr id="23" name="Freeform 22"/>
              <p:cNvSpPr>
                <a:spLocks noRot="1" noChangeAspect="1" noMove="1" noResize="1" noEditPoints="1" noAdjustHandles="1" noChangeArrowheads="1" noChangeShapeType="1" noTextEdit="1"/>
              </p:cNvSpPr>
              <p:nvPr/>
            </p:nvSpPr>
            <p:spPr>
              <a:xfrm>
                <a:off x="663742" y="1461512"/>
                <a:ext cx="10940716" cy="4490109"/>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334" r="-56"/>
                </a:stretch>
              </a:blipFill>
            </p:spPr>
            <p:txBody>
              <a:bodyPr/>
              <a:lstStyle/>
              <a:p>
                <a:r>
                  <a:rPr lang="en-US">
                    <a:noFill/>
                  </a:rPr>
                  <a:t> </a:t>
                </a:r>
              </a:p>
            </p:txBody>
          </p:sp>
        </mc:Fallback>
      </mc:AlternateContent>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Actual Versus </a:t>
            </a:r>
            <a:r>
              <a:rPr lang="en-US" sz="1100" b="1" dirty="0" smtClean="0">
                <a:solidFill>
                  <a:schemeClr val="tx2"/>
                </a:solidFill>
              </a:rPr>
              <a:t>Expected-Theory</a:t>
            </a:r>
            <a:endParaRPr lang="en-US" sz="1100" b="1" dirty="0">
              <a:solidFill>
                <a:schemeClr val="tx2"/>
              </a:solidFill>
            </a:endParaRPr>
          </a:p>
        </p:txBody>
      </p:sp>
    </p:spTree>
    <p:extLst>
      <p:ext uri="{BB962C8B-B14F-4D97-AF65-F5344CB8AC3E}">
        <p14:creationId xmlns:p14="http://schemas.microsoft.com/office/powerpoint/2010/main" val="166031438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3">
                                            <p:txEl>
                                              <p:pRg st="3" end="3"/>
                                            </p:txEl>
                                          </p:spTgt>
                                        </p:tgtEl>
                                        <p:attrNameLst>
                                          <p:attrName>style.visibility</p:attrName>
                                        </p:attrNameLst>
                                      </p:cBhvr>
                                      <p:to>
                                        <p:strVal val="visible"/>
                                      </p:to>
                                    </p:set>
                                    <p:animEffect transition="in" filter="fade">
                                      <p:cBhvr>
                                        <p:cTn id="34" dur="750"/>
                                        <p:tgtEl>
                                          <p:spTgt spid="23">
                                            <p:txEl>
                                              <p:pRg st="3" end="3"/>
                                            </p:txEl>
                                          </p:spTgt>
                                        </p:tgtEl>
                                      </p:cBhvr>
                                    </p:animEffect>
                                    <p:anim calcmode="lin" valueType="num">
                                      <p:cBhvr>
                                        <p:cTn id="35"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6"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66750" y="635431"/>
            <a:ext cx="10915649" cy="5579389"/>
          </a:xfrm>
        </p:spPr>
        <p:txBody>
          <a:bodyPr>
            <a:noAutofit/>
          </a:bodyPr>
          <a:lstStyle/>
          <a:p>
            <a:pPr marL="68580" indent="0">
              <a:spcAft>
                <a:spcPts val="600"/>
              </a:spcAft>
              <a:buNone/>
            </a:pPr>
            <a:r>
              <a:rPr lang="en-US" sz="2500" dirty="0"/>
              <a:t>T</a:t>
            </a:r>
            <a:r>
              <a:rPr lang="en-US" sz="2500" dirty="0" smtClean="0"/>
              <a:t>ypical </a:t>
            </a:r>
            <a:r>
              <a:rPr lang="en-US" sz="2500" dirty="0"/>
              <a:t>question about two </a:t>
            </a:r>
            <a:r>
              <a:rPr lang="en-US" sz="2500" dirty="0" smtClean="0"/>
              <a:t>variables:</a:t>
            </a:r>
            <a:endParaRPr lang="en-US" sz="2500" dirty="0"/>
          </a:p>
          <a:p>
            <a:pPr lvl="1">
              <a:spcAft>
                <a:spcPts val="600"/>
              </a:spcAft>
            </a:pPr>
            <a:r>
              <a:rPr lang="en-US" sz="2500" i="1" dirty="0">
                <a:latin typeface="Book Antiqua" panose="02040602050305030304" pitchFamily="18" charset="0"/>
              </a:rPr>
              <a:t>Is there some relation between one variable and another, and if so, how can one use knowledge about one variable to predict, </a:t>
            </a:r>
            <a:r>
              <a:rPr lang="en-US" sz="2500" i="1" dirty="0" smtClean="0">
                <a:latin typeface="Book Antiqua" panose="02040602050305030304" pitchFamily="18" charset="0"/>
              </a:rPr>
              <a:t>approximately</a:t>
            </a:r>
            <a:r>
              <a:rPr lang="en-US" sz="2500" i="1" dirty="0">
                <a:latin typeface="Book Antiqua" panose="02040602050305030304" pitchFamily="18" charset="0"/>
              </a:rPr>
              <a:t>, the other</a:t>
            </a:r>
            <a:r>
              <a:rPr lang="en-US" sz="2500" i="1" dirty="0" smtClean="0">
                <a:latin typeface="Book Antiqua" panose="02040602050305030304" pitchFamily="18" charset="0"/>
              </a:rPr>
              <a:t>?</a:t>
            </a:r>
            <a:endParaRPr lang="en-US" sz="2500" dirty="0">
              <a:latin typeface="Book Antiqua" panose="02040602050305030304" pitchFamily="18" charset="0"/>
            </a:endParaRPr>
          </a:p>
          <a:p>
            <a:pPr marL="68580" indent="0">
              <a:spcAft>
                <a:spcPts val="600"/>
              </a:spcAft>
              <a:buNone/>
            </a:pPr>
            <a:r>
              <a:rPr lang="en-US" sz="2500" dirty="0" smtClean="0"/>
              <a:t>Answers to such questions can be very useful, such as: </a:t>
            </a:r>
          </a:p>
          <a:p>
            <a:pPr lvl="1">
              <a:spcBef>
                <a:spcPts val="0"/>
              </a:spcBef>
              <a:spcAft>
                <a:spcPts val="0"/>
              </a:spcAft>
            </a:pPr>
            <a:r>
              <a:rPr lang="en-US" sz="2500" dirty="0" smtClean="0"/>
              <a:t>If smoking causes cancer, we should stop smoking. </a:t>
            </a:r>
          </a:p>
          <a:p>
            <a:pPr lvl="1">
              <a:spcAft>
                <a:spcPts val="600"/>
              </a:spcAft>
            </a:pPr>
            <a:r>
              <a:rPr lang="en-US" sz="2500" dirty="0" smtClean="0"/>
              <a:t>If </a:t>
            </a:r>
            <a:r>
              <a:rPr lang="en-US" sz="2500" dirty="0"/>
              <a:t>having an advanced college degree increases the chance to have a well-paying job, we should try our best to graduate college. </a:t>
            </a:r>
          </a:p>
          <a:p>
            <a:pPr lvl="1">
              <a:spcAft>
                <a:spcPts val="600"/>
              </a:spcAft>
            </a:pPr>
            <a:r>
              <a:rPr lang="en-US" sz="2500" dirty="0"/>
              <a:t>If exercising increases our general state of health, we should exercise regularly. </a:t>
            </a:r>
          </a:p>
          <a:p>
            <a:pPr lvl="1">
              <a:spcAft>
                <a:spcPts val="600"/>
              </a:spcAft>
            </a:pPr>
            <a:r>
              <a:rPr lang="en-US" sz="2500" dirty="0"/>
              <a:t>If a new drug really does have a positive impact on lowering blood pressure, we should take it if we have high blood pressure. </a:t>
            </a:r>
          </a:p>
          <a:p>
            <a:pPr>
              <a:spcAft>
                <a:spcPts val="600"/>
              </a:spcAft>
            </a:pPr>
            <a:endParaRPr lang="en-US" sz="25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Introduction</a:t>
            </a:r>
            <a:endParaRPr lang="en-US" sz="1100" b="1" dirty="0">
              <a:solidFill>
                <a:schemeClr val="tx2"/>
              </a:solidFill>
            </a:endParaRPr>
          </a:p>
        </p:txBody>
      </p:sp>
    </p:spTree>
    <p:extLst>
      <p:ext uri="{BB962C8B-B14F-4D97-AF65-F5344CB8AC3E}">
        <p14:creationId xmlns:p14="http://schemas.microsoft.com/office/powerpoint/2010/main" val="8710378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750"/>
                                        <p:tgtEl>
                                          <p:spTgt spid="2">
                                            <p:txEl>
                                              <p:pRg st="2" end="2"/>
                                            </p:txEl>
                                          </p:spTgt>
                                        </p:tgtEl>
                                      </p:cBhvr>
                                    </p:animEffect>
                                    <p:anim calcmode="lin" valueType="num">
                                      <p:cBhvr>
                                        <p:cTn id="8"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750"/>
                                        <p:tgtEl>
                                          <p:spTgt spid="2">
                                            <p:txEl>
                                              <p:pRg st="3" end="3"/>
                                            </p:txEl>
                                          </p:spTgt>
                                        </p:tgtEl>
                                      </p:cBhvr>
                                    </p:animEffect>
                                    <p:anim calcmode="lin" valueType="num">
                                      <p:cBhvr>
                                        <p:cTn id="15"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750"/>
                                        <p:tgtEl>
                                          <p:spTgt spid="2">
                                            <p:txEl>
                                              <p:pRg st="4" end="4"/>
                                            </p:txEl>
                                          </p:spTgt>
                                        </p:tgtEl>
                                      </p:cBhvr>
                                    </p:animEffect>
                                    <p:anim calcmode="lin" valueType="num">
                                      <p:cBhvr>
                                        <p:cTn id="22"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750"/>
                                        <p:tgtEl>
                                          <p:spTgt spid="2">
                                            <p:txEl>
                                              <p:pRg st="5" end="5"/>
                                            </p:txEl>
                                          </p:spTgt>
                                        </p:tgtEl>
                                      </p:cBhvr>
                                    </p:animEffect>
                                    <p:anim calcmode="lin" valueType="num">
                                      <p:cBhvr>
                                        <p:cTn id="29"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750"/>
                                        <p:tgtEl>
                                          <p:spTgt spid="2">
                                            <p:txEl>
                                              <p:pRg st="6" end="6"/>
                                            </p:txEl>
                                          </p:spTgt>
                                        </p:tgtEl>
                                      </p:cBhvr>
                                    </p:animEffect>
                                    <p:anim calcmode="lin" valueType="num">
                                      <p:cBhvr>
                                        <p:cTn id="36"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938881" y="616044"/>
                <a:ext cx="10721009" cy="2564644"/>
              </a:xfrm>
            </p:spPr>
            <p:txBody>
              <a:bodyPr>
                <a:noAutofit/>
              </a:bodyPr>
              <a:lstStyle/>
              <a:p>
                <a:pPr marL="68580" indent="0" algn="just">
                  <a:spcAft>
                    <a:spcPts val="0"/>
                  </a:spcAft>
                  <a:buNone/>
                </a:pPr>
                <a:r>
                  <a:rPr lang="en-US" sz="2500" dirty="0" smtClean="0"/>
                  <a:t>Recall </a:t>
                </a:r>
                <a:r>
                  <a:rPr lang="en-US" sz="2500" dirty="0"/>
                  <a:t>our earlier example comparing smoking versus </a:t>
                </a:r>
                <a:r>
                  <a:rPr lang="en-US" sz="2500" dirty="0" smtClean="0"/>
                  <a:t>gender.</a:t>
                </a:r>
              </a:p>
              <a:p>
                <a:pPr algn="just">
                  <a:spcAft>
                    <a:spcPts val="0"/>
                  </a:spcAft>
                </a:pPr>
                <a:r>
                  <a:rPr lang="en-US" sz="2500" dirty="0" smtClean="0"/>
                  <a:t>We </a:t>
                </a:r>
                <a:r>
                  <a:rPr lang="en-US" sz="2500" dirty="0"/>
                  <a:t>had two hypothetical tables of actual values. </a:t>
                </a:r>
                <a:endParaRPr lang="en-US" sz="2500" dirty="0" smtClean="0"/>
              </a:p>
              <a:p>
                <a:pPr algn="just">
                  <a:spcAft>
                    <a:spcPts val="0"/>
                  </a:spcAft>
                </a:pPr>
                <a:r>
                  <a:rPr lang="en-US" sz="2500" dirty="0" smtClean="0"/>
                  <a:t>For </a:t>
                </a:r>
                <a:r>
                  <a:rPr lang="en-US" sz="2500" dirty="0"/>
                  <a:t>each table we compute the expected value in each cell and show it in parenthesis. </a:t>
                </a:r>
                <a:endParaRPr lang="en-US" sz="2500" dirty="0" smtClean="0"/>
              </a:p>
              <a:p>
                <a:pPr algn="just">
                  <a:spcAft>
                    <a:spcPts val="0"/>
                  </a:spcAft>
                </a:pPr>
                <a:r>
                  <a:rPr lang="en-US" sz="2500" dirty="0" smtClean="0"/>
                  <a:t>Then </a:t>
                </a:r>
                <a:r>
                  <a:rPr lang="en-US" sz="2500" dirty="0"/>
                  <a:t>we compute the total difference </a:t>
                </a:r>
                <a14:m>
                  <m:oMath xmlns:m="http://schemas.openxmlformats.org/officeDocument/2006/math">
                    <m:sSup>
                      <m:sSupPr>
                        <m:ctrlPr>
                          <a:rPr lang="en-US" sz="2500" i="1" smtClean="0">
                            <a:latin typeface="Cambria Math" panose="02040503050406030204" pitchFamily="18" charset="0"/>
                          </a:rPr>
                        </m:ctrlPr>
                      </m:sSupPr>
                      <m:e>
                        <m:r>
                          <a:rPr lang="en-US" sz="2500" b="0" i="1" smtClean="0">
                            <a:latin typeface="Cambria Math" panose="02040503050406030204" pitchFamily="18" charset="0"/>
                          </a:rPr>
                          <m:t>𝑥</m:t>
                        </m:r>
                      </m:e>
                      <m:sup>
                        <m:r>
                          <a:rPr lang="en-US" sz="2500" b="0" i="1" smtClean="0">
                            <a:latin typeface="Cambria Math" panose="02040503050406030204" pitchFamily="18" charset="0"/>
                          </a:rPr>
                          <m:t>2 </m:t>
                        </m:r>
                      </m:sup>
                    </m:sSup>
                  </m:oMath>
                </a14:m>
                <a:r>
                  <a:rPr lang="en-US" sz="2500" dirty="0" smtClean="0"/>
                  <a:t>as </a:t>
                </a:r>
                <a:r>
                  <a:rPr lang="en-US" sz="2500" dirty="0"/>
                  <a:t>defined earlier for both tables.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938881" y="616044"/>
                <a:ext cx="10721009" cy="2564644"/>
              </a:xfrm>
              <a:blipFill rotWithShape="0">
                <a:blip r:embed="rId3"/>
                <a:stretch>
                  <a:fillRect l="-284" t="-1900" r="-966" b="-7126"/>
                </a:stretch>
              </a:blipFill>
            </p:spPr>
            <p:txBody>
              <a:bodyPr/>
              <a:lstStyle/>
              <a:p>
                <a:r>
                  <a:rPr lang="en-US">
                    <a:noFill/>
                  </a:rPr>
                  <a:t> </a:t>
                </a:r>
              </a:p>
            </p:txBody>
          </p:sp>
        </mc:Fallback>
      </mc:AlternateContent>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Actual Versus </a:t>
            </a:r>
            <a:r>
              <a:rPr lang="en-US" sz="1100" b="1" dirty="0" smtClean="0">
                <a:solidFill>
                  <a:schemeClr val="tx2"/>
                </a:solidFill>
              </a:rPr>
              <a:t>Expected-Example</a:t>
            </a:r>
            <a:endParaRPr lang="en-US" sz="1100" b="1" dirty="0">
              <a:solidFill>
                <a:schemeClr val="tx2"/>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0331" y="3304675"/>
            <a:ext cx="8967538" cy="2454963"/>
          </a:xfrm>
          <a:prstGeom prst="rect">
            <a:avLst/>
          </a:prstGeom>
        </p:spPr>
      </p:pic>
    </p:spTree>
    <p:extLst>
      <p:ext uri="{BB962C8B-B14F-4D97-AF65-F5344CB8AC3E}">
        <p14:creationId xmlns:p14="http://schemas.microsoft.com/office/powerpoint/2010/main" val="239450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995596" y="794682"/>
                <a:ext cx="10514366" cy="1201065"/>
              </a:xfrm>
            </p:spPr>
            <p:txBody>
              <a:bodyPr>
                <a:normAutofit/>
              </a:bodyPr>
              <a:lstStyle/>
              <a:p>
                <a:r>
                  <a:rPr lang="en-US" sz="2400" dirty="0" smtClean="0"/>
                  <a:t>For </a:t>
                </a:r>
                <a:r>
                  <a:rPr lang="en-US" sz="2400" dirty="0"/>
                  <a:t>Table 7.10 common sense told us that the two variables were not independent and the chi-square difference turned out to be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2 </m:t>
                        </m:r>
                      </m:sup>
                    </m:sSup>
                  </m:oMath>
                </a14:m>
                <a:r>
                  <a:rPr lang="en-US" sz="2400" dirty="0"/>
                  <a:t> = 46.89.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995596" y="794682"/>
                <a:ext cx="10514366" cy="1201065"/>
              </a:xfrm>
              <a:blipFill rotWithShape="0">
                <a:blip r:embed="rId3"/>
                <a:stretch>
                  <a:fillRect l="-58" t="-4061" b="-10660"/>
                </a:stretch>
              </a:blipFill>
            </p:spPr>
            <p:txBody>
              <a:bodyPr/>
              <a:lstStyle/>
              <a:p>
                <a:r>
                  <a:rPr lang="en-US">
                    <a:noFill/>
                  </a:rPr>
                  <a:t> </a:t>
                </a:r>
              </a:p>
            </p:txBody>
          </p:sp>
        </mc:Fallback>
      </mc:AlternateContent>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Actual Versus </a:t>
            </a:r>
            <a:r>
              <a:rPr lang="en-US" sz="1100" b="1" dirty="0" smtClean="0">
                <a:solidFill>
                  <a:schemeClr val="tx2"/>
                </a:solidFill>
              </a:rPr>
              <a:t>Expected-Example</a:t>
            </a:r>
            <a:endParaRPr lang="en-US" sz="1100" b="1" dirty="0">
              <a:solidFill>
                <a:schemeClr val="tx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6315" y="2320089"/>
            <a:ext cx="8252928" cy="2835503"/>
          </a:xfrm>
          <a:prstGeom prst="rect">
            <a:avLst/>
          </a:prstGeom>
        </p:spPr>
      </p:pic>
    </p:spTree>
    <p:extLst>
      <p:ext uri="{BB962C8B-B14F-4D97-AF65-F5344CB8AC3E}">
        <p14:creationId xmlns:p14="http://schemas.microsoft.com/office/powerpoint/2010/main" val="164705677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61390" y="962527"/>
                <a:ext cx="10721009" cy="1026694"/>
              </a:xfrm>
            </p:spPr>
            <p:txBody>
              <a:bodyPr>
                <a:noAutofit/>
              </a:bodyPr>
              <a:lstStyle/>
              <a:p>
                <a:r>
                  <a:rPr lang="en-US" sz="2400" dirty="0" smtClean="0"/>
                  <a:t>For </a:t>
                </a:r>
                <a:r>
                  <a:rPr lang="en-US" sz="2400" dirty="0"/>
                  <a:t>Table 7.11 we figured that the two variables could very well be independent and the chi-square difference worked out to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2 </m:t>
                        </m:r>
                      </m:sup>
                    </m:sSup>
                  </m:oMath>
                </a14:m>
                <a:r>
                  <a:rPr lang="en-US" sz="2400" dirty="0"/>
                  <a:t> = 1.65</a:t>
                </a:r>
                <a:r>
                  <a:rPr lang="en-US" sz="2400" dirty="0" smtClean="0"/>
                  <a:t>.</a:t>
                </a:r>
              </a:p>
              <a:p>
                <a:endParaRPr lang="en-US" sz="2400" dirty="0" smtClean="0"/>
              </a:p>
              <a:p>
                <a:endParaRPr lang="en-US" sz="2400" dirty="0"/>
              </a:p>
              <a:p>
                <a:endParaRPr lang="en-US" sz="2400" dirty="0" smtClean="0"/>
              </a:p>
              <a:p>
                <a:pPr marL="68580" indent="0">
                  <a:buNone/>
                </a:pPr>
                <a:endParaRPr lang="en-US" sz="2400" dirty="0"/>
              </a:p>
              <a:p>
                <a:pPr marL="68580" indent="0">
                  <a:buNone/>
                </a:pPr>
                <a:endParaRPr lang="en-US" sz="2400" dirty="0" smtClean="0"/>
              </a:p>
              <a:p>
                <a:pPr marL="68580" indent="0">
                  <a:buNone/>
                </a:pPr>
                <a:endParaRPr lang="en-US" sz="2400"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61390" y="962527"/>
                <a:ext cx="10721009" cy="1026694"/>
              </a:xfrm>
              <a:blipFill rotWithShape="0">
                <a:blip r:embed="rId3"/>
                <a:stretch>
                  <a:fillRect l="-57" t="-4762" r="-569"/>
                </a:stretch>
              </a:blipFill>
            </p:spPr>
            <p:txBody>
              <a:bodyPr/>
              <a:lstStyle/>
              <a:p>
                <a:r>
                  <a:rPr lang="en-US">
                    <a:noFill/>
                  </a:rPr>
                  <a:t> </a:t>
                </a:r>
              </a:p>
            </p:txBody>
          </p:sp>
        </mc:Fallback>
      </mc:AlternateContent>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Actual Versus </a:t>
            </a:r>
            <a:r>
              <a:rPr lang="en-US" sz="1100" b="1" dirty="0" smtClean="0">
                <a:solidFill>
                  <a:schemeClr val="tx2"/>
                </a:solidFill>
              </a:rPr>
              <a:t>Expected-Example</a:t>
            </a:r>
            <a:endParaRPr lang="en-US" sz="1100" b="1" dirty="0">
              <a:solidFill>
                <a:schemeClr val="tx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2827" y="2249237"/>
            <a:ext cx="8142546" cy="2768778"/>
          </a:xfrm>
          <a:prstGeom prst="rect">
            <a:avLst/>
          </a:prstGeom>
        </p:spPr>
      </p:pic>
    </p:spTree>
    <p:extLst>
      <p:ext uri="{BB962C8B-B14F-4D97-AF65-F5344CB8AC3E}">
        <p14:creationId xmlns:p14="http://schemas.microsoft.com/office/powerpoint/2010/main" val="72481094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6553" y="1790709"/>
            <a:ext cx="5261811" cy="4345638"/>
          </a:xfrm>
        </p:spPr>
        <p:txBody>
          <a:bodyPr>
            <a:noAutofit/>
          </a:bodyPr>
          <a:lstStyle/>
          <a:p>
            <a:pPr marL="68580" indent="0">
              <a:spcAft>
                <a:spcPts val="0"/>
              </a:spcAft>
              <a:buNone/>
            </a:pPr>
            <a:r>
              <a:rPr lang="en-US" sz="2300" dirty="0" smtClean="0"/>
              <a:t>Suppose</a:t>
            </a:r>
            <a:r>
              <a:rPr lang="en-US" sz="2300" dirty="0"/>
              <a:t>, for example, we wanted to determine whether sex (gender) and salary level in the particular company are related to each other. </a:t>
            </a:r>
            <a:endParaRPr lang="en-US" sz="2300" dirty="0" smtClean="0"/>
          </a:p>
          <a:p>
            <a:pPr lvl="1">
              <a:spcAft>
                <a:spcPts val="0"/>
              </a:spcAft>
            </a:pPr>
            <a:r>
              <a:rPr lang="en-US" sz="2300" dirty="0" smtClean="0"/>
              <a:t>We </a:t>
            </a:r>
            <a:r>
              <a:rPr lang="en-US" sz="2300" dirty="0"/>
              <a:t>create a table relating the two variables, such as Table 7.12 of actual values. </a:t>
            </a:r>
            <a:endParaRPr lang="en-US" sz="2300" dirty="0" smtClean="0"/>
          </a:p>
          <a:p>
            <a:pPr lvl="1">
              <a:spcAft>
                <a:spcPts val="0"/>
              </a:spcAft>
            </a:pPr>
            <a:r>
              <a:rPr lang="en-US" sz="2300" dirty="0" smtClean="0"/>
              <a:t>Note </a:t>
            </a:r>
            <a:r>
              <a:rPr lang="en-US" sz="2300" dirty="0"/>
              <a:t>that the table with actual values must contain counts, not percentages. </a:t>
            </a:r>
          </a:p>
        </p:txBody>
      </p:sp>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Actual Versus </a:t>
            </a:r>
            <a:r>
              <a:rPr lang="en-US" sz="1100" b="1" dirty="0" smtClean="0">
                <a:solidFill>
                  <a:schemeClr val="tx2"/>
                </a:solidFill>
              </a:rPr>
              <a:t>Expected-Example</a:t>
            </a:r>
            <a:endParaRPr lang="en-US" sz="1100" b="1"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364" y="2103779"/>
            <a:ext cx="5967734" cy="3407276"/>
          </a:xfrm>
          <a:prstGeom prst="rect">
            <a:avLst/>
          </a:prstGeom>
        </p:spPr>
      </p:pic>
      <p:sp>
        <p:nvSpPr>
          <p:cNvPr id="4" name="Rectangle 3"/>
          <p:cNvSpPr/>
          <p:nvPr/>
        </p:nvSpPr>
        <p:spPr>
          <a:xfrm>
            <a:off x="711868" y="525466"/>
            <a:ext cx="10844463" cy="1200329"/>
          </a:xfrm>
          <a:prstGeom prst="rect">
            <a:avLst/>
          </a:prstGeom>
        </p:spPr>
        <p:txBody>
          <a:bodyPr wrap="square">
            <a:spAutoFit/>
          </a:bodyPr>
          <a:lstStyle/>
          <a:p>
            <a:pPr algn="just">
              <a:spcBef>
                <a:spcPts val="0"/>
              </a:spcBef>
              <a:spcAft>
                <a:spcPts val="0"/>
              </a:spcAft>
            </a:pPr>
            <a:r>
              <a:rPr lang="en-US" sz="2400" dirty="0"/>
              <a:t>We developed our algorithm for the expected values using a 2 × 2 table, but that algorithm easily extends to </a:t>
            </a:r>
            <a:r>
              <a:rPr lang="en-US" sz="2400" i="1" dirty="0"/>
              <a:t>n </a:t>
            </a:r>
            <a:r>
              <a:rPr lang="en-US" sz="2400" dirty="0"/>
              <a:t>× </a:t>
            </a:r>
            <a:r>
              <a:rPr lang="en-US" sz="2400" i="1" dirty="0"/>
              <a:t>m </a:t>
            </a:r>
            <a:r>
              <a:rPr lang="en-US" sz="2400" dirty="0"/>
              <a:t>tables, that is, tables with </a:t>
            </a:r>
            <a:r>
              <a:rPr lang="en-US" sz="2400" i="1" dirty="0"/>
              <a:t>n </a:t>
            </a:r>
            <a:r>
              <a:rPr lang="en-US" sz="2400" dirty="0"/>
              <a:t>rows and </a:t>
            </a:r>
            <a:r>
              <a:rPr lang="en-US" sz="2400" i="1" dirty="0"/>
              <a:t>m </a:t>
            </a:r>
            <a:r>
              <a:rPr lang="en-US" sz="2400" dirty="0"/>
              <a:t>columns. </a:t>
            </a:r>
          </a:p>
        </p:txBody>
      </p:sp>
    </p:spTree>
    <p:extLst>
      <p:ext uri="{BB962C8B-B14F-4D97-AF65-F5344CB8AC3E}">
        <p14:creationId xmlns:p14="http://schemas.microsoft.com/office/powerpoint/2010/main" val="61323874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anim calcmode="lin" valueType="num">
                                      <p:cBhvr>
                                        <p:cTn id="8"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750"/>
                                        <p:tgtEl>
                                          <p:spTgt spid="2">
                                            <p:txEl>
                                              <p:pRg st="1" end="1"/>
                                            </p:txEl>
                                          </p:spTgt>
                                        </p:tgtEl>
                                      </p:cBhvr>
                                    </p:animEffect>
                                    <p:anim calcmode="lin" valueType="num">
                                      <p:cBhvr>
                                        <p:cTn id="15"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750"/>
                                        <p:tgtEl>
                                          <p:spTgt spid="2">
                                            <p:txEl>
                                              <p:pRg st="2" end="2"/>
                                            </p:txEl>
                                          </p:spTgt>
                                        </p:tgtEl>
                                      </p:cBhvr>
                                    </p:animEffect>
                                    <p:anim calcmode="lin" valueType="num">
                                      <p:cBhvr>
                                        <p:cTn id="22"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20090" y="356733"/>
            <a:ext cx="10889016" cy="5887453"/>
          </a:xfrm>
        </p:spPr>
        <p:txBody>
          <a:bodyPr>
            <a:noAutofit/>
          </a:bodyPr>
          <a:lstStyle/>
          <a:p>
            <a:pPr marL="68580" indent="0" algn="just">
              <a:spcBef>
                <a:spcPts val="0"/>
              </a:spcBef>
              <a:buNone/>
            </a:pPr>
            <a:r>
              <a:rPr lang="en-US" sz="2000" dirty="0" smtClean="0"/>
              <a:t>To </a:t>
            </a:r>
            <a:r>
              <a:rPr lang="en-US" sz="2000" dirty="0"/>
              <a:t>compute the table of expected values, each entry is computed as </a:t>
            </a:r>
            <a:r>
              <a:rPr lang="en-US" sz="2400" i="1" dirty="0">
                <a:latin typeface="Book Antiqua" panose="02040602050305030304" pitchFamily="18" charset="0"/>
              </a:rPr>
              <a:t>the product of the row and column total for that cell divided by the overall </a:t>
            </a:r>
            <a:r>
              <a:rPr lang="en-US" sz="2400" i="1" dirty="0" smtClean="0">
                <a:latin typeface="Book Antiqua" panose="02040602050305030304" pitchFamily="18" charset="0"/>
              </a:rPr>
              <a:t>total.</a:t>
            </a:r>
            <a:endParaRPr lang="en-US" sz="2000" i="1" dirty="0" smtClean="0">
              <a:latin typeface="Book Antiqua" panose="02040602050305030304" pitchFamily="18" charset="0"/>
            </a:endParaRPr>
          </a:p>
          <a:p>
            <a:pPr algn="just">
              <a:spcBef>
                <a:spcPts val="0"/>
              </a:spcBef>
              <a:buFont typeface="Wingdings" panose="05000000000000000000" pitchFamily="2" charset="2"/>
              <a:buChar char="§"/>
            </a:pPr>
            <a:endParaRPr lang="en-US" sz="1900" i="1" dirty="0">
              <a:latin typeface="Book Antiqua" panose="02040602050305030304" pitchFamily="18" charset="0"/>
            </a:endParaRPr>
          </a:p>
          <a:p>
            <a:pPr algn="just">
              <a:spcBef>
                <a:spcPts val="0"/>
              </a:spcBef>
              <a:buFont typeface="Wingdings" panose="05000000000000000000" pitchFamily="2" charset="2"/>
              <a:buChar char="§"/>
            </a:pPr>
            <a:endParaRPr lang="en-US" sz="1900" i="1" dirty="0" smtClean="0">
              <a:latin typeface="Book Antiqua" panose="02040602050305030304" pitchFamily="18" charset="0"/>
            </a:endParaRPr>
          </a:p>
          <a:p>
            <a:pPr algn="just">
              <a:spcBef>
                <a:spcPts val="0"/>
              </a:spcBef>
              <a:buFont typeface="Wingdings" panose="05000000000000000000" pitchFamily="2" charset="2"/>
              <a:buChar char="§"/>
            </a:pPr>
            <a:endParaRPr lang="en-US" sz="1900" i="1" dirty="0">
              <a:latin typeface="Book Antiqua" panose="02040602050305030304" pitchFamily="18" charset="0"/>
            </a:endParaRPr>
          </a:p>
          <a:p>
            <a:pPr algn="just">
              <a:spcBef>
                <a:spcPts val="0"/>
              </a:spcBef>
              <a:buFont typeface="Wingdings" panose="05000000000000000000" pitchFamily="2" charset="2"/>
              <a:buChar char="§"/>
            </a:pPr>
            <a:endParaRPr lang="en-US" sz="1900" i="1" dirty="0" smtClean="0">
              <a:latin typeface="Book Antiqua" panose="02040602050305030304" pitchFamily="18" charset="0"/>
            </a:endParaRPr>
          </a:p>
          <a:p>
            <a:pPr algn="just">
              <a:spcBef>
                <a:spcPts val="0"/>
              </a:spcBef>
              <a:buFont typeface="Wingdings" panose="05000000000000000000" pitchFamily="2" charset="2"/>
              <a:buChar char="§"/>
            </a:pPr>
            <a:endParaRPr lang="en-US" sz="1900" i="1" dirty="0">
              <a:latin typeface="Book Antiqua" panose="02040602050305030304" pitchFamily="18" charset="0"/>
            </a:endParaRPr>
          </a:p>
          <a:p>
            <a:pPr marL="68580" indent="0" algn="just">
              <a:spcBef>
                <a:spcPts val="0"/>
              </a:spcBef>
              <a:buNone/>
            </a:pPr>
            <a:endParaRPr lang="en-US" sz="1900" i="1" dirty="0" smtClean="0">
              <a:latin typeface="Book Antiqua" panose="02040602050305030304" pitchFamily="18" charset="0"/>
            </a:endParaRPr>
          </a:p>
          <a:p>
            <a:pPr marL="68580" indent="0" algn="just">
              <a:spcBef>
                <a:spcPts val="0"/>
              </a:spcBef>
              <a:buNone/>
            </a:pPr>
            <a:endParaRPr lang="en-US" sz="1900" i="1" dirty="0">
              <a:latin typeface="Book Antiqua" panose="02040602050305030304" pitchFamily="18" charset="0"/>
            </a:endParaRPr>
          </a:p>
          <a:p>
            <a:pPr marL="68580" indent="0" algn="just">
              <a:spcBef>
                <a:spcPts val="0"/>
              </a:spcBef>
              <a:buNone/>
            </a:pPr>
            <a:endParaRPr lang="en-US" sz="1900" i="1" dirty="0" smtClean="0">
              <a:latin typeface="Book Antiqua" panose="02040602050305030304" pitchFamily="18" charset="0"/>
            </a:endParaRPr>
          </a:p>
          <a:p>
            <a:pPr marL="68580" indent="0" algn="just">
              <a:spcBef>
                <a:spcPts val="0"/>
              </a:spcBef>
              <a:buNone/>
            </a:pPr>
            <a:endParaRPr lang="en-US" sz="1900" dirty="0"/>
          </a:p>
          <a:p>
            <a:pPr algn="just">
              <a:spcBef>
                <a:spcPts val="0"/>
              </a:spcBef>
            </a:pPr>
            <a:r>
              <a:rPr lang="en-US" sz="1900" dirty="0"/>
              <a:t>Note that the row and column totals add up correctly (except for rounding errors</a:t>
            </a:r>
            <a:r>
              <a:rPr lang="en-US" sz="1900" dirty="0" smtClean="0"/>
              <a:t>).</a:t>
            </a:r>
          </a:p>
          <a:p>
            <a:pPr algn="just">
              <a:spcBef>
                <a:spcPts val="0"/>
              </a:spcBef>
            </a:pPr>
            <a:r>
              <a:rPr lang="en-US" sz="1900" dirty="0" smtClean="0"/>
              <a:t>If </a:t>
            </a:r>
            <a:r>
              <a:rPr lang="en-US" sz="1900" dirty="0"/>
              <a:t>we compare expected versus actual values in Tables 7.12 and 7.13, we see that of the people making $60K or more, fewer than expected are female (0 versus 20.5) while more than expected are male (45 versus 24.5). </a:t>
            </a:r>
            <a:endParaRPr lang="en-US" sz="1900" dirty="0" smtClean="0"/>
          </a:p>
          <a:p>
            <a:pPr algn="just">
              <a:spcBef>
                <a:spcPts val="0"/>
              </a:spcBef>
            </a:pPr>
            <a:r>
              <a:rPr lang="en-US" sz="1900" dirty="0" smtClean="0"/>
              <a:t>On </a:t>
            </a:r>
            <a:r>
              <a:rPr lang="en-US" sz="1900" dirty="0"/>
              <a:t>the other hand, in the low-income category of $10 to $20K, more than expected are female (32 versus 15.1) while fewer than expected are male (1 versus 17.9). </a:t>
            </a:r>
          </a:p>
        </p:txBody>
      </p:sp>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Actual Versus </a:t>
            </a:r>
            <a:r>
              <a:rPr lang="en-US" sz="1100" b="1" dirty="0" smtClean="0">
                <a:solidFill>
                  <a:schemeClr val="tx2"/>
                </a:solidFill>
              </a:rPr>
              <a:t>Expected-Example</a:t>
            </a:r>
            <a:endParaRPr lang="en-US" sz="1100" b="1" dirty="0">
              <a:solidFill>
                <a:schemeClr val="tx2"/>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961" y="1188339"/>
            <a:ext cx="6856078" cy="3147645"/>
          </a:xfrm>
          <a:prstGeom prst="rect">
            <a:avLst/>
          </a:prstGeom>
        </p:spPr>
      </p:pic>
    </p:spTree>
    <p:extLst>
      <p:ext uri="{BB962C8B-B14F-4D97-AF65-F5344CB8AC3E}">
        <p14:creationId xmlns:p14="http://schemas.microsoft.com/office/powerpoint/2010/main" val="19955490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10" end="10"/>
                                            </p:txEl>
                                          </p:spTgt>
                                        </p:tgtEl>
                                        <p:attrNameLst>
                                          <p:attrName>style.visibility</p:attrName>
                                        </p:attrNameLst>
                                      </p:cBhvr>
                                      <p:to>
                                        <p:strVal val="visible"/>
                                      </p:to>
                                    </p:set>
                                    <p:animEffect transition="in" filter="fade">
                                      <p:cBhvr>
                                        <p:cTn id="12" dur="750"/>
                                        <p:tgtEl>
                                          <p:spTgt spid="2">
                                            <p:txEl>
                                              <p:pRg st="10" end="10"/>
                                            </p:txEl>
                                          </p:spTgt>
                                        </p:tgtEl>
                                      </p:cBhvr>
                                    </p:animEffect>
                                    <p:anim calcmode="lin" valueType="num">
                                      <p:cBhvr>
                                        <p:cTn id="13" dur="75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14" dur="75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1" end="11"/>
                                            </p:txEl>
                                          </p:spTgt>
                                        </p:tgtEl>
                                        <p:attrNameLst>
                                          <p:attrName>style.visibility</p:attrName>
                                        </p:attrNameLst>
                                      </p:cBhvr>
                                      <p:to>
                                        <p:strVal val="visible"/>
                                      </p:to>
                                    </p:set>
                                    <p:animEffect transition="in" filter="fade">
                                      <p:cBhvr>
                                        <p:cTn id="19" dur="750"/>
                                        <p:tgtEl>
                                          <p:spTgt spid="2">
                                            <p:txEl>
                                              <p:pRg st="11" end="11"/>
                                            </p:txEl>
                                          </p:spTgt>
                                        </p:tgtEl>
                                      </p:cBhvr>
                                    </p:animEffect>
                                    <p:anim calcmode="lin" valueType="num">
                                      <p:cBhvr>
                                        <p:cTn id="20" dur="75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21" dur="75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12" end="12"/>
                                            </p:txEl>
                                          </p:spTgt>
                                        </p:tgtEl>
                                        <p:attrNameLst>
                                          <p:attrName>style.visibility</p:attrName>
                                        </p:attrNameLst>
                                      </p:cBhvr>
                                      <p:to>
                                        <p:strVal val="visible"/>
                                      </p:to>
                                    </p:set>
                                    <p:animEffect transition="in" filter="fade">
                                      <p:cBhvr>
                                        <p:cTn id="26" dur="750"/>
                                        <p:tgtEl>
                                          <p:spTgt spid="2">
                                            <p:txEl>
                                              <p:pRg st="12" end="12"/>
                                            </p:txEl>
                                          </p:spTgt>
                                        </p:tgtEl>
                                      </p:cBhvr>
                                    </p:animEffect>
                                    <p:anim calcmode="lin" valueType="num">
                                      <p:cBhvr>
                                        <p:cTn id="27" dur="75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28" dur="75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829742" y="1058778"/>
                <a:ext cx="10608715" cy="5192063"/>
              </a:xfrm>
            </p:spPr>
            <p:txBody>
              <a:bodyPr>
                <a:normAutofit/>
              </a:bodyPr>
              <a:lstStyle/>
              <a:p>
                <a:pPr algn="just">
                  <a:buFont typeface="Wingdings" panose="05000000000000000000" pitchFamily="2" charset="2"/>
                  <a:buChar char="§"/>
                </a:pPr>
                <a:r>
                  <a:rPr lang="en-US" dirty="0" smtClean="0"/>
                  <a:t>This </a:t>
                </a:r>
                <a:r>
                  <a:rPr lang="en-US" dirty="0"/>
                  <a:t>seems to point toward a gender bias for </a:t>
                </a:r>
                <a:r>
                  <a:rPr lang="en-US" dirty="0" smtClean="0"/>
                  <a:t>salaries</a:t>
                </a:r>
                <a:endParaRPr lang="en-US" dirty="0"/>
              </a:p>
              <a:p>
                <a:pPr lvl="1" algn="just">
                  <a:buFont typeface="Wingdings" panose="05000000000000000000" pitchFamily="2" charset="2"/>
                  <a:buChar char="§"/>
                </a:pPr>
                <a:r>
                  <a:rPr lang="en-US" dirty="0" smtClean="0"/>
                  <a:t>i.e. </a:t>
                </a:r>
                <a:r>
                  <a:rPr lang="en-US" dirty="0"/>
                  <a:t>W</a:t>
                </a:r>
                <a:r>
                  <a:rPr lang="en-US" dirty="0" smtClean="0"/>
                  <a:t>omen </a:t>
                </a:r>
                <a:r>
                  <a:rPr lang="en-US" dirty="0"/>
                  <a:t>make less money than men as a rule, or to phrase it differently: row and column variables do not seem independent of each </a:t>
                </a:r>
                <a:r>
                  <a:rPr lang="en-US" dirty="0" smtClean="0"/>
                  <a:t>other</a:t>
                </a:r>
              </a:p>
              <a:p>
                <a:pPr lvl="1" algn="just">
                  <a:buFont typeface="Wingdings" panose="05000000000000000000" pitchFamily="2" charset="2"/>
                  <a:buChar char="§"/>
                </a:pPr>
                <a:r>
                  <a:rPr lang="en-US" dirty="0" smtClean="0"/>
                  <a:t>Indeed</a:t>
                </a:r>
                <a:r>
                  <a:rPr lang="en-US" dirty="0"/>
                  <a:t>, if we compute the total difference, we get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smtClean="0"/>
                  <a:t>= </a:t>
                </a:r>
                <a:r>
                  <a:rPr lang="en-US" dirty="0"/>
                  <a:t>131.9, which is quite large. </a:t>
                </a:r>
              </a:p>
              <a:p>
                <a:pPr algn="just"/>
                <a:r>
                  <a:rPr lang="en-US" sz="2400" dirty="0"/>
                  <a:t>However, in a table with many rows and columns the total difference </a:t>
                </a:r>
                <a14:m>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𝑥</m:t>
                        </m:r>
                      </m:e>
                      <m:sup>
                        <m:r>
                          <a:rPr lang="en-US" sz="2400" i="1">
                            <a:latin typeface="Cambria Math" panose="02040503050406030204" pitchFamily="18" charset="0"/>
                          </a:rPr>
                          <m:t>2</m:t>
                        </m:r>
                      </m:sup>
                    </m:sSup>
                  </m:oMath>
                </a14:m>
                <a:r>
                  <a:rPr lang="en-US" sz="2400" dirty="0"/>
                  <a:t> can get quite large even though each individual difference between the actual and the expected value is small, merely because we are adding up more and more terms. </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829742" y="1058778"/>
                <a:ext cx="10608715" cy="5192063"/>
              </a:xfrm>
              <a:blipFill rotWithShape="0">
                <a:blip r:embed="rId3"/>
                <a:stretch>
                  <a:fillRect l="-172" t="-1175" r="-920"/>
                </a:stretch>
              </a:blipFill>
            </p:spPr>
            <p:txBody>
              <a:bodyPr/>
              <a:lstStyle/>
              <a:p>
                <a:r>
                  <a:rPr lang="en-US">
                    <a:noFill/>
                  </a:rPr>
                  <a:t> </a:t>
                </a:r>
              </a:p>
            </p:txBody>
          </p:sp>
        </mc:Fallback>
      </mc:AlternateContent>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Actual Versus </a:t>
            </a:r>
            <a:r>
              <a:rPr lang="en-US" sz="1100" b="1" dirty="0" smtClean="0">
                <a:solidFill>
                  <a:schemeClr val="tx2"/>
                </a:solidFill>
              </a:rPr>
              <a:t>Expected-Example</a:t>
            </a:r>
            <a:endParaRPr lang="en-US" sz="1100" b="1" dirty="0">
              <a:solidFill>
                <a:schemeClr val="tx2"/>
              </a:solidFill>
            </a:endParaRPr>
          </a:p>
        </p:txBody>
      </p:sp>
    </p:spTree>
    <p:extLst>
      <p:ext uri="{BB962C8B-B14F-4D97-AF65-F5344CB8AC3E}">
        <p14:creationId xmlns:p14="http://schemas.microsoft.com/office/powerpoint/2010/main" val="95122224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63742" y="443282"/>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4000">
                <a:solidFill>
                  <a:schemeClr val="bg1"/>
                </a:solidFill>
                <a:effectLst>
                  <a:outerShdw blurRad="38100" dist="38100" dir="2700000" algn="tl">
                    <a:srgbClr val="000000">
                      <a:alpha val="43137"/>
                    </a:srgbClr>
                  </a:outerShdw>
                </a:effectLst>
              </a:rPr>
              <a:t>The Chi-Square Test</a:t>
            </a:r>
            <a:endParaRPr lang="en-US" sz="4000" kern="1200"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23" name="Freeform 22"/>
              <p:cNvSpPr/>
              <p:nvPr/>
            </p:nvSpPr>
            <p:spPr>
              <a:xfrm>
                <a:off x="663742" y="1220881"/>
                <a:ext cx="10940716" cy="5019498"/>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342900" indent="-342900" algn="just">
                  <a:spcBef>
                    <a:spcPts val="300"/>
                  </a:spcBef>
                  <a:buFont typeface="Wingdings" panose="05000000000000000000" pitchFamily="2" charset="2"/>
                  <a:buChar char="§"/>
                </a:pPr>
                <a:r>
                  <a:rPr lang="en-US" sz="2200" dirty="0" smtClean="0"/>
                  <a:t>A </a:t>
                </a:r>
                <a:r>
                  <a:rPr lang="en-US" sz="2200" dirty="0"/>
                  <a:t>chi-square test of independence consists of the following four parts. </a:t>
                </a:r>
              </a:p>
              <a:p>
                <a:pPr marL="800100" lvl="1" indent="-342900" algn="just">
                  <a:spcBef>
                    <a:spcPts val="300"/>
                  </a:spcBef>
                  <a:buFont typeface="Arial" panose="020B0604020202020204" pitchFamily="34" charset="0"/>
                  <a:buChar char="•"/>
                </a:pPr>
                <a:r>
                  <a:rPr lang="en-US" sz="2400" i="1" dirty="0"/>
                  <a:t>Null hypothesis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0</m:t>
                        </m:r>
                      </m:sub>
                    </m:sSub>
                  </m:oMath>
                </a14:m>
                <a:r>
                  <a:rPr lang="en-US" sz="2400" dirty="0" smtClean="0"/>
                  <a:t>: </a:t>
                </a:r>
                <a:r>
                  <a:rPr lang="en-US" sz="2400" dirty="0"/>
                  <a:t>the two variables are </a:t>
                </a:r>
                <a:r>
                  <a:rPr lang="en-US" sz="2400" dirty="0" smtClean="0"/>
                  <a:t>independent</a:t>
                </a:r>
                <a:endParaRPr lang="en-US" sz="2400" dirty="0"/>
              </a:p>
              <a:p>
                <a:pPr marL="800100" lvl="1" indent="-342900" algn="just">
                  <a:spcBef>
                    <a:spcPts val="300"/>
                  </a:spcBef>
                  <a:buFont typeface="Arial" panose="020B0604020202020204" pitchFamily="34" charset="0"/>
                  <a:buChar char="•"/>
                </a:pPr>
                <a:r>
                  <a:rPr lang="en-US" sz="2400" i="1" dirty="0"/>
                  <a:t>Alternative hypothesis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𝐻</m:t>
                        </m:r>
                      </m:e>
                      <m:sub>
                        <m:r>
                          <a:rPr lang="en-US" sz="2400" b="0" i="1" smtClean="0">
                            <a:latin typeface="Cambria Math" panose="02040503050406030204" pitchFamily="18" charset="0"/>
                          </a:rPr>
                          <m:t>𝑎</m:t>
                        </m:r>
                      </m:sub>
                    </m:sSub>
                  </m:oMath>
                </a14:m>
                <a:r>
                  <a:rPr lang="en-US" sz="2400" dirty="0" smtClean="0"/>
                  <a:t>: </a:t>
                </a:r>
                <a:r>
                  <a:rPr lang="en-US" sz="2400" dirty="0"/>
                  <a:t>the two variables are </a:t>
                </a:r>
                <a:r>
                  <a:rPr lang="en-US" sz="2400" dirty="0" smtClean="0"/>
                  <a:t>dependent</a:t>
                </a:r>
              </a:p>
              <a:p>
                <a:pPr marL="800100" lvl="1" indent="-342900" algn="just">
                  <a:spcBef>
                    <a:spcPts val="300"/>
                  </a:spcBef>
                  <a:buFont typeface="Arial" panose="020B0604020202020204" pitchFamily="34" charset="0"/>
                  <a:buChar char="•"/>
                </a:pPr>
                <a:r>
                  <a:rPr lang="en-US" sz="2400" i="1" dirty="0" smtClean="0"/>
                  <a:t>Test statistics</a:t>
                </a:r>
                <a:r>
                  <a:rPr lang="en-US" sz="2400" dirty="0" smtClean="0"/>
                  <a:t>: </a:t>
                </a:r>
                <a14:m>
                  <m:oMath xmlns:m="http://schemas.openxmlformats.org/officeDocument/2006/math">
                    <m:sSup>
                      <m:sSupPr>
                        <m:ctrlPr>
                          <a:rPr lang="en-US" sz="2800" i="1">
                            <a:latin typeface="Cambria Math" panose="02040503050406030204" pitchFamily="18" charset="0"/>
                          </a:rPr>
                        </m:ctrlPr>
                      </m:sSupPr>
                      <m:e>
                        <m:r>
                          <a:rPr lang="en-US" sz="2800" i="1">
                            <a:latin typeface="Cambria Math" panose="02040503050406030204" pitchFamily="18" charset="0"/>
                          </a:rPr>
                          <m:t>𝑥</m:t>
                        </m:r>
                      </m:e>
                      <m:sup>
                        <m:r>
                          <a:rPr lang="en-US" sz="2800" i="1">
                            <a:latin typeface="Cambria Math" panose="02040503050406030204" pitchFamily="18" charset="0"/>
                          </a:rPr>
                          <m:t>2</m:t>
                        </m:r>
                      </m:sup>
                    </m:sSup>
                  </m:oMath>
                </a14:m>
                <a:r>
                  <a:rPr lang="en-US" sz="2800" dirty="0"/>
                  <a:t> = </a:t>
                </a:r>
                <a14:m>
                  <m:oMath xmlns:m="http://schemas.openxmlformats.org/officeDocument/2006/math">
                    <m:nary>
                      <m:naryPr>
                        <m:chr m:val="∑"/>
                        <m:subHide m:val="on"/>
                        <m:supHide m:val="on"/>
                        <m:ctrlPr>
                          <a:rPr lang="en-US" sz="2800" i="1">
                            <a:latin typeface="Cambria Math" panose="02040503050406030204" pitchFamily="18" charset="0"/>
                          </a:rPr>
                        </m:ctrlPr>
                      </m:naryPr>
                      <m:sub/>
                      <m:sup/>
                      <m:e>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 </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𝑎</m:t>
                                    </m:r>
                                  </m:sub>
                                </m:sSub>
                                <m:r>
                                  <a:rPr lang="en-US" sz="2800" i="1">
                                    <a:latin typeface="Cambria Math" panose="02040503050406030204" pitchFamily="18" charset="0"/>
                                  </a:rPr>
                                  <m:t> − </m:t>
                                </m:r>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𝑒</m:t>
                                    </m:r>
                                  </m:sub>
                                </m:sSub>
                                <m:r>
                                  <a:rPr lang="en-US" sz="2800" i="1">
                                    <a:latin typeface="Cambria Math" panose="02040503050406030204" pitchFamily="18" charset="0"/>
                                  </a:rPr>
                                  <m:t>)</m:t>
                                </m:r>
                              </m:e>
                              <m:sup>
                                <m:r>
                                  <a:rPr lang="en-US" sz="2800" i="1">
                                    <a:latin typeface="Cambria Math" panose="02040503050406030204" pitchFamily="18" charset="0"/>
                                  </a:rPr>
                                  <m:t>2</m:t>
                                </m:r>
                              </m:sup>
                            </m:sSup>
                          </m:num>
                          <m:den>
                            <m:sSub>
                              <m:sSubPr>
                                <m:ctrlPr>
                                  <a:rPr lang="en-US" sz="2800" i="1">
                                    <a:latin typeface="Cambria Math" panose="02040503050406030204" pitchFamily="18" charset="0"/>
                                  </a:rPr>
                                </m:ctrlPr>
                              </m:sSubPr>
                              <m:e>
                                <m:r>
                                  <a:rPr lang="en-US" sz="2800" i="1">
                                    <a:latin typeface="Cambria Math" panose="02040503050406030204" pitchFamily="18" charset="0"/>
                                  </a:rPr>
                                  <m:t>𝑣</m:t>
                                </m:r>
                              </m:e>
                              <m:sub>
                                <m:r>
                                  <a:rPr lang="en-US" sz="2800" i="1">
                                    <a:latin typeface="Cambria Math" panose="02040503050406030204" pitchFamily="18" charset="0"/>
                                  </a:rPr>
                                  <m:t>𝑒</m:t>
                                </m:r>
                              </m:sub>
                            </m:sSub>
                          </m:den>
                        </m:f>
                      </m:e>
                    </m:nary>
                  </m:oMath>
                </a14:m>
                <a:r>
                  <a:rPr lang="en-US" sz="2400" dirty="0" smtClean="0"/>
                  <a:t>, where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𝑎</m:t>
                        </m:r>
                        <m:r>
                          <a:rPr lang="en-US" sz="2400" b="0" i="1" smtClean="0">
                            <a:latin typeface="Cambria Math" panose="02040503050406030204" pitchFamily="18" charset="0"/>
                          </a:rPr>
                          <m:t> </m:t>
                        </m:r>
                      </m:sub>
                    </m:sSub>
                  </m:oMath>
                </a14:m>
                <a:r>
                  <a:rPr lang="en-US" sz="2400" dirty="0" smtClean="0"/>
                  <a:t>is </a:t>
                </a:r>
                <a:r>
                  <a:rPr lang="en-US" sz="2400" dirty="0"/>
                  <a:t>the actual and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b="0" i="1" smtClean="0">
                            <a:latin typeface="Cambria Math" panose="02040503050406030204" pitchFamily="18" charset="0"/>
                          </a:rPr>
                          <m:t>𝑒</m:t>
                        </m:r>
                        <m:r>
                          <a:rPr lang="en-US" sz="2400" i="1">
                            <a:latin typeface="Cambria Math" panose="02040503050406030204" pitchFamily="18" charset="0"/>
                          </a:rPr>
                          <m:t> </m:t>
                        </m:r>
                      </m:sub>
                    </m:sSub>
                  </m:oMath>
                </a14:m>
                <a:r>
                  <a:rPr lang="en-US" sz="2400" i="1" dirty="0"/>
                  <a:t> </a:t>
                </a:r>
                <a:r>
                  <a:rPr lang="en-US" sz="2400" dirty="0" smtClean="0"/>
                  <a:t>the </a:t>
                </a:r>
                <a:r>
                  <a:rPr lang="en-US" sz="2400" dirty="0"/>
                  <a:t>expected value in each cell of a contingency </a:t>
                </a:r>
                <a:r>
                  <a:rPr lang="en-US" sz="2400" dirty="0" smtClean="0"/>
                  <a:t>table</a:t>
                </a:r>
              </a:p>
              <a:p>
                <a:pPr marL="800100" lvl="1" indent="-342900" algn="just">
                  <a:spcBef>
                    <a:spcPts val="300"/>
                  </a:spcBef>
                  <a:buFont typeface="Arial" panose="020B0604020202020204" pitchFamily="34" charset="0"/>
                  <a:buChar char="•"/>
                </a:pPr>
                <a:r>
                  <a:rPr lang="en-US" sz="2400" i="1" dirty="0"/>
                  <a:t>Rejection region</a:t>
                </a:r>
                <a:r>
                  <a:rPr lang="en-US" sz="2400" dirty="0"/>
                  <a:t>: Compute the </a:t>
                </a:r>
                <a:r>
                  <a:rPr lang="en-US" sz="2400" i="1" dirty="0"/>
                  <a:t>p</a:t>
                </a:r>
                <a:r>
                  <a:rPr lang="en-US" sz="2400" dirty="0"/>
                  <a:t> value, which depends on the value of the test statistics </a:t>
                </a:r>
                <a14:m>
                  <m:oMath xmlns:m="http://schemas.openxmlformats.org/officeDocument/2006/math">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2</m:t>
                        </m:r>
                      </m:sub>
                    </m:sSub>
                  </m:oMath>
                </a14:m>
                <a:r>
                  <a:rPr lang="en-US" sz="2400" dirty="0" smtClean="0"/>
                  <a:t> and </a:t>
                </a:r>
                <a:r>
                  <a:rPr lang="en-US" sz="2400" dirty="0"/>
                  <a:t>also on the number of rows and columns</a:t>
                </a:r>
                <a:r>
                  <a:rPr lang="en-US" sz="2400" dirty="0" smtClean="0"/>
                  <a:t>.</a:t>
                </a:r>
                <a:endParaRPr lang="en-US" sz="2200" dirty="0"/>
              </a:p>
              <a:p>
                <a:pPr marL="285750" indent="-285750" algn="just">
                  <a:spcBef>
                    <a:spcPts val="300"/>
                  </a:spcBef>
                  <a:buFont typeface="Wingdings" panose="05000000000000000000" pitchFamily="2" charset="2"/>
                  <a:buChar char="§"/>
                </a:pPr>
                <a:r>
                  <a:rPr lang="en-US" sz="2000" dirty="0"/>
                  <a:t>If the probability value </a:t>
                </a:r>
                <a:r>
                  <a:rPr lang="en-US" sz="2000" i="1" dirty="0"/>
                  <a:t>p </a:t>
                </a:r>
                <a:r>
                  <a:rPr lang="en-US" sz="2000" dirty="0"/>
                  <a:t>is small, differences between actual and expected values are judged to be significant (large) and therefore you reject the null hypothesis of independence and accept the alternative that the variables are related. </a:t>
                </a:r>
                <a:endParaRPr lang="en-US" sz="2000" dirty="0" smtClean="0"/>
              </a:p>
              <a:p>
                <a:pPr marL="285750" indent="-285750" algn="just">
                  <a:spcBef>
                    <a:spcPts val="300"/>
                  </a:spcBef>
                  <a:buFont typeface="Wingdings" panose="05000000000000000000" pitchFamily="2" charset="2"/>
                  <a:buChar char="§"/>
                </a:pPr>
                <a:r>
                  <a:rPr lang="en-US" sz="2000" dirty="0" smtClean="0"/>
                  <a:t>If </a:t>
                </a:r>
                <a:r>
                  <a:rPr lang="en-US" sz="2000" i="1" dirty="0"/>
                  <a:t>p </a:t>
                </a:r>
                <a:r>
                  <a:rPr lang="en-US" sz="2000" dirty="0"/>
                  <a:t>is large, the test is inconclusive.</a:t>
                </a:r>
              </a:p>
            </p:txBody>
          </p:sp>
        </mc:Choice>
        <mc:Fallback xmlns="">
          <p:sp>
            <p:nvSpPr>
              <p:cNvPr id="23" name="Freeform 22"/>
              <p:cNvSpPr>
                <a:spLocks noRot="1" noChangeAspect="1" noMove="1" noResize="1" noEditPoints="1" noAdjustHandles="1" noChangeArrowheads="1" noChangeShapeType="1" noTextEdit="1"/>
              </p:cNvSpPr>
              <p:nvPr/>
            </p:nvSpPr>
            <p:spPr>
              <a:xfrm>
                <a:off x="663742" y="1220881"/>
                <a:ext cx="10940716" cy="5019498"/>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blipFill rotWithShape="0">
                <a:blip r:embed="rId3"/>
                <a:stretch>
                  <a:fillRect l="-56"/>
                </a:stretch>
              </a:blipFill>
            </p:spPr>
            <p:txBody>
              <a:bodyPr/>
              <a:lstStyle/>
              <a:p>
                <a:r>
                  <a:rPr lang="en-US">
                    <a:noFill/>
                  </a:rPr>
                  <a:t> </a:t>
                </a:r>
              </a:p>
            </p:txBody>
          </p:sp>
        </mc:Fallback>
      </mc:AlternateContent>
      <p:sp>
        <p:nvSpPr>
          <p:cNvPr id="4" name="TextBox 3"/>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a:t>
            </a:r>
          </a:p>
        </p:txBody>
      </p:sp>
    </p:spTree>
    <p:extLst>
      <p:ext uri="{BB962C8B-B14F-4D97-AF65-F5344CB8AC3E}">
        <p14:creationId xmlns:p14="http://schemas.microsoft.com/office/powerpoint/2010/main" val="208962575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xEl>
                                              <p:pRg st="2" end="2"/>
                                            </p:txEl>
                                          </p:spTgt>
                                        </p:tgtEl>
                                        <p:attrNameLst>
                                          <p:attrName>style.visibility</p:attrName>
                                        </p:attrNameLst>
                                      </p:cBhvr>
                                      <p:to>
                                        <p:strVal val="visible"/>
                                      </p:to>
                                    </p:set>
                                    <p:animEffect transition="in" filter="fade">
                                      <p:cBhvr>
                                        <p:cTn id="29" dur="750"/>
                                        <p:tgtEl>
                                          <p:spTgt spid="23">
                                            <p:txEl>
                                              <p:pRg st="2" end="2"/>
                                            </p:txEl>
                                          </p:spTgt>
                                        </p:tgtEl>
                                      </p:cBhvr>
                                    </p:animEffect>
                                    <p:anim calcmode="lin" valueType="num">
                                      <p:cBhvr>
                                        <p:cTn id="30" dur="75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31" dur="75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3">
                                            <p:txEl>
                                              <p:pRg st="3" end="3"/>
                                            </p:txEl>
                                          </p:spTgt>
                                        </p:tgtEl>
                                        <p:attrNameLst>
                                          <p:attrName>style.visibility</p:attrName>
                                        </p:attrNameLst>
                                      </p:cBhvr>
                                      <p:to>
                                        <p:strVal val="visible"/>
                                      </p:to>
                                    </p:set>
                                    <p:animEffect transition="in" filter="fade">
                                      <p:cBhvr>
                                        <p:cTn id="36" dur="750"/>
                                        <p:tgtEl>
                                          <p:spTgt spid="23">
                                            <p:txEl>
                                              <p:pRg st="3" end="3"/>
                                            </p:txEl>
                                          </p:spTgt>
                                        </p:tgtEl>
                                      </p:cBhvr>
                                    </p:animEffect>
                                    <p:anim calcmode="lin" valueType="num">
                                      <p:cBhvr>
                                        <p:cTn id="37" dur="75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38" dur="75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3">
                                            <p:txEl>
                                              <p:pRg st="4" end="4"/>
                                            </p:txEl>
                                          </p:spTgt>
                                        </p:tgtEl>
                                        <p:attrNameLst>
                                          <p:attrName>style.visibility</p:attrName>
                                        </p:attrNameLst>
                                      </p:cBhvr>
                                      <p:to>
                                        <p:strVal val="visible"/>
                                      </p:to>
                                    </p:set>
                                    <p:animEffect transition="in" filter="fade">
                                      <p:cBhvr>
                                        <p:cTn id="43" dur="750"/>
                                        <p:tgtEl>
                                          <p:spTgt spid="23">
                                            <p:txEl>
                                              <p:pRg st="4" end="4"/>
                                            </p:txEl>
                                          </p:spTgt>
                                        </p:tgtEl>
                                      </p:cBhvr>
                                    </p:animEffect>
                                    <p:anim calcmode="lin" valueType="num">
                                      <p:cBhvr>
                                        <p:cTn id="44" dur="75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45" dur="75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3">
                                            <p:txEl>
                                              <p:pRg st="5" end="5"/>
                                            </p:txEl>
                                          </p:spTgt>
                                        </p:tgtEl>
                                        <p:attrNameLst>
                                          <p:attrName>style.visibility</p:attrName>
                                        </p:attrNameLst>
                                      </p:cBhvr>
                                      <p:to>
                                        <p:strVal val="visible"/>
                                      </p:to>
                                    </p:set>
                                    <p:animEffect transition="in" filter="fade">
                                      <p:cBhvr>
                                        <p:cTn id="50" dur="750"/>
                                        <p:tgtEl>
                                          <p:spTgt spid="23">
                                            <p:txEl>
                                              <p:pRg st="5" end="5"/>
                                            </p:txEl>
                                          </p:spTgt>
                                        </p:tgtEl>
                                      </p:cBhvr>
                                    </p:animEffect>
                                    <p:anim calcmode="lin" valueType="num">
                                      <p:cBhvr>
                                        <p:cTn id="51" dur="75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52" dur="75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23">
                                            <p:txEl>
                                              <p:pRg st="6" end="6"/>
                                            </p:txEl>
                                          </p:spTgt>
                                        </p:tgtEl>
                                        <p:attrNameLst>
                                          <p:attrName>style.visibility</p:attrName>
                                        </p:attrNameLst>
                                      </p:cBhvr>
                                      <p:to>
                                        <p:strVal val="visible"/>
                                      </p:to>
                                    </p:set>
                                    <p:animEffect transition="in" filter="fade">
                                      <p:cBhvr>
                                        <p:cTn id="57" dur="750"/>
                                        <p:tgtEl>
                                          <p:spTgt spid="23">
                                            <p:txEl>
                                              <p:pRg st="6" end="6"/>
                                            </p:txEl>
                                          </p:spTgt>
                                        </p:tgtEl>
                                      </p:cBhvr>
                                    </p:animEffect>
                                    <p:anim calcmode="lin" valueType="num">
                                      <p:cBhvr>
                                        <p:cTn id="58" dur="75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59" dur="75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21"/>
          <p:cNvSpPr/>
          <p:nvPr/>
        </p:nvSpPr>
        <p:spPr>
          <a:xfrm>
            <a:off x="674771" y="596449"/>
            <a:ext cx="10940716" cy="777600"/>
          </a:xfrm>
          <a:custGeom>
            <a:avLst/>
            <a:gdLst>
              <a:gd name="connsiteX0" fmla="*/ 0 w 10940716"/>
              <a:gd name="connsiteY0" fmla="*/ 0 h 777600"/>
              <a:gd name="connsiteX1" fmla="*/ 10940716 w 10940716"/>
              <a:gd name="connsiteY1" fmla="*/ 0 h 777600"/>
              <a:gd name="connsiteX2" fmla="*/ 10940716 w 10940716"/>
              <a:gd name="connsiteY2" fmla="*/ 777600 h 777600"/>
              <a:gd name="connsiteX3" fmla="*/ 0 w 10940716"/>
              <a:gd name="connsiteY3" fmla="*/ 777600 h 777600"/>
              <a:gd name="connsiteX4" fmla="*/ 0 w 10940716"/>
              <a:gd name="connsiteY4" fmla="*/ 0 h 77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777600">
                <a:moveTo>
                  <a:pt x="0" y="0"/>
                </a:moveTo>
                <a:lnTo>
                  <a:pt x="10940716" y="0"/>
                </a:lnTo>
                <a:lnTo>
                  <a:pt x="10940716" y="777600"/>
                </a:lnTo>
                <a:lnTo>
                  <a:pt x="0" y="777600"/>
                </a:lnTo>
                <a:lnTo>
                  <a:pt x="0" y="0"/>
                </a:lnTo>
                <a:close/>
              </a:path>
            </a:pathLst>
          </a:custGeom>
          <a:solidFill>
            <a:srgbClr val="22547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n-US" sz="3600" dirty="0" smtClean="0">
                <a:solidFill>
                  <a:schemeClr val="bg1"/>
                </a:solidFill>
                <a:effectLst>
                  <a:outerShdw blurRad="38100" dist="38100" dir="2700000" algn="tl">
                    <a:srgbClr val="000000">
                      <a:alpha val="43137"/>
                    </a:srgbClr>
                  </a:outerShdw>
                </a:effectLst>
              </a:rPr>
              <a:t>Rule of Thumb for a </a:t>
            </a:r>
            <a:r>
              <a:rPr lang="en-US" sz="3600" dirty="0">
                <a:solidFill>
                  <a:schemeClr val="bg1"/>
                </a:solidFill>
                <a:effectLst>
                  <a:outerShdw blurRad="38100" dist="38100" dir="2700000" algn="tl">
                    <a:srgbClr val="000000">
                      <a:alpha val="43137"/>
                    </a:srgbClr>
                  </a:outerShdw>
                </a:effectLst>
              </a:rPr>
              <a:t>Chi-Square Test</a:t>
            </a:r>
            <a:endParaRPr lang="en-US" sz="3600" kern="1200" dirty="0">
              <a:solidFill>
                <a:schemeClr val="bg1"/>
              </a:solidFill>
              <a:effectLst>
                <a:outerShdw blurRad="38100" dist="38100" dir="2700000" algn="tl">
                  <a:srgbClr val="000000">
                    <a:alpha val="43137"/>
                  </a:srgbClr>
                </a:outerShdw>
              </a:effectLst>
            </a:endParaRPr>
          </a:p>
        </p:txBody>
      </p:sp>
      <p:sp>
        <p:nvSpPr>
          <p:cNvPr id="23" name="Freeform 22"/>
          <p:cNvSpPr/>
          <p:nvPr/>
        </p:nvSpPr>
        <p:spPr>
          <a:xfrm>
            <a:off x="674771" y="1374048"/>
            <a:ext cx="10940716" cy="1955456"/>
          </a:xfrm>
          <a:custGeom>
            <a:avLst/>
            <a:gdLst>
              <a:gd name="connsiteX0" fmla="*/ 0 w 10940716"/>
              <a:gd name="connsiteY0" fmla="*/ 0 h 3261059"/>
              <a:gd name="connsiteX1" fmla="*/ 10940716 w 10940716"/>
              <a:gd name="connsiteY1" fmla="*/ 0 h 3261059"/>
              <a:gd name="connsiteX2" fmla="*/ 10940716 w 10940716"/>
              <a:gd name="connsiteY2" fmla="*/ 3261059 h 3261059"/>
              <a:gd name="connsiteX3" fmla="*/ 0 w 10940716"/>
              <a:gd name="connsiteY3" fmla="*/ 3261059 h 3261059"/>
              <a:gd name="connsiteX4" fmla="*/ 0 w 10940716"/>
              <a:gd name="connsiteY4" fmla="*/ 0 h 3261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40716" h="3261059">
                <a:moveTo>
                  <a:pt x="0" y="0"/>
                </a:moveTo>
                <a:lnTo>
                  <a:pt x="10940716" y="0"/>
                </a:lnTo>
                <a:lnTo>
                  <a:pt x="10940716" y="3261059"/>
                </a:lnTo>
                <a:lnTo>
                  <a:pt x="0" y="3261059"/>
                </a:lnTo>
                <a:lnTo>
                  <a:pt x="0" y="0"/>
                </a:lnTo>
                <a:close/>
              </a:path>
            </a:pathLst>
          </a:custGeom>
          <a:solidFill>
            <a:srgbClr val="F2FFE3"/>
          </a:solidFill>
        </p:spPr>
        <p:style>
          <a:lnRef idx="1">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44018" tIns="144018" rIns="192024" bIns="216027" numCol="1" spcCol="1270" anchor="t" anchorCtr="0">
            <a:noAutofit/>
          </a:bodyPr>
          <a:lstStyle/>
          <a:p>
            <a:pPr marL="342900" indent="-342900">
              <a:spcBef>
                <a:spcPts val="600"/>
              </a:spcBef>
              <a:spcAft>
                <a:spcPts val="600"/>
              </a:spcAft>
              <a:buFont typeface="Wingdings" panose="05000000000000000000" pitchFamily="2" charset="2"/>
              <a:buChar char="§"/>
            </a:pPr>
            <a:r>
              <a:rPr lang="en-US" sz="2400" dirty="0" smtClean="0"/>
              <a:t>One </a:t>
            </a:r>
            <a:r>
              <a:rPr lang="en-US" sz="2400" dirty="0"/>
              <a:t>important restriction states that the chi-square test is not appropriate if any of the expected values is less than 5. </a:t>
            </a:r>
            <a:endParaRPr lang="en-US" sz="2400" dirty="0" smtClean="0"/>
          </a:p>
          <a:p>
            <a:pPr marL="342900" indent="-342900">
              <a:spcBef>
                <a:spcPts val="600"/>
              </a:spcBef>
              <a:spcAft>
                <a:spcPts val="600"/>
              </a:spcAft>
              <a:buFont typeface="Wingdings" panose="05000000000000000000" pitchFamily="2" charset="2"/>
              <a:buChar char="§"/>
            </a:pPr>
            <a:r>
              <a:rPr lang="en-US" sz="2400" dirty="0" smtClean="0"/>
              <a:t>You </a:t>
            </a:r>
            <a:r>
              <a:rPr lang="en-US" sz="2400" dirty="0"/>
              <a:t>need to manually inspect all expected values to ensure none of them have a value less than 5. </a:t>
            </a:r>
            <a:endParaRPr lang="en-US" sz="2000" dirty="0"/>
          </a:p>
        </p:txBody>
      </p:sp>
      <p:sp>
        <p:nvSpPr>
          <p:cNvPr id="4" name="TextBox 3"/>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a:t>
            </a:r>
          </a:p>
        </p:txBody>
      </p:sp>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696830" y="3554094"/>
                <a:ext cx="10918657" cy="2946167"/>
              </a:xfrm>
            </p:spPr>
            <p:txBody>
              <a:bodyPr>
                <a:noAutofit/>
              </a:bodyPr>
              <a:lstStyle/>
              <a:p>
                <a:pPr marL="68580" indent="0">
                  <a:spcBef>
                    <a:spcPts val="0"/>
                  </a:spcBef>
                  <a:buNone/>
                </a:pPr>
                <a:r>
                  <a:rPr lang="en-US" sz="2400" dirty="0" smtClean="0"/>
                  <a:t>How </a:t>
                </a:r>
                <a:r>
                  <a:rPr lang="en-US" sz="2400" dirty="0"/>
                  <a:t>exactly is the value of </a:t>
                </a:r>
                <a:r>
                  <a:rPr lang="en-US" sz="2400" i="1" dirty="0"/>
                  <a:t>p </a:t>
                </a:r>
                <a:r>
                  <a:rPr lang="en-US" sz="2400" dirty="0"/>
                  <a:t>computed? </a:t>
                </a:r>
              </a:p>
              <a:p>
                <a:pPr>
                  <a:spcBef>
                    <a:spcPts val="0"/>
                  </a:spcBef>
                </a:pPr>
                <a:r>
                  <a:rPr lang="en-US" sz="2400" dirty="0"/>
                  <a:t>U</a:t>
                </a:r>
                <a:r>
                  <a:rPr lang="en-US" sz="2400" dirty="0" smtClean="0"/>
                  <a:t>se the Excel function </a:t>
                </a:r>
                <a:r>
                  <a:rPr lang="en-US" sz="2400" i="1" dirty="0" smtClean="0">
                    <a:latin typeface="Book Antiqua" panose="02040602050305030304" pitchFamily="18" charset="0"/>
                  </a:rPr>
                  <a:t>p </a:t>
                </a:r>
                <a:r>
                  <a:rPr lang="en-US" sz="2400" dirty="0" smtClean="0">
                    <a:latin typeface="Book Antiqua" panose="02040602050305030304" pitchFamily="18" charset="0"/>
                  </a:rPr>
                  <a:t>= </a:t>
                </a:r>
                <a:r>
                  <a:rPr lang="en-US" sz="2400" i="1" dirty="0" err="1" smtClean="0">
                    <a:latin typeface="Book Antiqua" panose="02040602050305030304" pitchFamily="18" charset="0"/>
                  </a:rPr>
                  <a:t>chisq.test</a:t>
                </a:r>
                <a:r>
                  <a:rPr lang="en-US" sz="2400" i="1" dirty="0" smtClean="0">
                    <a:latin typeface="Book Antiqua" panose="02040602050305030304" pitchFamily="18" charset="0"/>
                  </a:rPr>
                  <a:t>(</a:t>
                </a:r>
                <a:r>
                  <a:rPr lang="en-US" sz="2400" i="1" dirty="0" err="1" smtClean="0">
                    <a:latin typeface="Book Antiqua" panose="02040602050305030304" pitchFamily="18" charset="0"/>
                  </a:rPr>
                  <a:t>actual_range</a:t>
                </a:r>
                <a:r>
                  <a:rPr lang="en-US" sz="2400" i="1" dirty="0" smtClean="0">
                    <a:latin typeface="Book Antiqua" panose="02040602050305030304" pitchFamily="18" charset="0"/>
                  </a:rPr>
                  <a:t>, </a:t>
                </a:r>
                <a:r>
                  <a:rPr lang="en-US" sz="2400" i="1" dirty="0" err="1" smtClean="0">
                    <a:latin typeface="Book Antiqua" panose="02040602050305030304" pitchFamily="18" charset="0"/>
                  </a:rPr>
                  <a:t>expected_range</a:t>
                </a:r>
                <a:r>
                  <a:rPr lang="en-US" sz="2400" i="1" dirty="0" smtClean="0">
                    <a:latin typeface="Book Antiqua" panose="02040602050305030304" pitchFamily="18" charset="0"/>
                  </a:rPr>
                  <a:t>) </a:t>
                </a:r>
                <a:r>
                  <a:rPr lang="en-US" sz="2400" dirty="0" smtClean="0"/>
                  <a:t>where</a:t>
                </a:r>
              </a:p>
              <a:p>
                <a:pPr lvl="1">
                  <a:spcBef>
                    <a:spcPts val="0"/>
                  </a:spcBef>
                </a:pPr>
                <a:r>
                  <a:rPr lang="en-US" i="1" dirty="0" err="1" smtClean="0"/>
                  <a:t>actual_range</a:t>
                </a:r>
                <a:r>
                  <a:rPr lang="en-US" i="1" dirty="0" smtClean="0"/>
                  <a:t> </a:t>
                </a:r>
                <a:r>
                  <a:rPr lang="en-US" dirty="0" smtClean="0"/>
                  <a:t>is the range for the actual values </a:t>
                </a:r>
              </a:p>
              <a:p>
                <a:pPr lvl="1">
                  <a:spcBef>
                    <a:spcPts val="0"/>
                  </a:spcBef>
                </a:pPr>
                <a:r>
                  <a:rPr lang="en-US" i="1" dirty="0" err="1" smtClean="0"/>
                  <a:t>expected_range</a:t>
                </a:r>
                <a:r>
                  <a:rPr lang="en-US" i="1" dirty="0" smtClean="0"/>
                  <a:t> </a:t>
                </a:r>
                <a:r>
                  <a:rPr lang="en-US" dirty="0"/>
                  <a:t>is the range for the expected </a:t>
                </a:r>
                <a:r>
                  <a:rPr lang="en-US" dirty="0" smtClean="0"/>
                  <a:t>values</a:t>
                </a:r>
              </a:p>
              <a:p>
                <a:pPr>
                  <a:spcBef>
                    <a:spcPts val="0"/>
                  </a:spcBef>
                </a:pPr>
                <a:r>
                  <a:rPr lang="en-US" sz="2400" dirty="0" smtClean="0"/>
                  <a:t>Note </a:t>
                </a:r>
                <a:r>
                  <a:rPr lang="en-US" sz="2400" dirty="0"/>
                  <a:t>that we do not need to compute the value </a:t>
                </a:r>
                <a:r>
                  <a:rPr lang="en-US" sz="2400" dirty="0" smtClean="0"/>
                  <a:t>of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𝑥</m:t>
                        </m:r>
                      </m:e>
                      <m:sup>
                        <m:r>
                          <a:rPr lang="en-US" sz="2400" b="0" i="1" smtClean="0">
                            <a:latin typeface="Cambria Math" panose="02040503050406030204" pitchFamily="18" charset="0"/>
                          </a:rPr>
                          <m:t>2</m:t>
                        </m:r>
                      </m:sup>
                    </m:sSup>
                  </m:oMath>
                </a14:m>
                <a:r>
                  <a:rPr lang="en-US" sz="2400" dirty="0" smtClean="0"/>
                  <a:t>; </a:t>
                </a:r>
                <a:r>
                  <a:rPr lang="en-US" sz="2400" dirty="0"/>
                  <a:t>the = </a:t>
                </a:r>
                <a:r>
                  <a:rPr lang="en-US" sz="2400" i="1" dirty="0" err="1">
                    <a:latin typeface="Book Antiqua" panose="02040602050305030304" pitchFamily="18" charset="0"/>
                  </a:rPr>
                  <a:t>chisq.test</a:t>
                </a:r>
                <a:r>
                  <a:rPr lang="en-US" sz="2400" i="1" dirty="0"/>
                  <a:t> </a:t>
                </a:r>
                <a:r>
                  <a:rPr lang="en-US" sz="2400" dirty="0"/>
                  <a:t>function will take care of that.</a:t>
                </a:r>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696830" y="3554094"/>
                <a:ext cx="10918657" cy="2946167"/>
              </a:xfrm>
              <a:blipFill rotWithShape="0">
                <a:blip r:embed="rId3"/>
                <a:stretch>
                  <a:fillRect l="-223" t="-1656"/>
                </a:stretch>
              </a:blipFill>
            </p:spPr>
            <p:txBody>
              <a:bodyPr/>
              <a:lstStyle/>
              <a:p>
                <a:r>
                  <a:rPr lang="en-US">
                    <a:noFill/>
                  </a:rPr>
                  <a:t> </a:t>
                </a:r>
              </a:p>
            </p:txBody>
          </p:sp>
        </mc:Fallback>
      </mc:AlternateContent>
    </p:spTree>
    <p:extLst>
      <p:ext uri="{BB962C8B-B14F-4D97-AF65-F5344CB8AC3E}">
        <p14:creationId xmlns:p14="http://schemas.microsoft.com/office/powerpoint/2010/main" val="230641220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ox(in)">
                                      <p:cBhvr>
                                        <p:cTn id="7" dur="7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childTnLst>
                                </p:cTn>
                              </p:par>
                              <p:par>
                                <p:cTn id="13" presetID="42" presetClass="entr" presetSubtype="0" fill="hold" nodeType="withEffect">
                                  <p:stCondLst>
                                    <p:cond delay="0"/>
                                  </p:stCondLst>
                                  <p:childTnLst>
                                    <p:set>
                                      <p:cBhvr>
                                        <p:cTn id="14" dur="1" fill="hold">
                                          <p:stCondLst>
                                            <p:cond delay="0"/>
                                          </p:stCondLst>
                                        </p:cTn>
                                        <p:tgtEl>
                                          <p:spTgt spid="23">
                                            <p:txEl>
                                              <p:pRg st="0" end="0"/>
                                            </p:txEl>
                                          </p:spTgt>
                                        </p:tgtEl>
                                        <p:attrNameLst>
                                          <p:attrName>style.visibility</p:attrName>
                                        </p:attrNameLst>
                                      </p:cBhvr>
                                      <p:to>
                                        <p:strVal val="visible"/>
                                      </p:to>
                                    </p:set>
                                    <p:animEffect transition="in" filter="fade">
                                      <p:cBhvr>
                                        <p:cTn id="15" dur="750"/>
                                        <p:tgtEl>
                                          <p:spTgt spid="23">
                                            <p:txEl>
                                              <p:pRg st="0" end="0"/>
                                            </p:txEl>
                                          </p:spTgt>
                                        </p:tgtEl>
                                      </p:cBhvr>
                                    </p:animEffect>
                                    <p:anim calcmode="lin" valueType="num">
                                      <p:cBhvr>
                                        <p:cTn id="16" dur="75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7" dur="75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3">
                                            <p:txEl>
                                              <p:pRg st="1" end="1"/>
                                            </p:txEl>
                                          </p:spTgt>
                                        </p:tgtEl>
                                        <p:attrNameLst>
                                          <p:attrName>style.visibility</p:attrName>
                                        </p:attrNameLst>
                                      </p:cBhvr>
                                      <p:to>
                                        <p:strVal val="visible"/>
                                      </p:to>
                                    </p:set>
                                    <p:animEffect transition="in" filter="fade">
                                      <p:cBhvr>
                                        <p:cTn id="22" dur="750"/>
                                        <p:tgtEl>
                                          <p:spTgt spid="23">
                                            <p:txEl>
                                              <p:pRg st="1" end="1"/>
                                            </p:txEl>
                                          </p:spTgt>
                                        </p:tgtEl>
                                      </p:cBhvr>
                                    </p:animEffect>
                                    <p:anim calcmode="lin" valueType="num">
                                      <p:cBhvr>
                                        <p:cTn id="23" dur="750" fill="hold"/>
                                        <p:tgtEl>
                                          <p:spTgt spid="23">
                                            <p:txEl>
                                              <p:pRg st="1" end="1"/>
                                            </p:txEl>
                                          </p:spTgt>
                                        </p:tgtEl>
                                        <p:attrNameLst>
                                          <p:attrName>ppt_x</p:attrName>
                                        </p:attrNameLst>
                                      </p:cBhvr>
                                      <p:tavLst>
                                        <p:tav tm="0">
                                          <p:val>
                                            <p:strVal val="#ppt_x"/>
                                          </p:val>
                                        </p:tav>
                                        <p:tav tm="100000">
                                          <p:val>
                                            <p:strVal val="#ppt_x"/>
                                          </p:val>
                                        </p:tav>
                                      </p:tavLst>
                                    </p:anim>
                                    <p:anim calcmode="lin" valueType="num">
                                      <p:cBhvr>
                                        <p:cTn id="24" dur="750" fill="hold"/>
                                        <p:tgtEl>
                                          <p:spTgt spid="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fade">
                                      <p:cBhvr>
                                        <p:cTn id="29" dur="750"/>
                                        <p:tgtEl>
                                          <p:spTgt spid="2">
                                            <p:txEl>
                                              <p:pRg st="0" end="0"/>
                                            </p:txEl>
                                          </p:spTgt>
                                        </p:tgtEl>
                                      </p:cBhvr>
                                    </p:animEffect>
                                    <p:anim calcmode="lin" valueType="num">
                                      <p:cBhvr>
                                        <p:cTn id="30" dur="75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31" dur="75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
                                            <p:txEl>
                                              <p:pRg st="1" end="1"/>
                                            </p:txEl>
                                          </p:spTgt>
                                        </p:tgtEl>
                                        <p:attrNameLst>
                                          <p:attrName>style.visibility</p:attrName>
                                        </p:attrNameLst>
                                      </p:cBhvr>
                                      <p:to>
                                        <p:strVal val="visible"/>
                                      </p:to>
                                    </p:set>
                                    <p:animEffect transition="in" filter="fade">
                                      <p:cBhvr>
                                        <p:cTn id="36" dur="750"/>
                                        <p:tgtEl>
                                          <p:spTgt spid="2">
                                            <p:txEl>
                                              <p:pRg st="1" end="1"/>
                                            </p:txEl>
                                          </p:spTgt>
                                        </p:tgtEl>
                                      </p:cBhvr>
                                    </p:animEffect>
                                    <p:anim calcmode="lin" valueType="num">
                                      <p:cBhvr>
                                        <p:cTn id="37"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8"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
                                            <p:txEl>
                                              <p:pRg st="2" end="2"/>
                                            </p:txEl>
                                          </p:spTgt>
                                        </p:tgtEl>
                                        <p:attrNameLst>
                                          <p:attrName>style.visibility</p:attrName>
                                        </p:attrNameLst>
                                      </p:cBhvr>
                                      <p:to>
                                        <p:strVal val="visible"/>
                                      </p:to>
                                    </p:set>
                                    <p:animEffect transition="in" filter="fade">
                                      <p:cBhvr>
                                        <p:cTn id="43" dur="750"/>
                                        <p:tgtEl>
                                          <p:spTgt spid="2">
                                            <p:txEl>
                                              <p:pRg st="2" end="2"/>
                                            </p:txEl>
                                          </p:spTgt>
                                        </p:tgtEl>
                                      </p:cBhvr>
                                    </p:animEffect>
                                    <p:anim calcmode="lin" valueType="num">
                                      <p:cBhvr>
                                        <p:cTn id="44"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45" dur="750" fill="hold"/>
                                        <p:tgtEl>
                                          <p:spTgt spid="2">
                                            <p:txEl>
                                              <p:pRg st="2" end="2"/>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2">
                                            <p:txEl>
                                              <p:pRg st="3" end="3"/>
                                            </p:txEl>
                                          </p:spTgt>
                                        </p:tgtEl>
                                        <p:attrNameLst>
                                          <p:attrName>style.visibility</p:attrName>
                                        </p:attrNameLst>
                                      </p:cBhvr>
                                      <p:to>
                                        <p:strVal val="visible"/>
                                      </p:to>
                                    </p:set>
                                    <p:animEffect transition="in" filter="fade">
                                      <p:cBhvr>
                                        <p:cTn id="48" dur="750"/>
                                        <p:tgtEl>
                                          <p:spTgt spid="2">
                                            <p:txEl>
                                              <p:pRg st="3" end="3"/>
                                            </p:txEl>
                                          </p:spTgt>
                                        </p:tgtEl>
                                      </p:cBhvr>
                                    </p:animEffect>
                                    <p:anim calcmode="lin" valueType="num">
                                      <p:cBhvr>
                                        <p:cTn id="49"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50"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xEl>
                                              <p:pRg st="4" end="4"/>
                                            </p:txEl>
                                          </p:spTgt>
                                        </p:tgtEl>
                                        <p:attrNameLst>
                                          <p:attrName>style.visibility</p:attrName>
                                        </p:attrNameLst>
                                      </p:cBhvr>
                                      <p:to>
                                        <p:strVal val="visible"/>
                                      </p:to>
                                    </p:set>
                                    <p:animEffect transition="in" filter="fade">
                                      <p:cBhvr>
                                        <p:cTn id="55" dur="750"/>
                                        <p:tgtEl>
                                          <p:spTgt spid="2">
                                            <p:txEl>
                                              <p:pRg st="4" end="4"/>
                                            </p:txEl>
                                          </p:spTgt>
                                        </p:tgtEl>
                                      </p:cBhvr>
                                    </p:animEffect>
                                    <p:anim calcmode="lin" valueType="num">
                                      <p:cBhvr>
                                        <p:cTn id="56"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7"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1060" y="961819"/>
            <a:ext cx="9635487" cy="1379258"/>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r>
              <a:rPr lang="en-US" sz="2400" dirty="0" smtClean="0"/>
              <a:t>Use </a:t>
            </a:r>
            <a:r>
              <a:rPr lang="en-US" sz="2400" dirty="0"/>
              <a:t>a chi-square test to determine if salary and gender are related.</a:t>
            </a:r>
            <a:endParaRPr lang="en-US" sz="2400" kern="1200" dirty="0" smtClean="0"/>
          </a:p>
        </p:txBody>
      </p:sp>
      <p:sp>
        <p:nvSpPr>
          <p:cNvPr id="8" name="Freeform 7"/>
          <p:cNvSpPr/>
          <p:nvPr/>
        </p:nvSpPr>
        <p:spPr>
          <a:xfrm>
            <a:off x="1367778" y="576782"/>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2" name="Content Placeholder 1"/>
          <p:cNvSpPr>
            <a:spLocks noGrp="1"/>
          </p:cNvSpPr>
          <p:nvPr>
            <p:ph idx="1"/>
          </p:nvPr>
        </p:nvSpPr>
        <p:spPr>
          <a:xfrm>
            <a:off x="1241060" y="2495249"/>
            <a:ext cx="10389466" cy="488583"/>
          </a:xfrm>
        </p:spPr>
        <p:txBody>
          <a:bodyPr>
            <a:normAutofit/>
          </a:bodyPr>
          <a:lstStyle/>
          <a:p>
            <a:pPr>
              <a:buFont typeface="Wingdings" panose="05000000000000000000" pitchFamily="2" charset="2"/>
              <a:buChar char="§"/>
            </a:pPr>
            <a:r>
              <a:rPr lang="en-US" sz="2400" dirty="0" smtClean="0"/>
              <a:t>We </a:t>
            </a:r>
            <a:r>
              <a:rPr lang="en-US" sz="2400" dirty="0"/>
              <a:t>have created the tables of actual and expected </a:t>
            </a:r>
            <a:r>
              <a:rPr lang="en-US" sz="2400" dirty="0" smtClean="0"/>
              <a:t>values</a:t>
            </a:r>
            <a:r>
              <a:rPr lang="en-US" sz="2400" dirty="0"/>
              <a:t>.</a:t>
            </a:r>
          </a:p>
        </p:txBody>
      </p:sp>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2200" y="3120760"/>
            <a:ext cx="7548710" cy="3242573"/>
          </a:xfrm>
          <a:prstGeom prst="rect">
            <a:avLst/>
          </a:prstGeom>
        </p:spPr>
      </p:pic>
    </p:spTree>
    <p:extLst>
      <p:ext uri="{BB962C8B-B14F-4D97-AF65-F5344CB8AC3E}">
        <p14:creationId xmlns:p14="http://schemas.microsoft.com/office/powerpoint/2010/main" val="117427278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5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53805" y="916493"/>
            <a:ext cx="10560589" cy="5141843"/>
          </a:xfrm>
        </p:spPr>
        <p:txBody>
          <a:bodyPr>
            <a:noAutofit/>
          </a:bodyPr>
          <a:lstStyle/>
          <a:p>
            <a:pPr>
              <a:spcAft>
                <a:spcPts val="1200"/>
              </a:spcAft>
              <a:buFont typeface="Wingdings" panose="05000000000000000000" pitchFamily="2" charset="2"/>
              <a:buChar char="§"/>
            </a:pPr>
            <a:r>
              <a:rPr lang="en-US" dirty="0" smtClean="0"/>
              <a:t>We </a:t>
            </a:r>
            <a:r>
              <a:rPr lang="en-US" dirty="0"/>
              <a:t>need to check all expected values but none is less than </a:t>
            </a:r>
            <a:r>
              <a:rPr lang="en-US" dirty="0" smtClean="0"/>
              <a:t>5.</a:t>
            </a:r>
          </a:p>
          <a:p>
            <a:pPr lvl="1">
              <a:spcAft>
                <a:spcPts val="1200"/>
              </a:spcAft>
            </a:pPr>
            <a:r>
              <a:rPr lang="en-US" dirty="0" smtClean="0"/>
              <a:t>The </a:t>
            </a:r>
            <a:r>
              <a:rPr lang="en-US" dirty="0"/>
              <a:t>value of </a:t>
            </a:r>
            <a:r>
              <a:rPr lang="en-US" i="1" dirty="0"/>
              <a:t>p </a:t>
            </a:r>
            <a:r>
              <a:rPr lang="en-US" dirty="0"/>
              <a:t>is computed via Excel with the command =</a:t>
            </a:r>
            <a:r>
              <a:rPr lang="en-US" dirty="0" smtClean="0"/>
              <a:t>CHISQ.TEST(B2:C7,G2:H7)</a:t>
            </a:r>
          </a:p>
          <a:p>
            <a:pPr lvl="2">
              <a:spcAft>
                <a:spcPts val="1200"/>
              </a:spcAft>
            </a:pPr>
            <a:r>
              <a:rPr lang="en-US" dirty="0"/>
              <a:t>T</a:t>
            </a:r>
            <a:r>
              <a:rPr lang="en-US" dirty="0" smtClean="0"/>
              <a:t>urns </a:t>
            </a:r>
            <a:r>
              <a:rPr lang="en-US" dirty="0"/>
              <a:t>out to be </a:t>
            </a:r>
            <a:r>
              <a:rPr lang="en-US" i="1" dirty="0"/>
              <a:t>p </a:t>
            </a:r>
            <a:r>
              <a:rPr lang="en-US" dirty="0"/>
              <a:t>= 9.38713E−27, which is </a:t>
            </a:r>
            <a:r>
              <a:rPr lang="en-US" dirty="0" smtClean="0"/>
              <a:t>the </a:t>
            </a:r>
            <a:r>
              <a:rPr lang="en-US" dirty="0"/>
              <a:t>scientific notation </a:t>
            </a:r>
            <a:r>
              <a:rPr lang="en-US" dirty="0" smtClean="0"/>
              <a:t>for 0.00000000000000000000000000938713</a:t>
            </a:r>
          </a:p>
          <a:p>
            <a:pPr lvl="1">
              <a:spcAft>
                <a:spcPts val="1200"/>
              </a:spcAft>
            </a:pPr>
            <a:r>
              <a:rPr lang="en-US" dirty="0" smtClean="0"/>
              <a:t>Thus</a:t>
            </a:r>
            <a:r>
              <a:rPr lang="en-US" dirty="0"/>
              <a:t>, </a:t>
            </a:r>
            <a:r>
              <a:rPr lang="en-US" i="1" dirty="0"/>
              <a:t>p </a:t>
            </a:r>
            <a:r>
              <a:rPr lang="en-US" dirty="0"/>
              <a:t>is most definitely small, so we reject the null hypothesis of independence and conclude that there </a:t>
            </a:r>
            <a:r>
              <a:rPr lang="en-US" i="1" dirty="0"/>
              <a:t>is </a:t>
            </a:r>
            <a:r>
              <a:rPr lang="en-US" dirty="0"/>
              <a:t>a relation between the two variables sex and salary. </a:t>
            </a:r>
            <a:endParaRPr lang="en-US" dirty="0" smtClean="0"/>
          </a:p>
          <a:p>
            <a:pPr lvl="1">
              <a:spcAft>
                <a:spcPts val="1200"/>
              </a:spcAft>
            </a:pPr>
            <a:r>
              <a:rPr lang="en-US" dirty="0" smtClean="0"/>
              <a:t>In </a:t>
            </a:r>
            <a:r>
              <a:rPr lang="en-US" dirty="0"/>
              <a:t>other words, the salary level in this particular company does depend on the sex of the employees. </a:t>
            </a:r>
          </a:p>
        </p:txBody>
      </p:sp>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a:t>
            </a:r>
          </a:p>
        </p:txBody>
      </p:sp>
    </p:spTree>
    <p:extLst>
      <p:ext uri="{BB962C8B-B14F-4D97-AF65-F5344CB8AC3E}">
        <p14:creationId xmlns:p14="http://schemas.microsoft.com/office/powerpoint/2010/main" val="20606660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635431"/>
            <a:ext cx="10721009" cy="5687878"/>
          </a:xfrm>
        </p:spPr>
        <p:txBody>
          <a:bodyPr>
            <a:noAutofit/>
          </a:bodyPr>
          <a:lstStyle/>
          <a:p>
            <a:pPr algn="just">
              <a:spcAft>
                <a:spcPts val="600"/>
              </a:spcAft>
            </a:pPr>
            <a:r>
              <a:rPr lang="en-US" sz="2500" dirty="0" smtClean="0"/>
              <a:t>Difficult to </a:t>
            </a:r>
            <a:r>
              <a:rPr lang="en-US" sz="2500" dirty="0"/>
              <a:t>determine whether two variables (such as smoking and cancer) are indeed related and even harder to determine whether there is a </a:t>
            </a:r>
            <a:r>
              <a:rPr lang="en-US" sz="2500" i="1" dirty="0"/>
              <a:t>causal </a:t>
            </a:r>
            <a:r>
              <a:rPr lang="en-US" sz="2500" dirty="0"/>
              <a:t>relationship between </a:t>
            </a:r>
            <a:r>
              <a:rPr lang="en-US" sz="2500" dirty="0" smtClean="0"/>
              <a:t>them</a:t>
            </a:r>
          </a:p>
          <a:p>
            <a:pPr lvl="1" algn="just">
              <a:spcAft>
                <a:spcPts val="600"/>
              </a:spcAft>
            </a:pPr>
            <a:r>
              <a:rPr lang="en-US" sz="2500" dirty="0" smtClean="0"/>
              <a:t>i.e. which </a:t>
            </a:r>
            <a:r>
              <a:rPr lang="en-US" sz="2500" dirty="0"/>
              <a:t>is cause and which is </a:t>
            </a:r>
            <a:r>
              <a:rPr lang="en-US" sz="2500" dirty="0" smtClean="0"/>
              <a:t>result</a:t>
            </a:r>
            <a:r>
              <a:rPr lang="en-US" sz="2500" dirty="0"/>
              <a:t> </a:t>
            </a:r>
            <a:r>
              <a:rPr lang="en-US" sz="2500" dirty="0" smtClean="0"/>
              <a:t>(If </a:t>
            </a:r>
            <a:r>
              <a:rPr lang="en-US" sz="2500" dirty="0"/>
              <a:t>smokers have higher cancer rates, does smoking cause cancer or does having cancer somehow induce you to smoke?) </a:t>
            </a:r>
            <a:endParaRPr lang="en-US" sz="2500" dirty="0" smtClean="0"/>
          </a:p>
          <a:p>
            <a:pPr algn="just">
              <a:spcAft>
                <a:spcPts val="600"/>
              </a:spcAft>
            </a:pPr>
            <a:r>
              <a:rPr lang="en-US" sz="2500" dirty="0" smtClean="0"/>
              <a:t>In </a:t>
            </a:r>
            <a:r>
              <a:rPr lang="en-US" sz="2500" dirty="0"/>
              <a:t>general, correlation does not necessarily imply causation. </a:t>
            </a:r>
          </a:p>
          <a:p>
            <a:pPr lvl="1" algn="just">
              <a:spcAft>
                <a:spcPts val="600"/>
              </a:spcAft>
            </a:pPr>
            <a:r>
              <a:rPr lang="en-US" sz="2500" dirty="0"/>
              <a:t>The more firemen are fighting a fire, the bigger the fire is observed to be. Therefore, firemen cause an increase in the size of a fire. </a:t>
            </a:r>
          </a:p>
          <a:p>
            <a:pPr lvl="1" algn="just">
              <a:spcAft>
                <a:spcPts val="600"/>
              </a:spcAft>
            </a:pPr>
            <a:r>
              <a:rPr lang="en-US" sz="2500" dirty="0"/>
              <a:t>Sleeping with one’s shoes on is strongly correlated with waking up with a headache. Therefore, sleeping with one’s shoes on causes headaches. </a:t>
            </a:r>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Introduction</a:t>
            </a:r>
            <a:endParaRPr lang="en-US" sz="1100" b="1" dirty="0">
              <a:solidFill>
                <a:schemeClr val="tx2"/>
              </a:solidFill>
            </a:endParaRPr>
          </a:p>
        </p:txBody>
      </p:sp>
    </p:spTree>
    <p:extLst>
      <p:ext uri="{BB962C8B-B14F-4D97-AF65-F5344CB8AC3E}">
        <p14:creationId xmlns:p14="http://schemas.microsoft.com/office/powerpoint/2010/main" val="16123576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165506" y="1861247"/>
            <a:ext cx="9937187" cy="2341785"/>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1200"/>
              </a:spcAft>
            </a:pPr>
            <a:r>
              <a:rPr lang="en-US" sz="2400" dirty="0" smtClean="0"/>
              <a:t>Using </a:t>
            </a:r>
            <a:r>
              <a:rPr lang="en-US" sz="2400" dirty="0"/>
              <a:t>the following data set, is there a relation between salary and years of schooling? </a:t>
            </a:r>
          </a:p>
          <a:p>
            <a:pPr lvl="2">
              <a:spcBef>
                <a:spcPts val="600"/>
              </a:spcBef>
              <a:spcAft>
                <a:spcPts val="1200"/>
              </a:spcAft>
            </a:pPr>
            <a:r>
              <a:rPr lang="en-US" sz="2200" dirty="0" smtClean="0">
                <a:hlinkClick r:id="rId3"/>
              </a:rPr>
              <a:t>www.betterbusinessdecisions.org/data/employeeselected.xls</a:t>
            </a:r>
            <a:endParaRPr lang="en-US" sz="2200" dirty="0" smtClean="0"/>
          </a:p>
          <a:p>
            <a:pPr>
              <a:spcBef>
                <a:spcPts val="600"/>
              </a:spcBef>
              <a:spcAft>
                <a:spcPts val="1200"/>
              </a:spcAft>
            </a:pPr>
            <a:endParaRPr lang="en-US" sz="2400" kern="1200" dirty="0" smtClean="0"/>
          </a:p>
        </p:txBody>
      </p:sp>
      <p:sp>
        <p:nvSpPr>
          <p:cNvPr id="8" name="Freeform 7"/>
          <p:cNvSpPr/>
          <p:nvPr/>
        </p:nvSpPr>
        <p:spPr>
          <a:xfrm>
            <a:off x="1292224" y="1476210"/>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485" y="3186996"/>
            <a:ext cx="523625" cy="523625"/>
          </a:xfrm>
          <a:prstGeom prst="rect">
            <a:avLst/>
          </a:prstGeom>
        </p:spPr>
      </p:pic>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a:t>
            </a:r>
          </a:p>
        </p:txBody>
      </p:sp>
    </p:spTree>
    <p:extLst>
      <p:ext uri="{BB962C8B-B14F-4D97-AF65-F5344CB8AC3E}">
        <p14:creationId xmlns:p14="http://schemas.microsoft.com/office/powerpoint/2010/main" val="224843639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3595" y="643778"/>
            <a:ext cx="10721009" cy="962151"/>
          </a:xfrm>
        </p:spPr>
        <p:txBody>
          <a:bodyPr>
            <a:normAutofit/>
          </a:bodyPr>
          <a:lstStyle/>
          <a:p>
            <a:pPr>
              <a:buFont typeface="Wingdings" panose="05000000000000000000" pitchFamily="2" charset="2"/>
              <a:buChar char="§"/>
            </a:pPr>
            <a:r>
              <a:rPr lang="en-US" sz="2400" dirty="0" smtClean="0"/>
              <a:t>After </a:t>
            </a:r>
            <a:r>
              <a:rPr lang="en-US" sz="2400" dirty="0"/>
              <a:t>loading the data and working out the actual values via Excel’s Pivot tool, we compute the expected values, which is a lot of work. </a:t>
            </a:r>
          </a:p>
        </p:txBody>
      </p:sp>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847" y="1605929"/>
            <a:ext cx="9826821" cy="4384421"/>
          </a:xfrm>
          <a:prstGeom prst="rect">
            <a:avLst/>
          </a:prstGeom>
        </p:spPr>
      </p:pic>
    </p:spTree>
    <p:extLst>
      <p:ext uri="{BB962C8B-B14F-4D97-AF65-F5344CB8AC3E}">
        <p14:creationId xmlns:p14="http://schemas.microsoft.com/office/powerpoint/2010/main" val="248330507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65062" y="1315453"/>
            <a:ext cx="10138076" cy="4314282"/>
          </a:xfrm>
        </p:spPr>
      </p:pic>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a:t>
            </a:r>
          </a:p>
        </p:txBody>
      </p:sp>
    </p:spTree>
    <p:extLst>
      <p:ext uri="{BB962C8B-B14F-4D97-AF65-F5344CB8AC3E}">
        <p14:creationId xmlns:p14="http://schemas.microsoft.com/office/powerpoint/2010/main" val="409519250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4392" y="1090863"/>
            <a:ext cx="10279416" cy="4951431"/>
          </a:xfrm>
        </p:spPr>
        <p:txBody>
          <a:bodyPr>
            <a:normAutofit/>
          </a:bodyPr>
          <a:lstStyle/>
          <a:p>
            <a:pPr>
              <a:spcBef>
                <a:spcPts val="1200"/>
              </a:spcBef>
              <a:spcAft>
                <a:spcPts val="1200"/>
              </a:spcAft>
            </a:pPr>
            <a:r>
              <a:rPr lang="en-US" dirty="0" smtClean="0"/>
              <a:t>Finally</a:t>
            </a:r>
            <a:r>
              <a:rPr lang="en-US" dirty="0"/>
              <a:t>, we compute the chi-square test value </a:t>
            </a:r>
            <a:r>
              <a:rPr lang="en-US" i="1" dirty="0"/>
              <a:t>p</a:t>
            </a:r>
            <a:r>
              <a:rPr lang="en-US" dirty="0"/>
              <a:t>, again with the help of Excel: </a:t>
            </a:r>
            <a:r>
              <a:rPr lang="en-US" i="1" dirty="0"/>
              <a:t>p </a:t>
            </a:r>
            <a:r>
              <a:rPr lang="en-US" dirty="0"/>
              <a:t>= 0.00. </a:t>
            </a:r>
            <a:endParaRPr lang="en-US" dirty="0" smtClean="0"/>
          </a:p>
          <a:p>
            <a:pPr lvl="1">
              <a:spcBef>
                <a:spcPts val="1200"/>
              </a:spcBef>
              <a:spcAft>
                <a:spcPts val="1200"/>
              </a:spcAft>
            </a:pPr>
            <a:r>
              <a:rPr lang="en-US" sz="2600" dirty="0" smtClean="0"/>
              <a:t>Again </a:t>
            </a:r>
            <a:r>
              <a:rPr lang="en-US" sz="2600" dirty="0"/>
              <a:t>the value of </a:t>
            </a:r>
            <a:r>
              <a:rPr lang="en-US" sz="2600" i="1" dirty="0"/>
              <a:t>p </a:t>
            </a:r>
            <a:r>
              <a:rPr lang="en-US" sz="2600" dirty="0"/>
              <a:t>is for all intent and purposes 0, so it seems that we can with a high degree of certainty conclude that there is a relation between years of education and the salary </a:t>
            </a:r>
            <a:r>
              <a:rPr lang="en-US" sz="2600" dirty="0" smtClean="0"/>
              <a:t>level.</a:t>
            </a:r>
          </a:p>
          <a:p>
            <a:pPr lvl="1">
              <a:spcBef>
                <a:spcPts val="1200"/>
              </a:spcBef>
              <a:spcAft>
                <a:spcPts val="1200"/>
              </a:spcAft>
            </a:pPr>
            <a:r>
              <a:rPr lang="en-US" sz="2600" dirty="0"/>
              <a:t>I</a:t>
            </a:r>
            <a:r>
              <a:rPr lang="en-US" sz="2600" dirty="0" smtClean="0"/>
              <a:t>n </a:t>
            </a:r>
            <a:r>
              <a:rPr lang="en-US" sz="2600" dirty="0"/>
              <a:t>other words, based on this data you make more money with more years of education, just like your parents told </a:t>
            </a:r>
            <a:r>
              <a:rPr lang="en-US" sz="2600" dirty="0" smtClean="0"/>
              <a:t>you. </a:t>
            </a:r>
            <a:endParaRPr lang="en-US" sz="2600" dirty="0"/>
          </a:p>
        </p:txBody>
      </p:sp>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a:t>
            </a:r>
          </a:p>
        </p:txBody>
      </p:sp>
    </p:spTree>
    <p:extLst>
      <p:ext uri="{BB962C8B-B14F-4D97-AF65-F5344CB8AC3E}">
        <p14:creationId xmlns:p14="http://schemas.microsoft.com/office/powerpoint/2010/main" val="262376187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1" y="980661"/>
            <a:ext cx="10352041" cy="5141843"/>
          </a:xfrm>
        </p:spPr>
        <p:txBody>
          <a:bodyPr>
            <a:normAutofit/>
          </a:bodyPr>
          <a:lstStyle/>
          <a:p>
            <a:pPr>
              <a:spcAft>
                <a:spcPts val="1200"/>
              </a:spcAft>
              <a:buFont typeface="Wingdings" panose="05000000000000000000" pitchFamily="2" charset="2"/>
              <a:buChar char="§"/>
            </a:pPr>
            <a:r>
              <a:rPr lang="en-US" i="1" dirty="0" smtClean="0"/>
              <a:t>But </a:t>
            </a:r>
            <a:r>
              <a:rPr lang="en-US" dirty="0"/>
              <a:t>we failed to check if the expected values pass our “rule-of-thumb” test! </a:t>
            </a:r>
            <a:endParaRPr lang="en-US" dirty="0" smtClean="0"/>
          </a:p>
          <a:p>
            <a:pPr lvl="1">
              <a:spcAft>
                <a:spcPts val="1200"/>
              </a:spcAft>
              <a:buFont typeface="Wingdings" panose="05000000000000000000" pitchFamily="2" charset="2"/>
              <a:buChar char="§"/>
            </a:pPr>
            <a:r>
              <a:rPr lang="en-US" sz="2600" dirty="0" smtClean="0"/>
              <a:t>In </a:t>
            </a:r>
            <a:r>
              <a:rPr lang="en-US" sz="2600" dirty="0"/>
              <a:t>fact, quite a few of the expected values are small, certainly smaller than 5. </a:t>
            </a:r>
            <a:endParaRPr lang="en-US" sz="2600" dirty="0" smtClean="0"/>
          </a:p>
          <a:p>
            <a:pPr lvl="1">
              <a:spcAft>
                <a:spcPts val="1200"/>
              </a:spcAft>
              <a:buFont typeface="Wingdings" panose="05000000000000000000" pitchFamily="2" charset="2"/>
              <a:buChar char="§"/>
            </a:pPr>
            <a:r>
              <a:rPr lang="en-US" sz="2600" dirty="0" smtClean="0"/>
              <a:t>Thus</a:t>
            </a:r>
            <a:r>
              <a:rPr lang="en-US" sz="2600" dirty="0"/>
              <a:t>, in this case the chi-square test is </a:t>
            </a:r>
            <a:r>
              <a:rPr lang="en-US" sz="2600" i="1" dirty="0"/>
              <a:t>not reliable </a:t>
            </a:r>
            <a:r>
              <a:rPr lang="en-US" sz="2600" dirty="0"/>
              <a:t>and we should </a:t>
            </a:r>
            <a:r>
              <a:rPr lang="en-US" sz="2600" i="1" dirty="0"/>
              <a:t>not </a:t>
            </a:r>
            <a:r>
              <a:rPr lang="en-US" sz="2600" dirty="0"/>
              <a:t>believe its conclusions since the assumptions of the test were not satisfied! </a:t>
            </a:r>
            <a:endParaRPr lang="en-US" sz="2600" dirty="0" smtClean="0"/>
          </a:p>
          <a:p>
            <a:pPr lvl="1">
              <a:spcAft>
                <a:spcPts val="1200"/>
              </a:spcAft>
              <a:buFont typeface="Wingdings" panose="05000000000000000000" pitchFamily="2" charset="2"/>
              <a:buChar char="§"/>
            </a:pPr>
            <a:r>
              <a:rPr lang="en-US" sz="2600" dirty="0" smtClean="0"/>
              <a:t>To </a:t>
            </a:r>
            <a:r>
              <a:rPr lang="en-US" sz="2600" dirty="0"/>
              <a:t>remedy the problem, you could </a:t>
            </a:r>
            <a:r>
              <a:rPr lang="en-US" sz="2600" dirty="0" err="1"/>
              <a:t>recategorize</a:t>
            </a:r>
            <a:r>
              <a:rPr lang="en-US" sz="2600" dirty="0"/>
              <a:t> the data by using fewer groups so that hopefully the expected values in the new tables will all be above 5. </a:t>
            </a:r>
          </a:p>
        </p:txBody>
      </p:sp>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a:t>
            </a:r>
          </a:p>
        </p:txBody>
      </p:sp>
    </p:spTree>
    <p:extLst>
      <p:ext uri="{BB962C8B-B14F-4D97-AF65-F5344CB8AC3E}">
        <p14:creationId xmlns:p14="http://schemas.microsoft.com/office/powerpoint/2010/main" val="762520662"/>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486362" y="978931"/>
            <a:ext cx="9295476" cy="458768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spcBef>
                <a:spcPts val="600"/>
              </a:spcBef>
              <a:spcAft>
                <a:spcPts val="1200"/>
              </a:spcAft>
            </a:pPr>
            <a:r>
              <a:rPr lang="en-US" sz="2400" dirty="0" smtClean="0"/>
              <a:t>Every </a:t>
            </a:r>
            <a:r>
              <a:rPr lang="en-US" sz="2400" dirty="0"/>
              <a:t>year there are large-scale surveys, selecting a representative sample of people in the United States and asking them a broad range of questions. One such survey is the General Social Science (GSS) survey from 1996 (which contains mostly categorical data). </a:t>
            </a:r>
            <a:endParaRPr lang="en-US" sz="2400" dirty="0" smtClean="0"/>
          </a:p>
          <a:p>
            <a:pPr marL="342900" indent="-342900" algn="just">
              <a:spcBef>
                <a:spcPts val="600"/>
              </a:spcBef>
              <a:spcAft>
                <a:spcPts val="1200"/>
              </a:spcAft>
              <a:buFont typeface="Wingdings" panose="05000000000000000000" pitchFamily="2" charset="2"/>
              <a:buChar char="§"/>
            </a:pPr>
            <a:r>
              <a:rPr lang="en-US" sz="2400" dirty="0" smtClean="0"/>
              <a:t>Use </a:t>
            </a:r>
            <a:r>
              <a:rPr lang="en-US" sz="2400" dirty="0"/>
              <a:t>the data (which is real-life data from 1996) to analyze if there is a relation between party affiliation and people’s opinion on capital punishment. </a:t>
            </a:r>
            <a:endParaRPr lang="en-US" sz="2400" dirty="0" smtClean="0"/>
          </a:p>
          <a:p>
            <a:pPr lvl="2">
              <a:spcBef>
                <a:spcPts val="600"/>
              </a:spcBef>
              <a:spcAft>
                <a:spcPts val="1200"/>
              </a:spcAft>
            </a:pPr>
            <a:r>
              <a:rPr lang="en-US" sz="2200" dirty="0" smtClean="0">
                <a:hlinkClick r:id="rId3"/>
              </a:rPr>
              <a:t>www.betterbusinessdecisions.org/data/gss96-selected.xls</a:t>
            </a:r>
            <a:endParaRPr lang="en-US" sz="2200" dirty="0" smtClean="0"/>
          </a:p>
          <a:p>
            <a:pPr>
              <a:spcBef>
                <a:spcPts val="600"/>
              </a:spcBef>
              <a:spcAft>
                <a:spcPts val="1200"/>
              </a:spcAft>
            </a:pPr>
            <a:endParaRPr lang="en-US" sz="2400" kern="1200" dirty="0" smtClean="0"/>
          </a:p>
        </p:txBody>
      </p:sp>
      <p:sp>
        <p:nvSpPr>
          <p:cNvPr id="8" name="Freeform 7"/>
          <p:cNvSpPr/>
          <p:nvPr/>
        </p:nvSpPr>
        <p:spPr>
          <a:xfrm>
            <a:off x="1613079" y="593894"/>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2327" y="4775164"/>
            <a:ext cx="523625" cy="523625"/>
          </a:xfrm>
          <a:prstGeom prst="rect">
            <a:avLst/>
          </a:prstGeom>
        </p:spPr>
      </p:pic>
    </p:spTree>
    <p:extLst>
      <p:ext uri="{BB962C8B-B14F-4D97-AF65-F5344CB8AC3E}">
        <p14:creationId xmlns:p14="http://schemas.microsoft.com/office/powerpoint/2010/main" val="112980865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5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73595" y="447009"/>
            <a:ext cx="10721009" cy="2195677"/>
          </a:xfrm>
        </p:spPr>
        <p:txBody>
          <a:bodyPr>
            <a:normAutofit/>
          </a:bodyPr>
          <a:lstStyle/>
          <a:p>
            <a:pPr algn="just">
              <a:buFont typeface="Wingdings" panose="05000000000000000000" pitchFamily="2" charset="2"/>
              <a:buChar char="§"/>
            </a:pPr>
            <a:r>
              <a:rPr lang="en-US" sz="2200" dirty="0" smtClean="0"/>
              <a:t>After </a:t>
            </a:r>
            <a:r>
              <a:rPr lang="en-US" sz="2200" dirty="0"/>
              <a:t>downloading and opening the data file, we construct a crosstabs table for “Party </a:t>
            </a:r>
            <a:r>
              <a:rPr lang="en-US" sz="2200" dirty="0" err="1"/>
              <a:t>Affil</a:t>
            </a:r>
            <a:r>
              <a:rPr lang="en-US" sz="2200" dirty="0"/>
              <a:t>” and “Capital Punishment” using the Pivot </a:t>
            </a:r>
            <a:r>
              <a:rPr lang="en-US" sz="2200" dirty="0" smtClean="0"/>
              <a:t>table</a:t>
            </a:r>
          </a:p>
          <a:p>
            <a:pPr algn="just">
              <a:buFont typeface="Wingdings" panose="05000000000000000000" pitchFamily="2" charset="2"/>
              <a:buChar char="§"/>
            </a:pPr>
            <a:r>
              <a:rPr lang="en-US" sz="2200" dirty="0"/>
              <a:t>C</a:t>
            </a:r>
            <a:r>
              <a:rPr lang="en-US" sz="2200" dirty="0" smtClean="0"/>
              <a:t>opy </a:t>
            </a:r>
            <a:r>
              <a:rPr lang="en-US" sz="2200" dirty="0"/>
              <a:t>the table (of actual values) to a second table and construct the expected values as described earlier (this time the table is pretty small, so computing the expected values is not that much </a:t>
            </a:r>
            <a:r>
              <a:rPr lang="en-US" sz="2200" dirty="0" smtClean="0"/>
              <a:t>work). </a:t>
            </a:r>
            <a:endParaRPr lang="en-US" sz="2200" dirty="0"/>
          </a:p>
        </p:txBody>
      </p:sp>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148" y="2388569"/>
            <a:ext cx="9629273" cy="3966989"/>
          </a:xfrm>
          <a:prstGeom prst="rect">
            <a:avLst/>
          </a:prstGeom>
        </p:spPr>
      </p:pic>
    </p:spTree>
    <p:extLst>
      <p:ext uri="{BB962C8B-B14F-4D97-AF65-F5344CB8AC3E}">
        <p14:creationId xmlns:p14="http://schemas.microsoft.com/office/powerpoint/2010/main" val="3098524599"/>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9592" y="515441"/>
            <a:ext cx="10889016" cy="5612644"/>
          </a:xfrm>
        </p:spPr>
        <p:txBody>
          <a:bodyPr>
            <a:noAutofit/>
          </a:bodyPr>
          <a:lstStyle/>
          <a:p>
            <a:pPr algn="just"/>
            <a:r>
              <a:rPr lang="en-US" sz="2400" dirty="0"/>
              <a:t>Finally, we use Excel to compute the value of </a:t>
            </a:r>
            <a:r>
              <a:rPr lang="en-US" sz="2400" i="1" dirty="0"/>
              <a:t>p </a:t>
            </a:r>
            <a:r>
              <a:rPr lang="en-US" sz="2400" dirty="0"/>
              <a:t>= 0.00000 (to six digits of accuracy). </a:t>
            </a:r>
            <a:endParaRPr lang="en-US" sz="2400" dirty="0" smtClean="0"/>
          </a:p>
          <a:p>
            <a:pPr lvl="1" algn="just"/>
            <a:r>
              <a:rPr lang="en-US" dirty="0" smtClean="0"/>
              <a:t>Before </a:t>
            </a:r>
            <a:r>
              <a:rPr lang="en-US" dirty="0"/>
              <a:t>jumping to any conclusion, we check our rule of </a:t>
            </a:r>
            <a:r>
              <a:rPr lang="en-US" dirty="0" smtClean="0"/>
              <a:t>thumb:</a:t>
            </a:r>
          </a:p>
          <a:p>
            <a:pPr lvl="2" algn="just"/>
            <a:r>
              <a:rPr lang="en-US" dirty="0" smtClean="0"/>
              <a:t>This </a:t>
            </a:r>
            <a:r>
              <a:rPr lang="en-US" dirty="0"/>
              <a:t>time the smallest expected value is 9.02, which is above 5 so that it is valid to apply our chi-square test. </a:t>
            </a:r>
            <a:endParaRPr lang="en-US" dirty="0" smtClean="0"/>
          </a:p>
          <a:p>
            <a:pPr lvl="1" algn="just"/>
            <a:r>
              <a:rPr lang="en-US" dirty="0" smtClean="0"/>
              <a:t>Again </a:t>
            </a:r>
            <a:r>
              <a:rPr lang="en-US" i="1" dirty="0"/>
              <a:t>p </a:t>
            </a:r>
            <a:r>
              <a:rPr lang="en-US" dirty="0"/>
              <a:t>is very close to 0, implying that there is a relation between party affiliation and opinion on capital punishment. </a:t>
            </a:r>
          </a:p>
          <a:p>
            <a:pPr algn="just"/>
            <a:r>
              <a:rPr lang="en-US" sz="2400" dirty="0"/>
              <a:t>In fact, if you compare the actual versus expected values directly for the Democrats you can see that fewer Democrats than expected favor the death penalty, while more than expected oppose it. </a:t>
            </a:r>
            <a:endParaRPr lang="en-US" sz="2400" dirty="0" smtClean="0"/>
          </a:p>
          <a:p>
            <a:pPr lvl="1" algn="just"/>
            <a:r>
              <a:rPr lang="en-US" dirty="0" smtClean="0"/>
              <a:t>For </a:t>
            </a:r>
            <a:r>
              <a:rPr lang="en-US" dirty="0"/>
              <a:t>Republicans it is just the other way </a:t>
            </a:r>
            <a:r>
              <a:rPr lang="en-US" dirty="0" smtClean="0"/>
              <a:t>round</a:t>
            </a:r>
          </a:p>
          <a:p>
            <a:pPr lvl="1" algn="just"/>
            <a:r>
              <a:rPr lang="en-US" dirty="0" smtClean="0"/>
              <a:t>For </a:t>
            </a:r>
            <a:r>
              <a:rPr lang="en-US" dirty="0"/>
              <a:t>independents and people with other party affiliations there seems to be little difference between actual and observed values. </a:t>
            </a:r>
          </a:p>
          <a:p>
            <a:pPr marL="68580" indent="0" algn="just">
              <a:buNone/>
            </a:pPr>
            <a:endParaRPr lang="en-US" sz="2400" dirty="0"/>
          </a:p>
        </p:txBody>
      </p:sp>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a:t>
            </a:r>
          </a:p>
        </p:txBody>
      </p:sp>
    </p:spTree>
    <p:extLst>
      <p:ext uri="{BB962C8B-B14F-4D97-AF65-F5344CB8AC3E}">
        <p14:creationId xmlns:p14="http://schemas.microsoft.com/office/powerpoint/2010/main" val="8912072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fade">
                                      <p:cBhvr>
                                        <p:cTn id="42" dur="750"/>
                                        <p:tgtEl>
                                          <p:spTgt spid="2">
                                            <p:txEl>
                                              <p:pRg st="6" end="6"/>
                                            </p:txEl>
                                          </p:spTgt>
                                        </p:tgtEl>
                                      </p:cBhvr>
                                    </p:animEffect>
                                    <p:anim calcmode="lin" valueType="num">
                                      <p:cBhvr>
                                        <p:cTn id="43" dur="75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4" dur="75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165506" y="1732910"/>
            <a:ext cx="9937187" cy="2855132"/>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r>
              <a:rPr lang="en-US" sz="2600" dirty="0" smtClean="0"/>
              <a:t>Set </a:t>
            </a:r>
            <a:r>
              <a:rPr lang="en-US" sz="2600" dirty="0"/>
              <a:t>up the corresponding tables for actual and expected values for the data from the GSS96 survey relating people’s outlook on life (variable “Life is”) with their opinion on “Capital Punishment” and complete a chi-square test for independence at the alpha = 0.01 level. </a:t>
            </a:r>
            <a:endParaRPr lang="en-US" sz="2600" kern="1200" dirty="0" smtClean="0"/>
          </a:p>
        </p:txBody>
      </p:sp>
      <p:sp>
        <p:nvSpPr>
          <p:cNvPr id="8" name="Freeform 7"/>
          <p:cNvSpPr/>
          <p:nvPr/>
        </p:nvSpPr>
        <p:spPr>
          <a:xfrm>
            <a:off x="1292224" y="1347873"/>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a:t>
            </a:r>
          </a:p>
        </p:txBody>
      </p:sp>
    </p:spTree>
    <p:extLst>
      <p:ext uri="{BB962C8B-B14F-4D97-AF65-F5344CB8AC3E}">
        <p14:creationId xmlns:p14="http://schemas.microsoft.com/office/powerpoint/2010/main" val="3364582728"/>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241" b="14953"/>
          <a:stretch/>
        </p:blipFill>
        <p:spPr>
          <a:xfrm>
            <a:off x="5390147" y="761337"/>
            <a:ext cx="6372644" cy="4184897"/>
          </a:xfrm>
          <a:prstGeom prst="rect">
            <a:avLst/>
          </a:prstGeom>
        </p:spPr>
      </p:pic>
      <p:sp>
        <p:nvSpPr>
          <p:cNvPr id="2" name="Content Placeholder 1"/>
          <p:cNvSpPr>
            <a:spLocks noGrp="1"/>
          </p:cNvSpPr>
          <p:nvPr>
            <p:ph idx="1"/>
          </p:nvPr>
        </p:nvSpPr>
        <p:spPr>
          <a:xfrm>
            <a:off x="299917" y="563566"/>
            <a:ext cx="5090230" cy="5516393"/>
          </a:xfrm>
        </p:spPr>
        <p:txBody>
          <a:bodyPr>
            <a:normAutofit/>
          </a:bodyPr>
          <a:lstStyle/>
          <a:p>
            <a:pPr>
              <a:buFont typeface="Wingdings" panose="05000000000000000000" pitchFamily="2" charset="2"/>
              <a:buChar char="§"/>
            </a:pPr>
            <a:r>
              <a:rPr lang="en-US" sz="2400" dirty="0" smtClean="0"/>
              <a:t>After </a:t>
            </a:r>
            <a:r>
              <a:rPr lang="en-US" sz="2400" dirty="0"/>
              <a:t>constructing the tables as required (see Figure 7.10) we see that the computed </a:t>
            </a:r>
            <a:r>
              <a:rPr lang="en-US" sz="2400" i="1" dirty="0"/>
              <a:t>p </a:t>
            </a:r>
            <a:r>
              <a:rPr lang="en-US" sz="2400" dirty="0"/>
              <a:t>value is </a:t>
            </a:r>
            <a:r>
              <a:rPr lang="en-US" sz="2400" i="1" dirty="0"/>
              <a:t>p </a:t>
            </a:r>
            <a:r>
              <a:rPr lang="en-US" sz="2400" dirty="0"/>
              <a:t>= 0.045, which is larger than the required alpha level of 0.01. </a:t>
            </a:r>
            <a:endParaRPr lang="en-US" sz="2400" dirty="0" smtClean="0"/>
          </a:p>
          <a:p>
            <a:pPr>
              <a:buFont typeface="Wingdings" panose="05000000000000000000" pitchFamily="2" charset="2"/>
              <a:buChar char="§"/>
            </a:pPr>
            <a:r>
              <a:rPr lang="en-US" sz="2400" dirty="0" smtClean="0"/>
              <a:t>Thus</a:t>
            </a:r>
            <a:r>
              <a:rPr lang="en-US" sz="2400" dirty="0"/>
              <a:t>, our test is inconclusive. </a:t>
            </a:r>
            <a:endParaRPr lang="en-US" sz="2400" dirty="0" smtClean="0"/>
          </a:p>
          <a:p>
            <a:pPr lvl="1">
              <a:buFont typeface="Wingdings" panose="05000000000000000000" pitchFamily="2" charset="2"/>
              <a:buChar char="§"/>
            </a:pPr>
            <a:r>
              <a:rPr lang="en-US" dirty="0"/>
              <a:t>W</a:t>
            </a:r>
            <a:r>
              <a:rPr lang="en-US" dirty="0" smtClean="0"/>
              <a:t>e </a:t>
            </a:r>
            <a:r>
              <a:rPr lang="en-US" dirty="0"/>
              <a:t>cannot conclude that the variables are dependent. </a:t>
            </a:r>
            <a:endParaRPr lang="en-US" dirty="0" smtClean="0"/>
          </a:p>
          <a:p>
            <a:pPr>
              <a:buFont typeface="Wingdings" panose="05000000000000000000" pitchFamily="2" charset="2"/>
              <a:buChar char="§"/>
            </a:pPr>
            <a:r>
              <a:rPr lang="en-US" sz="2400" dirty="0" smtClean="0"/>
              <a:t>Note </a:t>
            </a:r>
            <a:r>
              <a:rPr lang="en-US" sz="2400" dirty="0"/>
              <a:t>that all expected values are bigger than 5, so our chi-square test does apply. </a:t>
            </a:r>
          </a:p>
        </p:txBody>
      </p:sp>
      <p:sp>
        <p:nvSpPr>
          <p:cNvPr id="4" name="Rectangle 3"/>
          <p:cNvSpPr/>
          <p:nvPr/>
        </p:nvSpPr>
        <p:spPr>
          <a:xfrm>
            <a:off x="5390147" y="5012593"/>
            <a:ext cx="6096000" cy="707886"/>
          </a:xfrm>
          <a:prstGeom prst="rect">
            <a:avLst/>
          </a:prstGeom>
        </p:spPr>
        <p:txBody>
          <a:bodyPr>
            <a:spAutoFit/>
          </a:bodyPr>
          <a:lstStyle/>
          <a:p>
            <a:pPr marL="114300" marR="546735">
              <a:spcBef>
                <a:spcPts val="0"/>
              </a:spcBef>
              <a:spcAft>
                <a:spcPts val="0"/>
              </a:spcAft>
            </a:pPr>
            <a:r>
              <a:rPr lang="en-US" sz="20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Figure</a:t>
            </a:r>
            <a:r>
              <a:rPr lang="en-US" sz="2000" b="1" i="1" spc="-95"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0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7.10</a:t>
            </a:r>
            <a:r>
              <a:rPr lang="en-US" sz="2000" b="1" i="1" spc="35"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0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Actual</a:t>
            </a:r>
            <a:r>
              <a:rPr lang="en-US" sz="2000" b="1" i="1" spc="-95"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0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and</a:t>
            </a:r>
            <a:r>
              <a:rPr lang="en-US" sz="2000" b="1" i="1" spc="-95"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0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expected</a:t>
            </a:r>
            <a:r>
              <a:rPr lang="en-US" sz="2000" b="1" i="1" spc="-95"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0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values</a:t>
            </a:r>
            <a:r>
              <a:rPr lang="en-US" sz="2000" b="1" i="1" spc="-90"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0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for</a:t>
            </a:r>
            <a:r>
              <a:rPr lang="en-US" sz="2000" b="1" i="1" spc="-95"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0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“Life</a:t>
            </a:r>
            <a:r>
              <a:rPr lang="en-US" sz="2000" b="1" i="1" spc="-95"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0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is</a:t>
            </a:r>
            <a:r>
              <a:rPr lang="en-US" sz="2000" b="1" i="1" spc="-95"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0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a:t>
            </a:r>
            <a:r>
              <a:rPr lang="en-US" sz="2000" b="1" i="1" spc="-90"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0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versus opinion</a:t>
            </a:r>
            <a:r>
              <a:rPr lang="en-US" sz="2000" b="1" i="1" spc="-85"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0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on</a:t>
            </a:r>
            <a:r>
              <a:rPr lang="en-US" sz="2000" b="1" i="1" spc="-80"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0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“Death</a:t>
            </a:r>
            <a:r>
              <a:rPr lang="en-US" sz="2000" b="1" i="1" spc="-80"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 </a:t>
            </a:r>
            <a:r>
              <a:rPr lang="en-US" sz="2000" b="1" i="1" dirty="0">
                <a:solidFill>
                  <a:srgbClr val="231F20"/>
                </a:solidFill>
                <a:latin typeface="Book Antiqua" panose="02040602050305030304" pitchFamily="18" charset="0"/>
                <a:ea typeface="Book Antiqua" panose="02040602050305030304" pitchFamily="18" charset="0"/>
                <a:cs typeface="Book Antiqua" panose="02040602050305030304" pitchFamily="18" charset="0"/>
              </a:rPr>
              <a:t>Penalty”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7916553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4381" y="1224366"/>
            <a:ext cx="10405878" cy="4742482"/>
          </a:xfrm>
        </p:spPr>
        <p:txBody>
          <a:bodyPr>
            <a:noAutofit/>
          </a:bodyPr>
          <a:lstStyle/>
          <a:p>
            <a:pPr>
              <a:spcBef>
                <a:spcPts val="1200"/>
              </a:spcBef>
              <a:spcAft>
                <a:spcPts val="1200"/>
              </a:spcAft>
            </a:pPr>
            <a:r>
              <a:rPr lang="en-US" sz="2800" dirty="0"/>
              <a:t>Obviously, both conclusions are wrong. </a:t>
            </a:r>
            <a:endParaRPr lang="en-US" sz="2800" dirty="0" smtClean="0"/>
          </a:p>
          <a:p>
            <a:pPr lvl="1">
              <a:spcBef>
                <a:spcPts val="1200"/>
              </a:spcBef>
              <a:spcAft>
                <a:spcPts val="1200"/>
              </a:spcAft>
            </a:pPr>
            <a:r>
              <a:rPr lang="en-US" sz="2800" dirty="0"/>
              <a:t>F</a:t>
            </a:r>
            <a:r>
              <a:rPr lang="en-US" sz="2800" dirty="0" smtClean="0"/>
              <a:t>irst case: The </a:t>
            </a:r>
            <a:r>
              <a:rPr lang="en-US" sz="2800" dirty="0"/>
              <a:t>causal relationship goes the other way (a bigger fire requires more </a:t>
            </a:r>
            <a:r>
              <a:rPr lang="en-US" sz="2800" dirty="0" smtClean="0"/>
              <a:t>firemen)</a:t>
            </a:r>
          </a:p>
          <a:p>
            <a:pPr lvl="1">
              <a:spcBef>
                <a:spcPts val="1200"/>
              </a:spcBef>
              <a:spcAft>
                <a:spcPts val="1200"/>
              </a:spcAft>
            </a:pPr>
            <a:r>
              <a:rPr lang="en-US" sz="2800" dirty="0"/>
              <a:t>S</a:t>
            </a:r>
            <a:r>
              <a:rPr lang="en-US" sz="2800" dirty="0" smtClean="0"/>
              <a:t>econd case: There </a:t>
            </a:r>
            <a:r>
              <a:rPr lang="en-US" sz="2800" dirty="0"/>
              <a:t>is an “invisible” third condition that causes both events of sleeping with one’s shoes on and waking up with a </a:t>
            </a:r>
            <a:r>
              <a:rPr lang="en-US" sz="2800" dirty="0" smtClean="0"/>
              <a:t>headache</a:t>
            </a:r>
            <a:endParaRPr lang="en-US" sz="2800"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Introduction</a:t>
            </a:r>
            <a:endParaRPr lang="en-US" sz="1100" b="1" dirty="0">
              <a:solidFill>
                <a:schemeClr val="tx2"/>
              </a:solidFill>
            </a:endParaRPr>
          </a:p>
        </p:txBody>
      </p:sp>
    </p:spTree>
    <p:extLst>
      <p:ext uri="{BB962C8B-B14F-4D97-AF65-F5344CB8AC3E}">
        <p14:creationId xmlns:p14="http://schemas.microsoft.com/office/powerpoint/2010/main" val="312794782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524362"/>
            <a:ext cx="9937187" cy="3480774"/>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spcBef>
                <a:spcPts val="600"/>
              </a:spcBef>
              <a:spcAft>
                <a:spcPts val="1200"/>
              </a:spcAft>
            </a:pPr>
            <a:r>
              <a:rPr lang="en-US" sz="2400" dirty="0" smtClean="0"/>
              <a:t>Below </a:t>
            </a:r>
            <a:r>
              <a:rPr lang="en-US" sz="2400" dirty="0"/>
              <a:t>is the GSS Survey 2008 data file. This data set is similar to the GSS survey from 1996 but it contains a lot more variables and more recent data. </a:t>
            </a:r>
            <a:endParaRPr lang="en-US" sz="2400" dirty="0" smtClean="0"/>
          </a:p>
          <a:p>
            <a:pPr marL="342900" indent="-342900">
              <a:spcBef>
                <a:spcPts val="600"/>
              </a:spcBef>
              <a:spcAft>
                <a:spcPts val="1200"/>
              </a:spcAft>
              <a:buFont typeface="Wingdings" panose="05000000000000000000" pitchFamily="2" charset="2"/>
              <a:buChar char="§"/>
            </a:pPr>
            <a:r>
              <a:rPr lang="en-US" sz="2400" dirty="0" smtClean="0"/>
              <a:t>Is </a:t>
            </a:r>
            <a:r>
              <a:rPr lang="en-US" sz="2400" dirty="0"/>
              <a:t>there a relation between being born in the United States and gender? </a:t>
            </a:r>
          </a:p>
          <a:p>
            <a:pPr lvl="2">
              <a:spcBef>
                <a:spcPts val="600"/>
              </a:spcBef>
              <a:spcAft>
                <a:spcPts val="1200"/>
              </a:spcAft>
            </a:pPr>
            <a:r>
              <a:rPr lang="en-US" sz="2400" dirty="0" smtClean="0">
                <a:hlinkClick r:id="rId3"/>
              </a:rPr>
              <a:t>www.betterbusinessdecisions.org/data/gss2008-short.xls</a:t>
            </a:r>
            <a:endParaRPr lang="en-US" sz="2400" dirty="0" smtClean="0"/>
          </a:p>
          <a:p>
            <a:pPr>
              <a:spcBef>
                <a:spcPts val="600"/>
              </a:spcBef>
              <a:spcAft>
                <a:spcPts val="1200"/>
              </a:spcAft>
            </a:pPr>
            <a:endParaRPr lang="en-US" sz="2400" kern="1200" dirty="0" smtClean="0"/>
          </a:p>
        </p:txBody>
      </p:sp>
      <p:sp>
        <p:nvSpPr>
          <p:cNvPr id="8" name="Freeform 7"/>
          <p:cNvSpPr/>
          <p:nvPr/>
        </p:nvSpPr>
        <p:spPr>
          <a:xfrm>
            <a:off x="1370905" y="1139325"/>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3779" y="4180973"/>
            <a:ext cx="523625" cy="523625"/>
          </a:xfrm>
          <a:prstGeom prst="rect">
            <a:avLst/>
          </a:prstGeom>
        </p:spPr>
      </p:pic>
    </p:spTree>
    <p:extLst>
      <p:ext uri="{BB962C8B-B14F-4D97-AF65-F5344CB8AC3E}">
        <p14:creationId xmlns:p14="http://schemas.microsoft.com/office/powerpoint/2010/main" val="377150375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75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75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32428820"/>
              </p:ext>
            </p:extLst>
          </p:nvPr>
        </p:nvGraphicFramePr>
        <p:xfrm>
          <a:off x="465220" y="459769"/>
          <a:ext cx="5454317" cy="3103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a:t>
            </a:r>
            <a:r>
              <a:rPr lang="en-US" sz="1100" b="1" dirty="0">
                <a:solidFill>
                  <a:schemeClr val="tx2"/>
                </a:solidFill>
              </a:rPr>
              <a:t>The Chi-Square Test</a:t>
            </a:r>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75537" y="3662777"/>
            <a:ext cx="8969979" cy="2737756"/>
          </a:xfrm>
          <a:prstGeom prst="rect">
            <a:avLst/>
          </a:prstGeom>
        </p:spPr>
      </p:pic>
      <p:sp>
        <p:nvSpPr>
          <p:cNvPr id="6" name="Content Placeholder 1"/>
          <p:cNvSpPr txBox="1">
            <a:spLocks/>
          </p:cNvSpPr>
          <p:nvPr/>
        </p:nvSpPr>
        <p:spPr>
          <a:xfrm>
            <a:off x="5919537" y="485619"/>
            <a:ext cx="5777297" cy="3203007"/>
          </a:xfrm>
          <a:prstGeom prst="rect">
            <a:avLst/>
          </a:prstGeom>
        </p:spPr>
        <p:txBody>
          <a:bodyPr vert="horz">
            <a:normAutofit/>
          </a:bodyPr>
          <a:lstStyle>
            <a:lvl1pPr marL="411480" indent="-342900" algn="l" rtl="0" eaLnBrk="1" latinLnBrk="0" hangingPunct="1">
              <a:spcBef>
                <a:spcPts val="600"/>
              </a:spcBef>
              <a:spcAft>
                <a:spcPts val="6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6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6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6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6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algn="just">
              <a:buFont typeface="Wingdings" panose="05000000000000000000" pitchFamily="2" charset="2"/>
              <a:buChar char="§"/>
            </a:pPr>
            <a:r>
              <a:rPr lang="en-US" sz="2300" dirty="0" smtClean="0"/>
              <a:t>As it turns out, </a:t>
            </a:r>
            <a:r>
              <a:rPr lang="en-US" sz="2300" i="1" dirty="0" smtClean="0"/>
              <a:t>p </a:t>
            </a:r>
            <a:r>
              <a:rPr lang="en-US" sz="2300" dirty="0" smtClean="0"/>
              <a:t>= 0.452, which is way bigger than 0.05; so there is no reason to think the variables are not independent. </a:t>
            </a:r>
          </a:p>
          <a:p>
            <a:pPr algn="just">
              <a:buFont typeface="Wingdings" panose="05000000000000000000" pitchFamily="2" charset="2"/>
              <a:buChar char="§"/>
            </a:pPr>
            <a:r>
              <a:rPr lang="en-US" sz="2300" dirty="0" smtClean="0"/>
              <a:t>This makes sense since it is difficult to think of a reason why being born in the United States should be related to one’s gender. </a:t>
            </a:r>
            <a:endParaRPr lang="en-US" sz="2300" dirty="0"/>
          </a:p>
        </p:txBody>
      </p:sp>
      <p:sp>
        <p:nvSpPr>
          <p:cNvPr id="7" name="Rectangle 6"/>
          <p:cNvSpPr/>
          <p:nvPr/>
        </p:nvSpPr>
        <p:spPr>
          <a:xfrm>
            <a:off x="771793" y="3688626"/>
            <a:ext cx="1760418" cy="461665"/>
          </a:xfrm>
          <a:prstGeom prst="rect">
            <a:avLst/>
          </a:prstGeom>
        </p:spPr>
        <p:txBody>
          <a:bodyPr wrap="none">
            <a:spAutoFit/>
          </a:bodyPr>
          <a:lstStyle/>
          <a:p>
            <a:r>
              <a:rPr lang="en-US" sz="2400" dirty="0" smtClean="0"/>
              <a:t>The results:</a:t>
            </a:r>
            <a:endParaRPr lang="en-US" sz="2400" dirty="0"/>
          </a:p>
        </p:txBody>
      </p:sp>
    </p:spTree>
    <p:extLst>
      <p:ext uri="{BB962C8B-B14F-4D97-AF65-F5344CB8AC3E}">
        <p14:creationId xmlns:p14="http://schemas.microsoft.com/office/powerpoint/2010/main" val="326327036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75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fade">
                                      <p:cBhvr>
                                        <p:cTn id="20" dur="75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fade">
                                      <p:cBhvr>
                                        <p:cTn id="25" dur="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44187" y="1251647"/>
            <a:ext cx="9937187" cy="4234753"/>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pPr algn="just"/>
            <a:endParaRPr lang="en-US" sz="2400"/>
          </a:p>
          <a:p>
            <a:pPr algn="just"/>
            <a:r>
              <a:rPr lang="en-US" sz="2400"/>
              <a:t>Company S, the accounting and tax strategy service firm, wants to determine if they are more suited to service large clients or smaller clients so that they can focus their efforts on the market segment most compatible with the organization. One variable they are interested in is client satisfaction. It has been thought that since they are a large firm, the larger clients they service are more satisfied with the services than the smaller clients, who may not be getting the individualized attention they expect. </a:t>
            </a:r>
            <a:endParaRPr lang="en-US" sz="2400" kern="1200" dirty="0" smtClean="0"/>
          </a:p>
        </p:txBody>
      </p:sp>
      <p:sp>
        <p:nvSpPr>
          <p:cNvPr id="8" name="Freeform 7"/>
          <p:cNvSpPr/>
          <p:nvPr/>
        </p:nvSpPr>
        <p:spPr>
          <a:xfrm>
            <a:off x="1370905" y="866610"/>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Excel Demonstration</a:t>
            </a:r>
            <a:endParaRPr lang="en-US" sz="1100" b="1" dirty="0">
              <a:solidFill>
                <a:schemeClr val="tx2"/>
              </a:solidFill>
            </a:endParaRPr>
          </a:p>
        </p:txBody>
      </p:sp>
    </p:spTree>
    <p:extLst>
      <p:ext uri="{BB962C8B-B14F-4D97-AF65-F5344CB8AC3E}">
        <p14:creationId xmlns:p14="http://schemas.microsoft.com/office/powerpoint/2010/main" val="345180754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4" y="820239"/>
            <a:ext cx="10721009" cy="1441697"/>
          </a:xfrm>
        </p:spPr>
        <p:txBody>
          <a:bodyPr>
            <a:normAutofit/>
          </a:bodyPr>
          <a:lstStyle/>
          <a:p>
            <a:pPr>
              <a:buFont typeface="Wingdings" panose="05000000000000000000" pitchFamily="2" charset="2"/>
              <a:buChar char="§"/>
            </a:pPr>
            <a:r>
              <a:rPr lang="en-US" sz="2400" dirty="0" smtClean="0"/>
              <a:t>Listed </a:t>
            </a:r>
            <a:r>
              <a:rPr lang="en-US" sz="2400" dirty="0"/>
              <a:t>in Table 7.14 are data from a survey conducted recently where large firms and small firms responded to their client satisfaction with Company S (this is fictitious data).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8262" y="2390274"/>
            <a:ext cx="9515475" cy="3495675"/>
          </a:xfrm>
          <a:prstGeom prst="rect">
            <a:avLst/>
          </a:prstGeom>
        </p:spPr>
      </p:pic>
      <p:sp>
        <p:nvSpPr>
          <p:cNvPr id="6" name="TextBox 5"/>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Excel Demonstration</a:t>
            </a:r>
            <a:endParaRPr lang="en-US" sz="1100" b="1" dirty="0">
              <a:solidFill>
                <a:schemeClr val="tx2"/>
              </a:solidFill>
            </a:endParaRPr>
          </a:p>
        </p:txBody>
      </p:sp>
    </p:spTree>
    <p:extLst>
      <p:ext uri="{BB962C8B-B14F-4D97-AF65-F5344CB8AC3E}">
        <p14:creationId xmlns:p14="http://schemas.microsoft.com/office/powerpoint/2010/main" val="265119367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Excel Demonstration</a:t>
            </a:r>
            <a:endParaRPr lang="en-US" sz="1100" b="1" dirty="0">
              <a:solidFill>
                <a:schemeClr val="tx2"/>
              </a:solidFill>
            </a:endParaRPr>
          </a:p>
        </p:txBody>
      </p:sp>
      <p:sp>
        <p:nvSpPr>
          <p:cNvPr id="4" name="Content Placeholder 1"/>
          <p:cNvSpPr txBox="1">
            <a:spLocks/>
          </p:cNvSpPr>
          <p:nvPr/>
        </p:nvSpPr>
        <p:spPr>
          <a:xfrm>
            <a:off x="5547330" y="3773536"/>
            <a:ext cx="6052758" cy="2517489"/>
          </a:xfrm>
          <a:prstGeom prst="rect">
            <a:avLst/>
          </a:prstGeom>
        </p:spPr>
        <p:txBody>
          <a:bodyPr vert="horz">
            <a:normAutofit/>
          </a:bodyPr>
          <a:lstStyle>
            <a:lvl1pPr marL="411480" indent="-342900" algn="l" rtl="0" eaLnBrk="1" latinLnBrk="0" hangingPunct="1">
              <a:spcBef>
                <a:spcPts val="600"/>
              </a:spcBef>
              <a:spcAft>
                <a:spcPts val="600"/>
              </a:spcAft>
              <a:buClr>
                <a:schemeClr val="tx2"/>
              </a:buClr>
              <a:buSzPct val="95000"/>
              <a:buFont typeface="Wingdings"/>
              <a:buChar char=""/>
              <a:defRPr kumimoji="0" sz="2600" kern="1200">
                <a:solidFill>
                  <a:schemeClr val="tx1"/>
                </a:solidFill>
                <a:latin typeface="+mn-lt"/>
                <a:ea typeface="+mn-ea"/>
                <a:cs typeface="+mn-cs"/>
              </a:defRPr>
            </a:lvl1pPr>
            <a:lvl2pPr marL="740664" indent="-285750" algn="l" rtl="0" eaLnBrk="1" latinLnBrk="0" hangingPunct="1">
              <a:spcBef>
                <a:spcPts val="600"/>
              </a:spcBef>
              <a:spcAft>
                <a:spcPts val="600"/>
              </a:spcAft>
              <a:buClr>
                <a:schemeClr val="accent2"/>
              </a:buClr>
              <a:buSzPct val="90000"/>
              <a:buFont typeface="Wingdings"/>
              <a:buChar char=""/>
              <a:defRPr kumimoji="0" sz="2400" kern="1200">
                <a:solidFill>
                  <a:schemeClr val="tx1"/>
                </a:solidFill>
                <a:latin typeface="+mn-lt"/>
                <a:ea typeface="+mn-ea"/>
                <a:cs typeface="+mn-cs"/>
              </a:defRPr>
            </a:lvl2pPr>
            <a:lvl3pPr marL="996696" indent="-228600" algn="l" rtl="0" eaLnBrk="1" latinLnBrk="0" hangingPunct="1">
              <a:spcBef>
                <a:spcPts val="600"/>
              </a:spcBef>
              <a:spcAft>
                <a:spcPts val="600"/>
              </a:spcAft>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ts val="600"/>
              </a:spcBef>
              <a:spcAft>
                <a:spcPts val="600"/>
              </a:spcAft>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ts val="600"/>
              </a:spcBef>
              <a:spcAft>
                <a:spcPts val="600"/>
              </a:spcAft>
              <a:buClr>
                <a:schemeClr val="accent3"/>
              </a:buClr>
              <a:buFont typeface="Wingdings 2"/>
              <a:buChar char=""/>
              <a:defRPr kumimoji="0" sz="22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a:lstStyle>
          <a:p>
            <a:pPr lvl="1">
              <a:buFont typeface="Wingdings" panose="05000000000000000000" pitchFamily="2" charset="2"/>
              <a:buChar char="§"/>
            </a:pPr>
            <a:r>
              <a:rPr lang="en-US" sz="2200" dirty="0" smtClean="0"/>
              <a:t>33.89 </a:t>
            </a:r>
            <a:r>
              <a:rPr lang="en-US" sz="2200" dirty="0"/>
              <a:t>percent of all responses were “Not at </a:t>
            </a:r>
            <a:r>
              <a:rPr lang="en-US" sz="2200" dirty="0" smtClean="0"/>
              <a:t>all” </a:t>
            </a:r>
          </a:p>
          <a:p>
            <a:pPr lvl="1">
              <a:buFont typeface="Wingdings" panose="05000000000000000000" pitchFamily="2" charset="2"/>
              <a:buChar char="§"/>
            </a:pPr>
            <a:r>
              <a:rPr lang="en-US" sz="2200" dirty="0" smtClean="0"/>
              <a:t>29.66 </a:t>
            </a:r>
            <a:r>
              <a:rPr lang="en-US" sz="2200" dirty="0"/>
              <a:t>percent were “</a:t>
            </a:r>
            <a:r>
              <a:rPr lang="en-US" sz="2200" dirty="0" smtClean="0"/>
              <a:t>Somewhat”</a:t>
            </a:r>
          </a:p>
          <a:p>
            <a:pPr lvl="1">
              <a:buFont typeface="Wingdings" panose="05000000000000000000" pitchFamily="2" charset="2"/>
              <a:buChar char="§"/>
            </a:pPr>
            <a:r>
              <a:rPr lang="en-US" sz="2200" dirty="0" smtClean="0"/>
              <a:t>36.44 </a:t>
            </a:r>
            <a:r>
              <a:rPr lang="en-US" sz="2200" dirty="0"/>
              <a:t>percent were “Very” satisfied, and so on. </a:t>
            </a:r>
          </a:p>
        </p:txBody>
      </p:sp>
      <p:sp>
        <p:nvSpPr>
          <p:cNvPr id="29" name="Freeform 28"/>
          <p:cNvSpPr/>
          <p:nvPr/>
        </p:nvSpPr>
        <p:spPr>
          <a:xfrm>
            <a:off x="360541" y="340945"/>
            <a:ext cx="4868684" cy="928633"/>
          </a:xfrm>
          <a:custGeom>
            <a:avLst/>
            <a:gdLst>
              <a:gd name="connsiteX0" fmla="*/ 0 w 4805114"/>
              <a:gd name="connsiteY0" fmla="*/ 120128 h 1201278"/>
              <a:gd name="connsiteX1" fmla="*/ 120128 w 4805114"/>
              <a:gd name="connsiteY1" fmla="*/ 0 h 1201278"/>
              <a:gd name="connsiteX2" fmla="*/ 4684986 w 4805114"/>
              <a:gd name="connsiteY2" fmla="*/ 0 h 1201278"/>
              <a:gd name="connsiteX3" fmla="*/ 4805114 w 4805114"/>
              <a:gd name="connsiteY3" fmla="*/ 120128 h 1201278"/>
              <a:gd name="connsiteX4" fmla="*/ 4805114 w 4805114"/>
              <a:gd name="connsiteY4" fmla="*/ 1081150 h 1201278"/>
              <a:gd name="connsiteX5" fmla="*/ 4684986 w 4805114"/>
              <a:gd name="connsiteY5" fmla="*/ 1201278 h 1201278"/>
              <a:gd name="connsiteX6" fmla="*/ 120128 w 4805114"/>
              <a:gd name="connsiteY6" fmla="*/ 1201278 h 1201278"/>
              <a:gd name="connsiteX7" fmla="*/ 0 w 4805114"/>
              <a:gd name="connsiteY7" fmla="*/ 1081150 h 1201278"/>
              <a:gd name="connsiteX8" fmla="*/ 0 w 4805114"/>
              <a:gd name="connsiteY8" fmla="*/ 120128 h 120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5114" h="1201278">
                <a:moveTo>
                  <a:pt x="0" y="120128"/>
                </a:moveTo>
                <a:cubicBezTo>
                  <a:pt x="0" y="53783"/>
                  <a:pt x="53783" y="0"/>
                  <a:pt x="120128" y="0"/>
                </a:cubicBezTo>
                <a:lnTo>
                  <a:pt x="4684986" y="0"/>
                </a:lnTo>
                <a:cubicBezTo>
                  <a:pt x="4751331" y="0"/>
                  <a:pt x="4805114" y="53783"/>
                  <a:pt x="4805114" y="120128"/>
                </a:cubicBezTo>
                <a:lnTo>
                  <a:pt x="4805114" y="1081150"/>
                </a:lnTo>
                <a:cubicBezTo>
                  <a:pt x="4805114" y="1147495"/>
                  <a:pt x="4751331" y="1201278"/>
                  <a:pt x="4684986" y="1201278"/>
                </a:cubicBezTo>
                <a:lnTo>
                  <a:pt x="120128" y="1201278"/>
                </a:lnTo>
                <a:cubicBezTo>
                  <a:pt x="53783" y="1201278"/>
                  <a:pt x="0" y="1147495"/>
                  <a:pt x="0" y="1081150"/>
                </a:cubicBezTo>
                <a:lnTo>
                  <a:pt x="0" y="12012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70744" tIns="70744" rIns="70744" bIns="70744" numCol="1" spcCol="1270" anchor="ctr" anchorCtr="0">
            <a:noAutofit/>
          </a:bodyPr>
          <a:lstStyle/>
          <a:p>
            <a:pPr lvl="0" algn="ctr" defTabSz="1244600">
              <a:lnSpc>
                <a:spcPct val="90000"/>
              </a:lnSpc>
              <a:spcBef>
                <a:spcPct val="0"/>
              </a:spcBef>
              <a:spcAft>
                <a:spcPct val="35000"/>
              </a:spcAft>
            </a:pPr>
            <a:r>
              <a:rPr lang="en-US" sz="4000" b="1" dirty="0">
                <a:effectLst>
                  <a:outerShdw blurRad="38100" dist="38100" dir="2700000" algn="tl">
                    <a:srgbClr val="000000">
                      <a:alpha val="43137"/>
                    </a:srgbClr>
                  </a:outerShdw>
                </a:effectLst>
              </a:rPr>
              <a:t>Step 1: </a:t>
            </a:r>
          </a:p>
        </p:txBody>
      </p:sp>
      <p:sp>
        <p:nvSpPr>
          <p:cNvPr id="31" name="Freeform 30"/>
          <p:cNvSpPr/>
          <p:nvPr/>
        </p:nvSpPr>
        <p:spPr>
          <a:xfrm>
            <a:off x="360541" y="1429019"/>
            <a:ext cx="4868684" cy="1165325"/>
          </a:xfrm>
          <a:custGeom>
            <a:avLst/>
            <a:gdLst>
              <a:gd name="connsiteX0" fmla="*/ 0 w 4805114"/>
              <a:gd name="connsiteY0" fmla="*/ 120128 h 1201278"/>
              <a:gd name="connsiteX1" fmla="*/ 120128 w 4805114"/>
              <a:gd name="connsiteY1" fmla="*/ 0 h 1201278"/>
              <a:gd name="connsiteX2" fmla="*/ 4684986 w 4805114"/>
              <a:gd name="connsiteY2" fmla="*/ 0 h 1201278"/>
              <a:gd name="connsiteX3" fmla="*/ 4805114 w 4805114"/>
              <a:gd name="connsiteY3" fmla="*/ 120128 h 1201278"/>
              <a:gd name="connsiteX4" fmla="*/ 4805114 w 4805114"/>
              <a:gd name="connsiteY4" fmla="*/ 1081150 h 1201278"/>
              <a:gd name="connsiteX5" fmla="*/ 4684986 w 4805114"/>
              <a:gd name="connsiteY5" fmla="*/ 1201278 h 1201278"/>
              <a:gd name="connsiteX6" fmla="*/ 120128 w 4805114"/>
              <a:gd name="connsiteY6" fmla="*/ 1201278 h 1201278"/>
              <a:gd name="connsiteX7" fmla="*/ 0 w 4805114"/>
              <a:gd name="connsiteY7" fmla="*/ 1081150 h 1201278"/>
              <a:gd name="connsiteX8" fmla="*/ 0 w 4805114"/>
              <a:gd name="connsiteY8" fmla="*/ 120128 h 120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5114" h="1201278">
                <a:moveTo>
                  <a:pt x="0" y="120128"/>
                </a:moveTo>
                <a:cubicBezTo>
                  <a:pt x="0" y="53783"/>
                  <a:pt x="53783" y="0"/>
                  <a:pt x="120128" y="0"/>
                </a:cubicBezTo>
                <a:lnTo>
                  <a:pt x="4684986" y="0"/>
                </a:lnTo>
                <a:cubicBezTo>
                  <a:pt x="4751331" y="0"/>
                  <a:pt x="4805114" y="53783"/>
                  <a:pt x="4805114" y="120128"/>
                </a:cubicBezTo>
                <a:lnTo>
                  <a:pt x="4805114" y="1081150"/>
                </a:lnTo>
                <a:cubicBezTo>
                  <a:pt x="4805114" y="1147495"/>
                  <a:pt x="4751331" y="1201278"/>
                  <a:pt x="4684986" y="1201278"/>
                </a:cubicBezTo>
                <a:lnTo>
                  <a:pt x="120128" y="1201278"/>
                </a:lnTo>
                <a:cubicBezTo>
                  <a:pt x="53783" y="1201278"/>
                  <a:pt x="0" y="1147495"/>
                  <a:pt x="0" y="1081150"/>
                </a:cubicBezTo>
                <a:lnTo>
                  <a:pt x="0" y="120128"/>
                </a:lnTo>
                <a:close/>
              </a:path>
            </a:pathLst>
          </a:custGeom>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5504" tIns="55504" rIns="55504" bIns="55504" numCol="1" spcCol="1270" anchor="ctr" anchorCtr="0">
            <a:noAutofit/>
          </a:bodyPr>
          <a:lstStyle/>
          <a:p>
            <a:pPr lvl="0" algn="ctr" defTabSz="711200" rtl="0">
              <a:lnSpc>
                <a:spcPct val="90000"/>
              </a:lnSpc>
              <a:spcBef>
                <a:spcPct val="0"/>
              </a:spcBef>
              <a:spcAft>
                <a:spcPct val="35000"/>
              </a:spcAft>
            </a:pPr>
            <a:r>
              <a:rPr lang="en-US" sz="2100" kern="1200" dirty="0" smtClean="0"/>
              <a:t>In Excel, let us first calculate the row percentage of population responses</a:t>
            </a:r>
            <a:endParaRPr lang="en-US" sz="2100" kern="1200" dirty="0"/>
          </a:p>
        </p:txBody>
      </p:sp>
      <p:sp>
        <p:nvSpPr>
          <p:cNvPr id="32" name="Right Arrow 31"/>
          <p:cNvSpPr/>
          <p:nvPr/>
        </p:nvSpPr>
        <p:spPr>
          <a:xfrm rot="5400000">
            <a:off x="2490321" y="2597661"/>
            <a:ext cx="416827" cy="482099"/>
          </a:xfrm>
          <a:prstGeom prst="rightArrow">
            <a:avLst>
              <a:gd name="adj1" fmla="val 66700"/>
              <a:gd name="adj2" fmla="val 50000"/>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2">
              <a:hueOff val="-3277702"/>
              <a:satOff val="-3888"/>
              <a:lumOff val="-2059"/>
              <a:alphaOff val="0"/>
            </a:schemeClr>
          </a:fillRef>
          <a:effectRef idx="2">
            <a:schemeClr val="accent2">
              <a:hueOff val="-3277702"/>
              <a:satOff val="-3888"/>
              <a:lumOff val="-2059"/>
              <a:alphaOff val="0"/>
            </a:schemeClr>
          </a:effectRef>
          <a:fontRef idx="minor">
            <a:schemeClr val="lt1"/>
          </a:fontRef>
        </p:style>
      </p:sp>
      <p:sp>
        <p:nvSpPr>
          <p:cNvPr id="33" name="Freeform 32"/>
          <p:cNvSpPr/>
          <p:nvPr/>
        </p:nvSpPr>
        <p:spPr>
          <a:xfrm>
            <a:off x="360541" y="3076686"/>
            <a:ext cx="4868684" cy="1859205"/>
          </a:xfrm>
          <a:custGeom>
            <a:avLst/>
            <a:gdLst>
              <a:gd name="connsiteX0" fmla="*/ 0 w 4805114"/>
              <a:gd name="connsiteY0" fmla="*/ 120128 h 1201278"/>
              <a:gd name="connsiteX1" fmla="*/ 120128 w 4805114"/>
              <a:gd name="connsiteY1" fmla="*/ 0 h 1201278"/>
              <a:gd name="connsiteX2" fmla="*/ 4684986 w 4805114"/>
              <a:gd name="connsiteY2" fmla="*/ 0 h 1201278"/>
              <a:gd name="connsiteX3" fmla="*/ 4805114 w 4805114"/>
              <a:gd name="connsiteY3" fmla="*/ 120128 h 1201278"/>
              <a:gd name="connsiteX4" fmla="*/ 4805114 w 4805114"/>
              <a:gd name="connsiteY4" fmla="*/ 1081150 h 1201278"/>
              <a:gd name="connsiteX5" fmla="*/ 4684986 w 4805114"/>
              <a:gd name="connsiteY5" fmla="*/ 1201278 h 1201278"/>
              <a:gd name="connsiteX6" fmla="*/ 120128 w 4805114"/>
              <a:gd name="connsiteY6" fmla="*/ 1201278 h 1201278"/>
              <a:gd name="connsiteX7" fmla="*/ 0 w 4805114"/>
              <a:gd name="connsiteY7" fmla="*/ 1081150 h 1201278"/>
              <a:gd name="connsiteX8" fmla="*/ 0 w 4805114"/>
              <a:gd name="connsiteY8" fmla="*/ 120128 h 120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5114" h="1201278">
                <a:moveTo>
                  <a:pt x="0" y="120128"/>
                </a:moveTo>
                <a:cubicBezTo>
                  <a:pt x="0" y="53783"/>
                  <a:pt x="53783" y="0"/>
                  <a:pt x="120128" y="0"/>
                </a:cubicBezTo>
                <a:lnTo>
                  <a:pt x="4684986" y="0"/>
                </a:lnTo>
                <a:cubicBezTo>
                  <a:pt x="4751331" y="0"/>
                  <a:pt x="4805114" y="53783"/>
                  <a:pt x="4805114" y="120128"/>
                </a:cubicBezTo>
                <a:lnTo>
                  <a:pt x="4805114" y="1081150"/>
                </a:lnTo>
                <a:cubicBezTo>
                  <a:pt x="4805114" y="1147495"/>
                  <a:pt x="4751331" y="1201278"/>
                  <a:pt x="4684986" y="1201278"/>
                </a:cubicBezTo>
                <a:lnTo>
                  <a:pt x="120128" y="1201278"/>
                </a:lnTo>
                <a:cubicBezTo>
                  <a:pt x="53783" y="1201278"/>
                  <a:pt x="0" y="1147495"/>
                  <a:pt x="0" y="1081150"/>
                </a:cubicBezTo>
                <a:lnTo>
                  <a:pt x="0" y="120128"/>
                </a:lnTo>
                <a:close/>
              </a:path>
            </a:pathLst>
          </a:custGeom>
          <a:scene3d>
            <a:camera prst="orthographicFront"/>
            <a:lightRig rig="flat" dir="t"/>
          </a:scene3d>
          <a:sp3d extrusionH="12700" prstMaterial="plastic">
            <a:bevelT w="50800" h="50800"/>
          </a:sp3d>
        </p:spPr>
        <p:style>
          <a:lnRef idx="1">
            <a:schemeClr val="accent2">
              <a:tint val="40000"/>
              <a:alpha val="90000"/>
              <a:hueOff val="-3209462"/>
              <a:satOff val="-5363"/>
              <a:lumOff val="-491"/>
              <a:alphaOff val="0"/>
            </a:schemeClr>
          </a:lnRef>
          <a:fillRef idx="1">
            <a:schemeClr val="accent2">
              <a:tint val="40000"/>
              <a:alpha val="90000"/>
              <a:hueOff val="-3209462"/>
              <a:satOff val="-5363"/>
              <a:lumOff val="-491"/>
              <a:alphaOff val="0"/>
            </a:schemeClr>
          </a:fillRef>
          <a:effectRef idx="2">
            <a:schemeClr val="accent2">
              <a:tint val="40000"/>
              <a:alpha val="90000"/>
              <a:hueOff val="-3209462"/>
              <a:satOff val="-5363"/>
              <a:lumOff val="-491"/>
              <a:alphaOff val="0"/>
            </a:schemeClr>
          </a:effectRef>
          <a:fontRef idx="minor">
            <a:schemeClr val="dk1">
              <a:hueOff val="0"/>
              <a:satOff val="0"/>
              <a:lumOff val="0"/>
              <a:alphaOff val="0"/>
            </a:schemeClr>
          </a:fontRef>
        </p:style>
        <p:txBody>
          <a:bodyPr spcFirstLastPara="0" vert="horz" wrap="square" lIns="55504" tIns="55504" rIns="55504" bIns="55504" numCol="1" spcCol="1270" anchor="ctr" anchorCtr="0">
            <a:noAutofit/>
          </a:bodyPr>
          <a:lstStyle/>
          <a:p>
            <a:pPr lvl="0" algn="ctr" defTabSz="711200" rtl="0">
              <a:lnSpc>
                <a:spcPct val="90000"/>
              </a:lnSpc>
              <a:spcBef>
                <a:spcPct val="0"/>
              </a:spcBef>
              <a:spcAft>
                <a:spcPct val="35000"/>
              </a:spcAft>
            </a:pPr>
            <a:r>
              <a:rPr lang="en-US" sz="2100" kern="1200" dirty="0" smtClean="0"/>
              <a:t>We will take the total responses to “Not at all” (40) and divide that by the total responses (118) to determine the percentage of respondents who responded in this category</a:t>
            </a:r>
            <a:endParaRPr lang="en-US" sz="2100" kern="1200" dirty="0"/>
          </a:p>
        </p:txBody>
      </p:sp>
      <p:sp>
        <p:nvSpPr>
          <p:cNvPr id="34" name="Right Arrow 33"/>
          <p:cNvSpPr/>
          <p:nvPr/>
        </p:nvSpPr>
        <p:spPr>
          <a:xfrm rot="5400000">
            <a:off x="2497522" y="4926529"/>
            <a:ext cx="390551" cy="470224"/>
          </a:xfrm>
          <a:prstGeom prst="rightArrow">
            <a:avLst>
              <a:gd name="adj1" fmla="val 66700"/>
              <a:gd name="adj2" fmla="val 50000"/>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2">
              <a:hueOff val="-6555403"/>
              <a:satOff val="-7776"/>
              <a:lumOff val="-4117"/>
              <a:alphaOff val="0"/>
            </a:schemeClr>
          </a:fillRef>
          <a:effectRef idx="2">
            <a:schemeClr val="accent2">
              <a:hueOff val="-6555403"/>
              <a:satOff val="-7776"/>
              <a:lumOff val="-4117"/>
              <a:alphaOff val="0"/>
            </a:schemeClr>
          </a:effectRef>
          <a:fontRef idx="minor">
            <a:schemeClr val="lt1"/>
          </a:fontRef>
        </p:style>
      </p:sp>
      <p:sp>
        <p:nvSpPr>
          <p:cNvPr id="35" name="Freeform 34"/>
          <p:cNvSpPr/>
          <p:nvPr/>
        </p:nvSpPr>
        <p:spPr>
          <a:xfrm>
            <a:off x="360541" y="5398249"/>
            <a:ext cx="4868684" cy="892777"/>
          </a:xfrm>
          <a:custGeom>
            <a:avLst/>
            <a:gdLst>
              <a:gd name="connsiteX0" fmla="*/ 0 w 4805114"/>
              <a:gd name="connsiteY0" fmla="*/ 120128 h 1201278"/>
              <a:gd name="connsiteX1" fmla="*/ 120128 w 4805114"/>
              <a:gd name="connsiteY1" fmla="*/ 0 h 1201278"/>
              <a:gd name="connsiteX2" fmla="*/ 4684986 w 4805114"/>
              <a:gd name="connsiteY2" fmla="*/ 0 h 1201278"/>
              <a:gd name="connsiteX3" fmla="*/ 4805114 w 4805114"/>
              <a:gd name="connsiteY3" fmla="*/ 120128 h 1201278"/>
              <a:gd name="connsiteX4" fmla="*/ 4805114 w 4805114"/>
              <a:gd name="connsiteY4" fmla="*/ 1081150 h 1201278"/>
              <a:gd name="connsiteX5" fmla="*/ 4684986 w 4805114"/>
              <a:gd name="connsiteY5" fmla="*/ 1201278 h 1201278"/>
              <a:gd name="connsiteX6" fmla="*/ 120128 w 4805114"/>
              <a:gd name="connsiteY6" fmla="*/ 1201278 h 1201278"/>
              <a:gd name="connsiteX7" fmla="*/ 0 w 4805114"/>
              <a:gd name="connsiteY7" fmla="*/ 1081150 h 1201278"/>
              <a:gd name="connsiteX8" fmla="*/ 0 w 4805114"/>
              <a:gd name="connsiteY8" fmla="*/ 120128 h 120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5114" h="1201278">
                <a:moveTo>
                  <a:pt x="0" y="120128"/>
                </a:moveTo>
                <a:cubicBezTo>
                  <a:pt x="0" y="53783"/>
                  <a:pt x="53783" y="0"/>
                  <a:pt x="120128" y="0"/>
                </a:cubicBezTo>
                <a:lnTo>
                  <a:pt x="4684986" y="0"/>
                </a:lnTo>
                <a:cubicBezTo>
                  <a:pt x="4751331" y="0"/>
                  <a:pt x="4805114" y="53783"/>
                  <a:pt x="4805114" y="120128"/>
                </a:cubicBezTo>
                <a:lnTo>
                  <a:pt x="4805114" y="1081150"/>
                </a:lnTo>
                <a:cubicBezTo>
                  <a:pt x="4805114" y="1147495"/>
                  <a:pt x="4751331" y="1201278"/>
                  <a:pt x="4684986" y="1201278"/>
                </a:cubicBezTo>
                <a:lnTo>
                  <a:pt x="120128" y="1201278"/>
                </a:lnTo>
                <a:cubicBezTo>
                  <a:pt x="53783" y="1201278"/>
                  <a:pt x="0" y="1147495"/>
                  <a:pt x="0" y="1081150"/>
                </a:cubicBezTo>
                <a:lnTo>
                  <a:pt x="0" y="120128"/>
                </a:lnTo>
                <a:close/>
              </a:path>
            </a:pathLst>
          </a:custGeom>
          <a:scene3d>
            <a:camera prst="orthographicFront"/>
            <a:lightRig rig="flat" dir="t"/>
          </a:scene3d>
          <a:sp3d extrusionH="12700" prstMaterial="plastic">
            <a:bevelT w="50800" h="50800"/>
          </a:sp3d>
        </p:spPr>
        <p:style>
          <a:lnRef idx="1">
            <a:schemeClr val="accent2">
              <a:tint val="40000"/>
              <a:alpha val="90000"/>
              <a:hueOff val="-6418923"/>
              <a:satOff val="-10726"/>
              <a:lumOff val="-983"/>
              <a:alphaOff val="0"/>
            </a:schemeClr>
          </a:lnRef>
          <a:fillRef idx="1">
            <a:schemeClr val="accent2">
              <a:tint val="40000"/>
              <a:alpha val="90000"/>
              <a:hueOff val="-6418923"/>
              <a:satOff val="-10726"/>
              <a:lumOff val="-983"/>
              <a:alphaOff val="0"/>
            </a:schemeClr>
          </a:fillRef>
          <a:effectRef idx="2">
            <a:schemeClr val="accent2">
              <a:tint val="40000"/>
              <a:alpha val="90000"/>
              <a:hueOff val="-6418923"/>
              <a:satOff val="-10726"/>
              <a:lumOff val="-983"/>
              <a:alphaOff val="0"/>
            </a:schemeClr>
          </a:effectRef>
          <a:fontRef idx="minor">
            <a:schemeClr val="dk1">
              <a:hueOff val="0"/>
              <a:satOff val="0"/>
              <a:lumOff val="0"/>
              <a:alphaOff val="0"/>
            </a:schemeClr>
          </a:fontRef>
        </p:style>
        <p:txBody>
          <a:bodyPr spcFirstLastPara="0" vert="horz" wrap="square" lIns="55504" tIns="55504" rIns="55504" bIns="55504" numCol="1" spcCol="1270" anchor="ctr" anchorCtr="0">
            <a:noAutofit/>
          </a:bodyPr>
          <a:lstStyle/>
          <a:p>
            <a:pPr lvl="0" algn="ctr" defTabSz="711200" rtl="0">
              <a:lnSpc>
                <a:spcPct val="90000"/>
              </a:lnSpc>
              <a:spcBef>
                <a:spcPct val="0"/>
              </a:spcBef>
              <a:spcAft>
                <a:spcPct val="35000"/>
              </a:spcAft>
            </a:pPr>
            <a:r>
              <a:rPr lang="en-US" sz="2100" kern="1200" dirty="0" smtClean="0"/>
              <a:t>We will do that for all responses</a:t>
            </a:r>
            <a:endParaRPr lang="en-US" sz="2100" kern="1200" dirty="0"/>
          </a:p>
        </p:txBody>
      </p:sp>
      <p:pic>
        <p:nvPicPr>
          <p:cNvPr id="37" name="Picture 36"/>
          <p:cNvPicPr>
            <a:picLocks noChangeAspect="1"/>
          </p:cNvPicPr>
          <p:nvPr/>
        </p:nvPicPr>
        <p:blipFill rotWithShape="1">
          <a:blip r:embed="rId3">
            <a:extLst>
              <a:ext uri="{28A0092B-C50C-407E-A947-70E740481C1C}">
                <a14:useLocalDpi xmlns:a14="http://schemas.microsoft.com/office/drawing/2010/main" val="0"/>
              </a:ext>
            </a:extLst>
          </a:blip>
          <a:srcRect l="12347" b="18915"/>
          <a:stretch/>
        </p:blipFill>
        <p:spPr>
          <a:xfrm>
            <a:off x="5405817" y="1415321"/>
            <a:ext cx="6413844" cy="1994629"/>
          </a:xfrm>
          <a:prstGeom prst="rect">
            <a:avLst/>
          </a:prstGeom>
        </p:spPr>
      </p:pic>
      <p:sp>
        <p:nvSpPr>
          <p:cNvPr id="38" name="Rectangle 37"/>
          <p:cNvSpPr/>
          <p:nvPr/>
        </p:nvSpPr>
        <p:spPr>
          <a:xfrm>
            <a:off x="5547330" y="1017061"/>
            <a:ext cx="6448926" cy="369332"/>
          </a:xfrm>
          <a:prstGeom prst="rect">
            <a:avLst/>
          </a:prstGeom>
        </p:spPr>
        <p:txBody>
          <a:bodyPr wrap="square">
            <a:spAutoFit/>
          </a:bodyPr>
          <a:lstStyle/>
          <a:p>
            <a:r>
              <a:rPr lang="en-US"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a:t>
            </a:r>
            <a:r>
              <a:rPr lang="en-US"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7.12</a:t>
            </a:r>
            <a:r>
              <a:rPr lang="en-US" b="1" i="1" spc="16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Satisfaction</a:t>
            </a:r>
            <a:r>
              <a:rPr lang="en-US" b="1" i="1" spc="-25"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data</a:t>
            </a:r>
            <a:r>
              <a:rPr lang="en-US"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augmented</a:t>
            </a:r>
            <a:r>
              <a:rPr lang="en-US"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by</a:t>
            </a:r>
            <a:r>
              <a:rPr lang="en-US"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row</a:t>
            </a:r>
            <a:r>
              <a:rPr lang="en-US" b="1" i="1" spc="-20"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 </a:t>
            </a:r>
            <a:r>
              <a:rPr lang="en-US"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percentages</a:t>
            </a:r>
            <a:endParaRPr lang="en-US" dirty="0"/>
          </a:p>
        </p:txBody>
      </p:sp>
    </p:spTree>
    <p:extLst>
      <p:ext uri="{BB962C8B-B14F-4D97-AF65-F5344CB8AC3E}">
        <p14:creationId xmlns:p14="http://schemas.microsoft.com/office/powerpoint/2010/main" val="358589579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75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75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75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750"/>
                                        <p:tgtEl>
                                          <p:spTgt spid="38"/>
                                        </p:tgtEl>
                                      </p:cBhvr>
                                    </p:animEffect>
                                  </p:childTnLst>
                                </p:cTn>
                              </p:par>
                              <p:par>
                                <p:cTn id="29" presetID="10"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75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1" grpId="0" animBg="1"/>
      <p:bldP spid="33" grpId="0" animBg="1"/>
      <p:bldP spid="35" grpId="0" animBg="1"/>
      <p:bldP spid="3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Excel Demonstration</a:t>
            </a:r>
            <a:endParaRPr lang="en-US" sz="1100" b="1" dirty="0">
              <a:solidFill>
                <a:schemeClr val="tx2"/>
              </a:solidFill>
            </a:endParaRPr>
          </a:p>
        </p:txBody>
      </p:sp>
      <p:sp>
        <p:nvSpPr>
          <p:cNvPr id="29" name="Freeform 28"/>
          <p:cNvSpPr/>
          <p:nvPr/>
        </p:nvSpPr>
        <p:spPr>
          <a:xfrm>
            <a:off x="469028" y="282470"/>
            <a:ext cx="11253944" cy="928633"/>
          </a:xfrm>
          <a:custGeom>
            <a:avLst/>
            <a:gdLst>
              <a:gd name="connsiteX0" fmla="*/ 0 w 4805114"/>
              <a:gd name="connsiteY0" fmla="*/ 120128 h 1201278"/>
              <a:gd name="connsiteX1" fmla="*/ 120128 w 4805114"/>
              <a:gd name="connsiteY1" fmla="*/ 0 h 1201278"/>
              <a:gd name="connsiteX2" fmla="*/ 4684986 w 4805114"/>
              <a:gd name="connsiteY2" fmla="*/ 0 h 1201278"/>
              <a:gd name="connsiteX3" fmla="*/ 4805114 w 4805114"/>
              <a:gd name="connsiteY3" fmla="*/ 120128 h 1201278"/>
              <a:gd name="connsiteX4" fmla="*/ 4805114 w 4805114"/>
              <a:gd name="connsiteY4" fmla="*/ 1081150 h 1201278"/>
              <a:gd name="connsiteX5" fmla="*/ 4684986 w 4805114"/>
              <a:gd name="connsiteY5" fmla="*/ 1201278 h 1201278"/>
              <a:gd name="connsiteX6" fmla="*/ 120128 w 4805114"/>
              <a:gd name="connsiteY6" fmla="*/ 1201278 h 1201278"/>
              <a:gd name="connsiteX7" fmla="*/ 0 w 4805114"/>
              <a:gd name="connsiteY7" fmla="*/ 1081150 h 1201278"/>
              <a:gd name="connsiteX8" fmla="*/ 0 w 4805114"/>
              <a:gd name="connsiteY8" fmla="*/ 120128 h 120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5114" h="1201278">
                <a:moveTo>
                  <a:pt x="0" y="120128"/>
                </a:moveTo>
                <a:cubicBezTo>
                  <a:pt x="0" y="53783"/>
                  <a:pt x="53783" y="0"/>
                  <a:pt x="120128" y="0"/>
                </a:cubicBezTo>
                <a:lnTo>
                  <a:pt x="4684986" y="0"/>
                </a:lnTo>
                <a:cubicBezTo>
                  <a:pt x="4751331" y="0"/>
                  <a:pt x="4805114" y="53783"/>
                  <a:pt x="4805114" y="120128"/>
                </a:cubicBezTo>
                <a:lnTo>
                  <a:pt x="4805114" y="1081150"/>
                </a:lnTo>
                <a:cubicBezTo>
                  <a:pt x="4805114" y="1147495"/>
                  <a:pt x="4751331" y="1201278"/>
                  <a:pt x="4684986" y="1201278"/>
                </a:cubicBezTo>
                <a:lnTo>
                  <a:pt x="120128" y="1201278"/>
                </a:lnTo>
                <a:cubicBezTo>
                  <a:pt x="53783" y="1201278"/>
                  <a:pt x="0" y="1147495"/>
                  <a:pt x="0" y="1081150"/>
                </a:cubicBezTo>
                <a:lnTo>
                  <a:pt x="0" y="12012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70744" tIns="70744" rIns="70744" bIns="70744" numCol="1" spcCol="1270" anchor="ctr" anchorCtr="0">
            <a:noAutofit/>
          </a:bodyPr>
          <a:lstStyle/>
          <a:p>
            <a:pPr lvl="0" algn="ctr" defTabSz="1244600">
              <a:lnSpc>
                <a:spcPct val="90000"/>
              </a:lnSpc>
              <a:spcBef>
                <a:spcPct val="0"/>
              </a:spcBef>
              <a:spcAft>
                <a:spcPct val="35000"/>
              </a:spcAft>
            </a:pPr>
            <a:r>
              <a:rPr lang="en-US" sz="4000" b="1" dirty="0">
                <a:effectLst>
                  <a:outerShdw blurRad="38100" dist="38100" dir="2700000" algn="tl">
                    <a:srgbClr val="000000">
                      <a:alpha val="43137"/>
                    </a:srgbClr>
                  </a:outerShdw>
                </a:effectLst>
              </a:rPr>
              <a:t>Step </a:t>
            </a:r>
            <a:r>
              <a:rPr lang="en-US" sz="4000" b="1" dirty="0" smtClean="0">
                <a:effectLst>
                  <a:outerShdw blurRad="38100" dist="38100" dir="2700000" algn="tl">
                    <a:srgbClr val="000000">
                      <a:alpha val="43137"/>
                    </a:srgbClr>
                  </a:outerShdw>
                </a:effectLst>
              </a:rPr>
              <a:t>2: </a:t>
            </a:r>
            <a:endParaRPr lang="en-US" sz="4000" b="1" dirty="0">
              <a:effectLst>
                <a:outerShdw blurRad="38100" dist="38100" dir="2700000" algn="tl">
                  <a:srgbClr val="000000">
                    <a:alpha val="43137"/>
                  </a:srgbClr>
                </a:outerShdw>
              </a:effectLst>
            </a:endParaRPr>
          </a:p>
        </p:txBody>
      </p:sp>
      <p:sp>
        <p:nvSpPr>
          <p:cNvPr id="31" name="Freeform 30"/>
          <p:cNvSpPr/>
          <p:nvPr/>
        </p:nvSpPr>
        <p:spPr>
          <a:xfrm>
            <a:off x="469028" y="1333769"/>
            <a:ext cx="11253944" cy="1441704"/>
          </a:xfrm>
          <a:custGeom>
            <a:avLst/>
            <a:gdLst>
              <a:gd name="connsiteX0" fmla="*/ 0 w 4805114"/>
              <a:gd name="connsiteY0" fmla="*/ 120128 h 1201278"/>
              <a:gd name="connsiteX1" fmla="*/ 120128 w 4805114"/>
              <a:gd name="connsiteY1" fmla="*/ 0 h 1201278"/>
              <a:gd name="connsiteX2" fmla="*/ 4684986 w 4805114"/>
              <a:gd name="connsiteY2" fmla="*/ 0 h 1201278"/>
              <a:gd name="connsiteX3" fmla="*/ 4805114 w 4805114"/>
              <a:gd name="connsiteY3" fmla="*/ 120128 h 1201278"/>
              <a:gd name="connsiteX4" fmla="*/ 4805114 w 4805114"/>
              <a:gd name="connsiteY4" fmla="*/ 1081150 h 1201278"/>
              <a:gd name="connsiteX5" fmla="*/ 4684986 w 4805114"/>
              <a:gd name="connsiteY5" fmla="*/ 1201278 h 1201278"/>
              <a:gd name="connsiteX6" fmla="*/ 120128 w 4805114"/>
              <a:gd name="connsiteY6" fmla="*/ 1201278 h 1201278"/>
              <a:gd name="connsiteX7" fmla="*/ 0 w 4805114"/>
              <a:gd name="connsiteY7" fmla="*/ 1081150 h 1201278"/>
              <a:gd name="connsiteX8" fmla="*/ 0 w 4805114"/>
              <a:gd name="connsiteY8" fmla="*/ 120128 h 120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5114" h="1201278">
                <a:moveTo>
                  <a:pt x="0" y="120128"/>
                </a:moveTo>
                <a:cubicBezTo>
                  <a:pt x="0" y="53783"/>
                  <a:pt x="53783" y="0"/>
                  <a:pt x="120128" y="0"/>
                </a:cubicBezTo>
                <a:lnTo>
                  <a:pt x="4684986" y="0"/>
                </a:lnTo>
                <a:cubicBezTo>
                  <a:pt x="4751331" y="0"/>
                  <a:pt x="4805114" y="53783"/>
                  <a:pt x="4805114" y="120128"/>
                </a:cubicBezTo>
                <a:lnTo>
                  <a:pt x="4805114" y="1081150"/>
                </a:lnTo>
                <a:cubicBezTo>
                  <a:pt x="4805114" y="1147495"/>
                  <a:pt x="4751331" y="1201278"/>
                  <a:pt x="4684986" y="1201278"/>
                </a:cubicBezTo>
                <a:lnTo>
                  <a:pt x="120128" y="1201278"/>
                </a:lnTo>
                <a:cubicBezTo>
                  <a:pt x="53783" y="1201278"/>
                  <a:pt x="0" y="1147495"/>
                  <a:pt x="0" y="1081150"/>
                </a:cubicBezTo>
                <a:lnTo>
                  <a:pt x="0" y="120128"/>
                </a:lnTo>
                <a:close/>
              </a:path>
            </a:pathLst>
          </a:custGeom>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5504" tIns="55504" rIns="55504" bIns="55504" numCol="1" spcCol="1270" anchor="ctr" anchorCtr="0">
            <a:noAutofit/>
          </a:bodyPr>
          <a:lstStyle/>
          <a:p>
            <a:pPr lvl="0" algn="just" defTabSz="711200">
              <a:lnSpc>
                <a:spcPct val="90000"/>
              </a:lnSpc>
              <a:spcBef>
                <a:spcPct val="0"/>
              </a:spcBef>
              <a:spcAft>
                <a:spcPct val="35000"/>
              </a:spcAft>
            </a:pPr>
            <a:r>
              <a:rPr lang="en-US" sz="2200" dirty="0"/>
              <a:t>Since 33.89 percent of all respondents said “Not at all,” we expect to see 33.89 percent of the 61 large firms to say “Not at all,” as well as 33.89 percent of the 57 small firms, and so forth for the remaining groups, assuming the row and column variables are independent. </a:t>
            </a:r>
          </a:p>
        </p:txBody>
      </p:sp>
      <p:sp>
        <p:nvSpPr>
          <p:cNvPr id="32" name="Right Arrow 31"/>
          <p:cNvSpPr/>
          <p:nvPr/>
        </p:nvSpPr>
        <p:spPr>
          <a:xfrm rot="5400000">
            <a:off x="3764839" y="2815985"/>
            <a:ext cx="474670" cy="482099"/>
          </a:xfrm>
          <a:prstGeom prst="rightArrow">
            <a:avLst>
              <a:gd name="adj1" fmla="val 66700"/>
              <a:gd name="adj2" fmla="val 50000"/>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2">
              <a:hueOff val="-3277702"/>
              <a:satOff val="-3888"/>
              <a:lumOff val="-2059"/>
              <a:alphaOff val="0"/>
            </a:schemeClr>
          </a:fillRef>
          <a:effectRef idx="2">
            <a:schemeClr val="accent2">
              <a:hueOff val="-3277702"/>
              <a:satOff val="-3888"/>
              <a:lumOff val="-2059"/>
              <a:alphaOff val="0"/>
            </a:schemeClr>
          </a:effectRef>
          <a:fontRef idx="minor">
            <a:schemeClr val="lt1"/>
          </a:fontRef>
        </p:style>
      </p:sp>
      <p:sp>
        <p:nvSpPr>
          <p:cNvPr id="33" name="Freeform 32"/>
          <p:cNvSpPr/>
          <p:nvPr/>
        </p:nvSpPr>
        <p:spPr>
          <a:xfrm>
            <a:off x="469029" y="3345632"/>
            <a:ext cx="4868684" cy="1398163"/>
          </a:xfrm>
          <a:custGeom>
            <a:avLst/>
            <a:gdLst>
              <a:gd name="connsiteX0" fmla="*/ 0 w 4805114"/>
              <a:gd name="connsiteY0" fmla="*/ 120128 h 1201278"/>
              <a:gd name="connsiteX1" fmla="*/ 120128 w 4805114"/>
              <a:gd name="connsiteY1" fmla="*/ 0 h 1201278"/>
              <a:gd name="connsiteX2" fmla="*/ 4684986 w 4805114"/>
              <a:gd name="connsiteY2" fmla="*/ 0 h 1201278"/>
              <a:gd name="connsiteX3" fmla="*/ 4805114 w 4805114"/>
              <a:gd name="connsiteY3" fmla="*/ 120128 h 1201278"/>
              <a:gd name="connsiteX4" fmla="*/ 4805114 w 4805114"/>
              <a:gd name="connsiteY4" fmla="*/ 1081150 h 1201278"/>
              <a:gd name="connsiteX5" fmla="*/ 4684986 w 4805114"/>
              <a:gd name="connsiteY5" fmla="*/ 1201278 h 1201278"/>
              <a:gd name="connsiteX6" fmla="*/ 120128 w 4805114"/>
              <a:gd name="connsiteY6" fmla="*/ 1201278 h 1201278"/>
              <a:gd name="connsiteX7" fmla="*/ 0 w 4805114"/>
              <a:gd name="connsiteY7" fmla="*/ 1081150 h 1201278"/>
              <a:gd name="connsiteX8" fmla="*/ 0 w 4805114"/>
              <a:gd name="connsiteY8" fmla="*/ 120128 h 120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5114" h="1201278">
                <a:moveTo>
                  <a:pt x="0" y="120128"/>
                </a:moveTo>
                <a:cubicBezTo>
                  <a:pt x="0" y="53783"/>
                  <a:pt x="53783" y="0"/>
                  <a:pt x="120128" y="0"/>
                </a:cubicBezTo>
                <a:lnTo>
                  <a:pt x="4684986" y="0"/>
                </a:lnTo>
                <a:cubicBezTo>
                  <a:pt x="4751331" y="0"/>
                  <a:pt x="4805114" y="53783"/>
                  <a:pt x="4805114" y="120128"/>
                </a:cubicBezTo>
                <a:lnTo>
                  <a:pt x="4805114" y="1081150"/>
                </a:lnTo>
                <a:cubicBezTo>
                  <a:pt x="4805114" y="1147495"/>
                  <a:pt x="4751331" y="1201278"/>
                  <a:pt x="4684986" y="1201278"/>
                </a:cubicBezTo>
                <a:lnTo>
                  <a:pt x="120128" y="1201278"/>
                </a:lnTo>
                <a:cubicBezTo>
                  <a:pt x="53783" y="1201278"/>
                  <a:pt x="0" y="1147495"/>
                  <a:pt x="0" y="1081150"/>
                </a:cubicBezTo>
                <a:lnTo>
                  <a:pt x="0" y="120128"/>
                </a:lnTo>
                <a:close/>
              </a:path>
            </a:pathLst>
          </a:custGeom>
          <a:scene3d>
            <a:camera prst="orthographicFront"/>
            <a:lightRig rig="flat" dir="t"/>
          </a:scene3d>
          <a:sp3d extrusionH="12700" prstMaterial="plastic">
            <a:bevelT w="50800" h="50800"/>
          </a:sp3d>
        </p:spPr>
        <p:style>
          <a:lnRef idx="1">
            <a:schemeClr val="accent2">
              <a:tint val="40000"/>
              <a:alpha val="90000"/>
              <a:hueOff val="-3209462"/>
              <a:satOff val="-5363"/>
              <a:lumOff val="-491"/>
              <a:alphaOff val="0"/>
            </a:schemeClr>
          </a:lnRef>
          <a:fillRef idx="1">
            <a:schemeClr val="accent2">
              <a:tint val="40000"/>
              <a:alpha val="90000"/>
              <a:hueOff val="-3209462"/>
              <a:satOff val="-5363"/>
              <a:lumOff val="-491"/>
              <a:alphaOff val="0"/>
            </a:schemeClr>
          </a:fillRef>
          <a:effectRef idx="2">
            <a:schemeClr val="accent2">
              <a:tint val="40000"/>
              <a:alpha val="90000"/>
              <a:hueOff val="-3209462"/>
              <a:satOff val="-5363"/>
              <a:lumOff val="-491"/>
              <a:alphaOff val="0"/>
            </a:schemeClr>
          </a:effectRef>
          <a:fontRef idx="minor">
            <a:schemeClr val="dk1">
              <a:hueOff val="0"/>
              <a:satOff val="0"/>
              <a:lumOff val="0"/>
              <a:alphaOff val="0"/>
            </a:schemeClr>
          </a:fontRef>
        </p:style>
        <p:txBody>
          <a:bodyPr spcFirstLastPara="0" vert="horz" wrap="square" lIns="55504" tIns="55504" rIns="55504" bIns="55504" numCol="1" spcCol="1270" anchor="ctr" anchorCtr="0">
            <a:noAutofit/>
          </a:bodyPr>
          <a:lstStyle/>
          <a:p>
            <a:pPr lvl="0" algn="ctr" defTabSz="711200">
              <a:lnSpc>
                <a:spcPct val="90000"/>
              </a:lnSpc>
              <a:spcBef>
                <a:spcPct val="0"/>
              </a:spcBef>
              <a:spcAft>
                <a:spcPct val="35000"/>
              </a:spcAft>
            </a:pPr>
            <a:r>
              <a:rPr lang="en-US" sz="2200" dirty="0" smtClean="0"/>
              <a:t>Create a </a:t>
            </a:r>
            <a:r>
              <a:rPr lang="en-US" sz="2200" dirty="0"/>
              <a:t>new table with expected values by multiplying the column totals by the row percentages in each row. </a:t>
            </a:r>
          </a:p>
        </p:txBody>
      </p:sp>
      <p:sp>
        <p:nvSpPr>
          <p:cNvPr id="34" name="Right Arrow 33"/>
          <p:cNvSpPr/>
          <p:nvPr/>
        </p:nvSpPr>
        <p:spPr>
          <a:xfrm rot="5400000">
            <a:off x="3793070" y="4761275"/>
            <a:ext cx="423407" cy="476900"/>
          </a:xfrm>
          <a:prstGeom prst="rightArrow">
            <a:avLst>
              <a:gd name="adj1" fmla="val 66700"/>
              <a:gd name="adj2" fmla="val 50000"/>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2">
              <a:hueOff val="-6555403"/>
              <a:satOff val="-7776"/>
              <a:lumOff val="-4117"/>
              <a:alphaOff val="0"/>
            </a:schemeClr>
          </a:fillRef>
          <a:effectRef idx="2">
            <a:schemeClr val="accent2">
              <a:hueOff val="-6555403"/>
              <a:satOff val="-7776"/>
              <a:lumOff val="-4117"/>
              <a:alphaOff val="0"/>
            </a:schemeClr>
          </a:effectRef>
          <a:fontRef idx="minor">
            <a:schemeClr val="lt1"/>
          </a:fontRef>
        </p:style>
      </p:sp>
      <p:sp>
        <p:nvSpPr>
          <p:cNvPr id="35" name="Freeform 34"/>
          <p:cNvSpPr/>
          <p:nvPr/>
        </p:nvSpPr>
        <p:spPr>
          <a:xfrm>
            <a:off x="469029" y="5262691"/>
            <a:ext cx="4868684" cy="980829"/>
          </a:xfrm>
          <a:custGeom>
            <a:avLst/>
            <a:gdLst>
              <a:gd name="connsiteX0" fmla="*/ 0 w 4805114"/>
              <a:gd name="connsiteY0" fmla="*/ 120128 h 1201278"/>
              <a:gd name="connsiteX1" fmla="*/ 120128 w 4805114"/>
              <a:gd name="connsiteY1" fmla="*/ 0 h 1201278"/>
              <a:gd name="connsiteX2" fmla="*/ 4684986 w 4805114"/>
              <a:gd name="connsiteY2" fmla="*/ 0 h 1201278"/>
              <a:gd name="connsiteX3" fmla="*/ 4805114 w 4805114"/>
              <a:gd name="connsiteY3" fmla="*/ 120128 h 1201278"/>
              <a:gd name="connsiteX4" fmla="*/ 4805114 w 4805114"/>
              <a:gd name="connsiteY4" fmla="*/ 1081150 h 1201278"/>
              <a:gd name="connsiteX5" fmla="*/ 4684986 w 4805114"/>
              <a:gd name="connsiteY5" fmla="*/ 1201278 h 1201278"/>
              <a:gd name="connsiteX6" fmla="*/ 120128 w 4805114"/>
              <a:gd name="connsiteY6" fmla="*/ 1201278 h 1201278"/>
              <a:gd name="connsiteX7" fmla="*/ 0 w 4805114"/>
              <a:gd name="connsiteY7" fmla="*/ 1081150 h 1201278"/>
              <a:gd name="connsiteX8" fmla="*/ 0 w 4805114"/>
              <a:gd name="connsiteY8" fmla="*/ 120128 h 120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5114" h="1201278">
                <a:moveTo>
                  <a:pt x="0" y="120128"/>
                </a:moveTo>
                <a:cubicBezTo>
                  <a:pt x="0" y="53783"/>
                  <a:pt x="53783" y="0"/>
                  <a:pt x="120128" y="0"/>
                </a:cubicBezTo>
                <a:lnTo>
                  <a:pt x="4684986" y="0"/>
                </a:lnTo>
                <a:cubicBezTo>
                  <a:pt x="4751331" y="0"/>
                  <a:pt x="4805114" y="53783"/>
                  <a:pt x="4805114" y="120128"/>
                </a:cubicBezTo>
                <a:lnTo>
                  <a:pt x="4805114" y="1081150"/>
                </a:lnTo>
                <a:cubicBezTo>
                  <a:pt x="4805114" y="1147495"/>
                  <a:pt x="4751331" y="1201278"/>
                  <a:pt x="4684986" y="1201278"/>
                </a:cubicBezTo>
                <a:lnTo>
                  <a:pt x="120128" y="1201278"/>
                </a:lnTo>
                <a:cubicBezTo>
                  <a:pt x="53783" y="1201278"/>
                  <a:pt x="0" y="1147495"/>
                  <a:pt x="0" y="1081150"/>
                </a:cubicBezTo>
                <a:lnTo>
                  <a:pt x="0" y="120128"/>
                </a:lnTo>
                <a:close/>
              </a:path>
            </a:pathLst>
          </a:custGeom>
          <a:scene3d>
            <a:camera prst="orthographicFront"/>
            <a:lightRig rig="flat" dir="t"/>
          </a:scene3d>
          <a:sp3d extrusionH="12700" prstMaterial="plastic">
            <a:bevelT w="50800" h="50800"/>
          </a:sp3d>
        </p:spPr>
        <p:style>
          <a:lnRef idx="1">
            <a:schemeClr val="accent2">
              <a:tint val="40000"/>
              <a:alpha val="90000"/>
              <a:hueOff val="-6418923"/>
              <a:satOff val="-10726"/>
              <a:lumOff val="-983"/>
              <a:alphaOff val="0"/>
            </a:schemeClr>
          </a:lnRef>
          <a:fillRef idx="1">
            <a:schemeClr val="accent2">
              <a:tint val="40000"/>
              <a:alpha val="90000"/>
              <a:hueOff val="-6418923"/>
              <a:satOff val="-10726"/>
              <a:lumOff val="-983"/>
              <a:alphaOff val="0"/>
            </a:schemeClr>
          </a:fillRef>
          <a:effectRef idx="2">
            <a:schemeClr val="accent2">
              <a:tint val="40000"/>
              <a:alpha val="90000"/>
              <a:hueOff val="-6418923"/>
              <a:satOff val="-10726"/>
              <a:lumOff val="-983"/>
              <a:alphaOff val="0"/>
            </a:schemeClr>
          </a:effectRef>
          <a:fontRef idx="minor">
            <a:schemeClr val="dk1">
              <a:hueOff val="0"/>
              <a:satOff val="0"/>
              <a:lumOff val="0"/>
              <a:alphaOff val="0"/>
            </a:schemeClr>
          </a:fontRef>
        </p:style>
        <p:txBody>
          <a:bodyPr spcFirstLastPara="0" vert="horz" wrap="square" lIns="55504" tIns="55504" rIns="55504" bIns="55504" numCol="1" spcCol="1270" anchor="ctr" anchorCtr="0">
            <a:noAutofit/>
          </a:bodyPr>
          <a:lstStyle/>
          <a:p>
            <a:pPr lvl="0" algn="ctr" defTabSz="711200">
              <a:lnSpc>
                <a:spcPct val="90000"/>
              </a:lnSpc>
              <a:spcBef>
                <a:spcPct val="0"/>
              </a:spcBef>
              <a:spcAft>
                <a:spcPct val="35000"/>
              </a:spcAft>
            </a:pPr>
            <a:r>
              <a:rPr lang="en-US" sz="2100" dirty="0"/>
              <a:t>P</a:t>
            </a:r>
            <a:r>
              <a:rPr lang="en-US" sz="2100" dirty="0" smtClean="0"/>
              <a:t>ut </a:t>
            </a:r>
            <a:r>
              <a:rPr lang="en-US" sz="2100" dirty="0"/>
              <a:t>the results below the table of actual values to create the table of expected values</a:t>
            </a:r>
            <a:endParaRPr lang="en-US" sz="2100" kern="1200" dirty="0"/>
          </a:p>
        </p:txBody>
      </p:sp>
      <p:sp>
        <p:nvSpPr>
          <p:cNvPr id="38" name="Rectangle 37"/>
          <p:cNvSpPr/>
          <p:nvPr/>
        </p:nvSpPr>
        <p:spPr>
          <a:xfrm>
            <a:off x="5388277" y="3032214"/>
            <a:ext cx="6448926" cy="400110"/>
          </a:xfrm>
          <a:prstGeom prst="rect">
            <a:avLst/>
          </a:prstGeom>
        </p:spPr>
        <p:txBody>
          <a:bodyPr wrap="square">
            <a:spAutoFit/>
          </a:bodyPr>
          <a:lstStyle/>
          <a:p>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 7.13 Actual and expected values</a:t>
            </a:r>
            <a:endParaRPr lang="en-US" sz="20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993" b="12242"/>
          <a:stretch/>
        </p:blipFill>
        <p:spPr>
          <a:xfrm>
            <a:off x="5356565" y="3380514"/>
            <a:ext cx="6480638" cy="2815013"/>
          </a:xfrm>
          <a:prstGeom prst="rect">
            <a:avLst/>
          </a:prstGeom>
        </p:spPr>
      </p:pic>
    </p:spTree>
    <p:extLst>
      <p:ext uri="{BB962C8B-B14F-4D97-AF65-F5344CB8AC3E}">
        <p14:creationId xmlns:p14="http://schemas.microsoft.com/office/powerpoint/2010/main" val="303650925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750"/>
                                        <p:tgtEl>
                                          <p:spTgt spid="3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75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750"/>
                                        <p:tgtEl>
                                          <p:spTgt spid="3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750"/>
                                        <p:tgtEl>
                                          <p:spTgt spid="3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750"/>
                                        <p:tgtEl>
                                          <p:spTgt spid="38"/>
                                        </p:tgtEl>
                                      </p:cBhvr>
                                    </p:animEffect>
                                  </p:childTnLst>
                                </p:cTn>
                              </p:par>
                              <p:par>
                                <p:cTn id="29" presetID="10"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5" grpId="0" animBg="1"/>
      <p:bldP spid="3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Excel Demonstration</a:t>
            </a:r>
            <a:endParaRPr lang="en-US" sz="1100" b="1" dirty="0">
              <a:solidFill>
                <a:schemeClr val="tx2"/>
              </a:solidFill>
            </a:endParaRPr>
          </a:p>
        </p:txBody>
      </p:sp>
      <p:sp>
        <p:nvSpPr>
          <p:cNvPr id="29" name="Freeform 28"/>
          <p:cNvSpPr/>
          <p:nvPr/>
        </p:nvSpPr>
        <p:spPr>
          <a:xfrm>
            <a:off x="469028" y="500338"/>
            <a:ext cx="4620486" cy="928633"/>
          </a:xfrm>
          <a:custGeom>
            <a:avLst/>
            <a:gdLst>
              <a:gd name="connsiteX0" fmla="*/ 0 w 4805114"/>
              <a:gd name="connsiteY0" fmla="*/ 120128 h 1201278"/>
              <a:gd name="connsiteX1" fmla="*/ 120128 w 4805114"/>
              <a:gd name="connsiteY1" fmla="*/ 0 h 1201278"/>
              <a:gd name="connsiteX2" fmla="*/ 4684986 w 4805114"/>
              <a:gd name="connsiteY2" fmla="*/ 0 h 1201278"/>
              <a:gd name="connsiteX3" fmla="*/ 4805114 w 4805114"/>
              <a:gd name="connsiteY3" fmla="*/ 120128 h 1201278"/>
              <a:gd name="connsiteX4" fmla="*/ 4805114 w 4805114"/>
              <a:gd name="connsiteY4" fmla="*/ 1081150 h 1201278"/>
              <a:gd name="connsiteX5" fmla="*/ 4684986 w 4805114"/>
              <a:gd name="connsiteY5" fmla="*/ 1201278 h 1201278"/>
              <a:gd name="connsiteX6" fmla="*/ 120128 w 4805114"/>
              <a:gd name="connsiteY6" fmla="*/ 1201278 h 1201278"/>
              <a:gd name="connsiteX7" fmla="*/ 0 w 4805114"/>
              <a:gd name="connsiteY7" fmla="*/ 1081150 h 1201278"/>
              <a:gd name="connsiteX8" fmla="*/ 0 w 4805114"/>
              <a:gd name="connsiteY8" fmla="*/ 120128 h 120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5114" h="1201278">
                <a:moveTo>
                  <a:pt x="0" y="120128"/>
                </a:moveTo>
                <a:cubicBezTo>
                  <a:pt x="0" y="53783"/>
                  <a:pt x="53783" y="0"/>
                  <a:pt x="120128" y="0"/>
                </a:cubicBezTo>
                <a:lnTo>
                  <a:pt x="4684986" y="0"/>
                </a:lnTo>
                <a:cubicBezTo>
                  <a:pt x="4751331" y="0"/>
                  <a:pt x="4805114" y="53783"/>
                  <a:pt x="4805114" y="120128"/>
                </a:cubicBezTo>
                <a:lnTo>
                  <a:pt x="4805114" y="1081150"/>
                </a:lnTo>
                <a:cubicBezTo>
                  <a:pt x="4805114" y="1147495"/>
                  <a:pt x="4751331" y="1201278"/>
                  <a:pt x="4684986" y="1201278"/>
                </a:cubicBezTo>
                <a:lnTo>
                  <a:pt x="120128" y="1201278"/>
                </a:lnTo>
                <a:cubicBezTo>
                  <a:pt x="53783" y="1201278"/>
                  <a:pt x="0" y="1147495"/>
                  <a:pt x="0" y="1081150"/>
                </a:cubicBezTo>
                <a:lnTo>
                  <a:pt x="0" y="120128"/>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70744" tIns="70744" rIns="70744" bIns="70744" numCol="1" spcCol="1270" anchor="ctr" anchorCtr="0">
            <a:noAutofit/>
          </a:bodyPr>
          <a:lstStyle/>
          <a:p>
            <a:pPr lvl="0" algn="ctr" defTabSz="1244600">
              <a:lnSpc>
                <a:spcPct val="90000"/>
              </a:lnSpc>
              <a:spcBef>
                <a:spcPct val="0"/>
              </a:spcBef>
              <a:spcAft>
                <a:spcPct val="35000"/>
              </a:spcAft>
            </a:pPr>
            <a:r>
              <a:rPr lang="en-US" sz="4000" b="1" dirty="0">
                <a:effectLst>
                  <a:outerShdw blurRad="38100" dist="38100" dir="2700000" algn="tl">
                    <a:srgbClr val="000000">
                      <a:alpha val="43137"/>
                    </a:srgbClr>
                  </a:outerShdw>
                </a:effectLst>
              </a:rPr>
              <a:t>Step 3</a:t>
            </a:r>
            <a:r>
              <a:rPr lang="en-US" sz="4000" b="1" dirty="0" smtClean="0">
                <a:effectLst>
                  <a:outerShdw blurRad="38100" dist="38100" dir="2700000" algn="tl">
                    <a:srgbClr val="000000">
                      <a:alpha val="43137"/>
                    </a:srgbClr>
                  </a:outerShdw>
                </a:effectLst>
              </a:rPr>
              <a:t>: </a:t>
            </a:r>
            <a:endParaRPr lang="en-US" sz="4000" b="1" dirty="0">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1" name="Freeform 30"/>
              <p:cNvSpPr/>
              <p:nvPr/>
            </p:nvSpPr>
            <p:spPr>
              <a:xfrm>
                <a:off x="469028" y="1681445"/>
                <a:ext cx="4620486" cy="2259663"/>
              </a:xfrm>
              <a:custGeom>
                <a:avLst/>
                <a:gdLst>
                  <a:gd name="connsiteX0" fmla="*/ 0 w 4805114"/>
                  <a:gd name="connsiteY0" fmla="*/ 120128 h 1201278"/>
                  <a:gd name="connsiteX1" fmla="*/ 120128 w 4805114"/>
                  <a:gd name="connsiteY1" fmla="*/ 0 h 1201278"/>
                  <a:gd name="connsiteX2" fmla="*/ 4684986 w 4805114"/>
                  <a:gd name="connsiteY2" fmla="*/ 0 h 1201278"/>
                  <a:gd name="connsiteX3" fmla="*/ 4805114 w 4805114"/>
                  <a:gd name="connsiteY3" fmla="*/ 120128 h 1201278"/>
                  <a:gd name="connsiteX4" fmla="*/ 4805114 w 4805114"/>
                  <a:gd name="connsiteY4" fmla="*/ 1081150 h 1201278"/>
                  <a:gd name="connsiteX5" fmla="*/ 4684986 w 4805114"/>
                  <a:gd name="connsiteY5" fmla="*/ 1201278 h 1201278"/>
                  <a:gd name="connsiteX6" fmla="*/ 120128 w 4805114"/>
                  <a:gd name="connsiteY6" fmla="*/ 1201278 h 1201278"/>
                  <a:gd name="connsiteX7" fmla="*/ 0 w 4805114"/>
                  <a:gd name="connsiteY7" fmla="*/ 1081150 h 1201278"/>
                  <a:gd name="connsiteX8" fmla="*/ 0 w 4805114"/>
                  <a:gd name="connsiteY8" fmla="*/ 120128 h 120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5114" h="1201278">
                    <a:moveTo>
                      <a:pt x="0" y="120128"/>
                    </a:moveTo>
                    <a:cubicBezTo>
                      <a:pt x="0" y="53783"/>
                      <a:pt x="53783" y="0"/>
                      <a:pt x="120128" y="0"/>
                    </a:cubicBezTo>
                    <a:lnTo>
                      <a:pt x="4684986" y="0"/>
                    </a:lnTo>
                    <a:cubicBezTo>
                      <a:pt x="4751331" y="0"/>
                      <a:pt x="4805114" y="53783"/>
                      <a:pt x="4805114" y="120128"/>
                    </a:cubicBezTo>
                    <a:lnTo>
                      <a:pt x="4805114" y="1081150"/>
                    </a:lnTo>
                    <a:cubicBezTo>
                      <a:pt x="4805114" y="1147495"/>
                      <a:pt x="4751331" y="1201278"/>
                      <a:pt x="4684986" y="1201278"/>
                    </a:cubicBezTo>
                    <a:lnTo>
                      <a:pt x="120128" y="1201278"/>
                    </a:lnTo>
                    <a:cubicBezTo>
                      <a:pt x="53783" y="1201278"/>
                      <a:pt x="0" y="1147495"/>
                      <a:pt x="0" y="1081150"/>
                    </a:cubicBezTo>
                    <a:lnTo>
                      <a:pt x="0" y="120128"/>
                    </a:lnTo>
                    <a:close/>
                  </a:path>
                </a:pathLst>
              </a:custGeom>
              <a:scene3d>
                <a:camera prst="orthographicFront"/>
                <a:lightRig rig="flat" dir="t"/>
              </a:scene3d>
              <a:sp3d extrusionH="12700" prstMaterial="plastic">
                <a:bevelT w="50800" h="50800"/>
              </a:sp3d>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55504" tIns="55504" rIns="55504" bIns="55504" numCol="1" spcCol="1270" anchor="ctr" anchorCtr="0">
                <a:noAutofit/>
              </a:bodyPr>
              <a:lstStyle/>
              <a:p>
                <a:pPr lvl="0" algn="ctr" defTabSz="711200">
                  <a:lnSpc>
                    <a:spcPct val="90000"/>
                  </a:lnSpc>
                  <a:spcBef>
                    <a:spcPct val="0"/>
                  </a:spcBef>
                  <a:spcAft>
                    <a:spcPct val="35000"/>
                  </a:spcAft>
                </a:pPr>
                <a:r>
                  <a:rPr lang="en-US" sz="2200" dirty="0" smtClean="0"/>
                  <a:t>Figure 7.13 shows what all of our “expected” results should have been if the variables were independent, and we can compare that with our actual results by computing </a:t>
                </a:r>
                <a14:m>
                  <m:oMath xmlns:m="http://schemas.openxmlformats.org/officeDocument/2006/math">
                    <m:sSup>
                      <m:sSupPr>
                        <m:ctrlPr>
                          <a:rPr lang="en-US" sz="2200" i="1" smtClean="0">
                            <a:latin typeface="Cambria Math" panose="02040503050406030204" pitchFamily="18" charset="0"/>
                          </a:rPr>
                        </m:ctrlPr>
                      </m:sSupPr>
                      <m:e>
                        <m:r>
                          <a:rPr lang="en-US" sz="2200" b="0" i="1" smtClean="0">
                            <a:latin typeface="Cambria Math" panose="02040503050406030204" pitchFamily="18" charset="0"/>
                          </a:rPr>
                          <m:t>𝑥</m:t>
                        </m:r>
                      </m:e>
                      <m:sup>
                        <m:r>
                          <a:rPr lang="en-US" sz="2200" b="0" i="1" smtClean="0">
                            <a:latin typeface="Cambria Math" panose="02040503050406030204" pitchFamily="18" charset="0"/>
                          </a:rPr>
                          <m:t>2</m:t>
                        </m:r>
                      </m:sup>
                    </m:sSup>
                  </m:oMath>
                </a14:m>
                <a:r>
                  <a:rPr lang="en-US" sz="2200" dirty="0" smtClean="0"/>
                  <a:t>. </a:t>
                </a:r>
                <a:endParaRPr lang="en-US" sz="2200" dirty="0"/>
              </a:p>
            </p:txBody>
          </p:sp>
        </mc:Choice>
        <mc:Fallback xmlns="">
          <p:sp>
            <p:nvSpPr>
              <p:cNvPr id="31" name="Freeform 30"/>
              <p:cNvSpPr>
                <a:spLocks noRot="1" noChangeAspect="1" noMove="1" noResize="1" noEditPoints="1" noAdjustHandles="1" noChangeArrowheads="1" noChangeShapeType="1" noTextEdit="1"/>
              </p:cNvSpPr>
              <p:nvPr/>
            </p:nvSpPr>
            <p:spPr>
              <a:xfrm>
                <a:off x="469028" y="1681445"/>
                <a:ext cx="4620486" cy="2259663"/>
              </a:xfrm>
              <a:custGeom>
                <a:avLst/>
                <a:gdLst>
                  <a:gd name="connsiteX0" fmla="*/ 0 w 4805114"/>
                  <a:gd name="connsiteY0" fmla="*/ 120128 h 1201278"/>
                  <a:gd name="connsiteX1" fmla="*/ 120128 w 4805114"/>
                  <a:gd name="connsiteY1" fmla="*/ 0 h 1201278"/>
                  <a:gd name="connsiteX2" fmla="*/ 4684986 w 4805114"/>
                  <a:gd name="connsiteY2" fmla="*/ 0 h 1201278"/>
                  <a:gd name="connsiteX3" fmla="*/ 4805114 w 4805114"/>
                  <a:gd name="connsiteY3" fmla="*/ 120128 h 1201278"/>
                  <a:gd name="connsiteX4" fmla="*/ 4805114 w 4805114"/>
                  <a:gd name="connsiteY4" fmla="*/ 1081150 h 1201278"/>
                  <a:gd name="connsiteX5" fmla="*/ 4684986 w 4805114"/>
                  <a:gd name="connsiteY5" fmla="*/ 1201278 h 1201278"/>
                  <a:gd name="connsiteX6" fmla="*/ 120128 w 4805114"/>
                  <a:gd name="connsiteY6" fmla="*/ 1201278 h 1201278"/>
                  <a:gd name="connsiteX7" fmla="*/ 0 w 4805114"/>
                  <a:gd name="connsiteY7" fmla="*/ 1081150 h 1201278"/>
                  <a:gd name="connsiteX8" fmla="*/ 0 w 4805114"/>
                  <a:gd name="connsiteY8" fmla="*/ 120128 h 120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5114" h="1201278">
                    <a:moveTo>
                      <a:pt x="0" y="120128"/>
                    </a:moveTo>
                    <a:cubicBezTo>
                      <a:pt x="0" y="53783"/>
                      <a:pt x="53783" y="0"/>
                      <a:pt x="120128" y="0"/>
                    </a:cubicBezTo>
                    <a:lnTo>
                      <a:pt x="4684986" y="0"/>
                    </a:lnTo>
                    <a:cubicBezTo>
                      <a:pt x="4751331" y="0"/>
                      <a:pt x="4805114" y="53783"/>
                      <a:pt x="4805114" y="120128"/>
                    </a:cubicBezTo>
                    <a:lnTo>
                      <a:pt x="4805114" y="1081150"/>
                    </a:lnTo>
                    <a:cubicBezTo>
                      <a:pt x="4805114" y="1147495"/>
                      <a:pt x="4751331" y="1201278"/>
                      <a:pt x="4684986" y="1201278"/>
                    </a:cubicBezTo>
                    <a:lnTo>
                      <a:pt x="120128" y="1201278"/>
                    </a:lnTo>
                    <a:cubicBezTo>
                      <a:pt x="53783" y="1201278"/>
                      <a:pt x="0" y="1147495"/>
                      <a:pt x="0" y="1081150"/>
                    </a:cubicBezTo>
                    <a:lnTo>
                      <a:pt x="0" y="120128"/>
                    </a:lnTo>
                    <a:close/>
                  </a:path>
                </a:pathLst>
              </a:custGeom>
              <a:blipFill rotWithShape="0">
                <a:blip r:embed="rId3"/>
                <a:stretch>
                  <a:fillRect/>
                </a:stretch>
              </a:blipFill>
            </p:spPr>
            <p:txBody>
              <a:bodyPr/>
              <a:lstStyle/>
              <a:p>
                <a:r>
                  <a:rPr lang="en-US">
                    <a:noFill/>
                  </a:rPr>
                  <a:t> </a:t>
                </a:r>
              </a:p>
            </p:txBody>
          </p:sp>
        </mc:Fallback>
      </mc:AlternateContent>
      <p:sp>
        <p:nvSpPr>
          <p:cNvPr id="33" name="Freeform 32"/>
          <p:cNvSpPr/>
          <p:nvPr/>
        </p:nvSpPr>
        <p:spPr>
          <a:xfrm>
            <a:off x="469028" y="4533028"/>
            <a:ext cx="4620486" cy="1398163"/>
          </a:xfrm>
          <a:custGeom>
            <a:avLst/>
            <a:gdLst>
              <a:gd name="connsiteX0" fmla="*/ 0 w 4805114"/>
              <a:gd name="connsiteY0" fmla="*/ 120128 h 1201278"/>
              <a:gd name="connsiteX1" fmla="*/ 120128 w 4805114"/>
              <a:gd name="connsiteY1" fmla="*/ 0 h 1201278"/>
              <a:gd name="connsiteX2" fmla="*/ 4684986 w 4805114"/>
              <a:gd name="connsiteY2" fmla="*/ 0 h 1201278"/>
              <a:gd name="connsiteX3" fmla="*/ 4805114 w 4805114"/>
              <a:gd name="connsiteY3" fmla="*/ 120128 h 1201278"/>
              <a:gd name="connsiteX4" fmla="*/ 4805114 w 4805114"/>
              <a:gd name="connsiteY4" fmla="*/ 1081150 h 1201278"/>
              <a:gd name="connsiteX5" fmla="*/ 4684986 w 4805114"/>
              <a:gd name="connsiteY5" fmla="*/ 1201278 h 1201278"/>
              <a:gd name="connsiteX6" fmla="*/ 120128 w 4805114"/>
              <a:gd name="connsiteY6" fmla="*/ 1201278 h 1201278"/>
              <a:gd name="connsiteX7" fmla="*/ 0 w 4805114"/>
              <a:gd name="connsiteY7" fmla="*/ 1081150 h 1201278"/>
              <a:gd name="connsiteX8" fmla="*/ 0 w 4805114"/>
              <a:gd name="connsiteY8" fmla="*/ 120128 h 1201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5114" h="1201278">
                <a:moveTo>
                  <a:pt x="0" y="120128"/>
                </a:moveTo>
                <a:cubicBezTo>
                  <a:pt x="0" y="53783"/>
                  <a:pt x="53783" y="0"/>
                  <a:pt x="120128" y="0"/>
                </a:cubicBezTo>
                <a:lnTo>
                  <a:pt x="4684986" y="0"/>
                </a:lnTo>
                <a:cubicBezTo>
                  <a:pt x="4751331" y="0"/>
                  <a:pt x="4805114" y="53783"/>
                  <a:pt x="4805114" y="120128"/>
                </a:cubicBezTo>
                <a:lnTo>
                  <a:pt x="4805114" y="1081150"/>
                </a:lnTo>
                <a:cubicBezTo>
                  <a:pt x="4805114" y="1147495"/>
                  <a:pt x="4751331" y="1201278"/>
                  <a:pt x="4684986" y="1201278"/>
                </a:cubicBezTo>
                <a:lnTo>
                  <a:pt x="120128" y="1201278"/>
                </a:lnTo>
                <a:cubicBezTo>
                  <a:pt x="53783" y="1201278"/>
                  <a:pt x="0" y="1147495"/>
                  <a:pt x="0" y="1081150"/>
                </a:cubicBezTo>
                <a:lnTo>
                  <a:pt x="0" y="120128"/>
                </a:lnTo>
                <a:close/>
              </a:path>
            </a:pathLst>
          </a:custGeom>
          <a:scene3d>
            <a:camera prst="orthographicFront"/>
            <a:lightRig rig="flat" dir="t"/>
          </a:scene3d>
          <a:sp3d extrusionH="12700" prstMaterial="plastic">
            <a:bevelT w="50800" h="50800"/>
          </a:sp3d>
        </p:spPr>
        <p:style>
          <a:lnRef idx="1">
            <a:schemeClr val="accent2">
              <a:tint val="40000"/>
              <a:alpha val="90000"/>
              <a:hueOff val="-3209462"/>
              <a:satOff val="-5363"/>
              <a:lumOff val="-491"/>
              <a:alphaOff val="0"/>
            </a:schemeClr>
          </a:lnRef>
          <a:fillRef idx="1">
            <a:schemeClr val="accent2">
              <a:tint val="40000"/>
              <a:alpha val="90000"/>
              <a:hueOff val="-3209462"/>
              <a:satOff val="-5363"/>
              <a:lumOff val="-491"/>
              <a:alphaOff val="0"/>
            </a:schemeClr>
          </a:fillRef>
          <a:effectRef idx="2">
            <a:schemeClr val="accent2">
              <a:tint val="40000"/>
              <a:alpha val="90000"/>
              <a:hueOff val="-3209462"/>
              <a:satOff val="-5363"/>
              <a:lumOff val="-491"/>
              <a:alphaOff val="0"/>
            </a:schemeClr>
          </a:effectRef>
          <a:fontRef idx="minor">
            <a:schemeClr val="dk1">
              <a:hueOff val="0"/>
              <a:satOff val="0"/>
              <a:lumOff val="0"/>
              <a:alphaOff val="0"/>
            </a:schemeClr>
          </a:fontRef>
        </p:style>
        <p:txBody>
          <a:bodyPr spcFirstLastPara="0" vert="horz" wrap="square" lIns="55504" tIns="55504" rIns="55504" bIns="55504" numCol="1" spcCol="1270" anchor="ctr" anchorCtr="0">
            <a:noAutofit/>
          </a:bodyPr>
          <a:lstStyle/>
          <a:p>
            <a:pPr lvl="0" algn="ctr" defTabSz="711200">
              <a:lnSpc>
                <a:spcPct val="90000"/>
              </a:lnSpc>
              <a:spcBef>
                <a:spcPct val="0"/>
              </a:spcBef>
              <a:spcAft>
                <a:spcPct val="35000"/>
              </a:spcAft>
            </a:pPr>
            <a:r>
              <a:rPr lang="en-US" sz="2200"/>
              <a:t>Use Excel’s CHI SQUARE TEST to compute our p-value, as shown in Figure 7.14.</a:t>
            </a:r>
            <a:endParaRPr lang="en-US" sz="2200" dirty="0"/>
          </a:p>
        </p:txBody>
      </p:sp>
      <p:sp>
        <p:nvSpPr>
          <p:cNvPr id="38" name="Rectangle 37"/>
          <p:cNvSpPr/>
          <p:nvPr/>
        </p:nvSpPr>
        <p:spPr>
          <a:xfrm>
            <a:off x="5368935" y="1681445"/>
            <a:ext cx="6448926" cy="400110"/>
          </a:xfrm>
          <a:prstGeom prst="rect">
            <a:avLst/>
          </a:prstGeom>
        </p:spPr>
        <p:txBody>
          <a:bodyPr wrap="square">
            <a:spAutoFit/>
          </a:bodyPr>
          <a:lstStyle/>
          <a:p>
            <a:r>
              <a:rPr lang="en-US" sz="2000" b="1" i="1" dirty="0" smtClean="0">
                <a:solidFill>
                  <a:srgbClr val="231F20"/>
                </a:solidFill>
                <a:latin typeface="Book Antiqua" panose="02040602050305030304" pitchFamily="18" charset="0"/>
                <a:ea typeface="Calibri" panose="020F0502020204030204" pitchFamily="34" charset="0"/>
                <a:cs typeface="Times New Roman" panose="02020603050405020304" pitchFamily="18" charset="0"/>
              </a:rPr>
              <a:t>Figure </a:t>
            </a:r>
            <a:r>
              <a:rPr lang="en-US" sz="2000" b="1" i="1" dirty="0">
                <a:solidFill>
                  <a:srgbClr val="231F20"/>
                </a:solidFill>
                <a:latin typeface="Book Antiqua" panose="02040602050305030304" pitchFamily="18" charset="0"/>
                <a:ea typeface="Calibri" panose="020F0502020204030204" pitchFamily="34" charset="0"/>
                <a:cs typeface="Times New Roman" panose="02020603050405020304" pitchFamily="18" charset="0"/>
              </a:rPr>
              <a:t>7.14 Computing the p value using </a:t>
            </a:r>
            <a:r>
              <a:rPr lang="en-US" sz="2000" b="1" i="1" dirty="0" err="1">
                <a:solidFill>
                  <a:srgbClr val="231F20"/>
                </a:solidFill>
                <a:latin typeface="Book Antiqua" panose="02040602050305030304" pitchFamily="18" charset="0"/>
                <a:ea typeface="Calibri" panose="020F0502020204030204" pitchFamily="34" charset="0"/>
                <a:cs typeface="Times New Roman" panose="02020603050405020304" pitchFamily="18" charset="0"/>
              </a:rPr>
              <a:t>chisq.test</a:t>
            </a:r>
            <a:endParaRPr lang="en-US" sz="20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9481" b="13801"/>
          <a:stretch/>
        </p:blipFill>
        <p:spPr>
          <a:xfrm>
            <a:off x="5229225" y="2181226"/>
            <a:ext cx="6728347" cy="2914605"/>
          </a:xfrm>
          <a:prstGeom prst="rect">
            <a:avLst/>
          </a:prstGeom>
        </p:spPr>
      </p:pic>
      <p:sp>
        <p:nvSpPr>
          <p:cNvPr id="14" name="Right Arrow 13"/>
          <p:cNvSpPr/>
          <p:nvPr/>
        </p:nvSpPr>
        <p:spPr>
          <a:xfrm rot="5400000">
            <a:off x="2533652" y="3953063"/>
            <a:ext cx="491237" cy="568009"/>
          </a:xfrm>
          <a:prstGeom prst="rightArrow">
            <a:avLst>
              <a:gd name="adj1" fmla="val 66700"/>
              <a:gd name="adj2" fmla="val 50000"/>
            </a:avLst>
          </a:prstGeom>
          <a:scene3d>
            <a:camera prst="orthographicFront"/>
            <a:lightRig rig="flat" dir="t"/>
          </a:scene3d>
          <a:sp3d z="-80000" prstMaterial="plastic">
            <a:bevelT w="50800" h="50800"/>
            <a:bevelB w="25400" h="25400" prst="angle"/>
          </a:sp3d>
        </p:spPr>
        <p:style>
          <a:lnRef idx="0">
            <a:schemeClr val="lt1">
              <a:hueOff val="0"/>
              <a:satOff val="0"/>
              <a:lumOff val="0"/>
              <a:alphaOff val="0"/>
            </a:schemeClr>
          </a:lnRef>
          <a:fillRef idx="3">
            <a:schemeClr val="accent2">
              <a:hueOff val="-6555403"/>
              <a:satOff val="-7776"/>
              <a:lumOff val="-4117"/>
              <a:alphaOff val="0"/>
            </a:schemeClr>
          </a:fillRef>
          <a:effectRef idx="2">
            <a:schemeClr val="accent2">
              <a:hueOff val="-6555403"/>
              <a:satOff val="-7776"/>
              <a:lumOff val="-4117"/>
              <a:alphaOff val="0"/>
            </a:schemeClr>
          </a:effectRef>
          <a:fontRef idx="minor">
            <a:schemeClr val="lt1"/>
          </a:fontRef>
        </p:style>
      </p:sp>
    </p:spTree>
    <p:extLst>
      <p:ext uri="{BB962C8B-B14F-4D97-AF65-F5344CB8AC3E}">
        <p14:creationId xmlns:p14="http://schemas.microsoft.com/office/powerpoint/2010/main" val="138791607"/>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75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75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750"/>
                                        <p:tgtEl>
                                          <p:spTgt spid="38"/>
                                        </p:tgtEl>
                                      </p:cBhvr>
                                    </p:animEffect>
                                  </p:childTnLst>
                                </p:cTn>
                              </p:par>
                              <p:par>
                                <p:cTn id="21" presetID="10"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35495" y="1044831"/>
            <a:ext cx="10721009" cy="4746370"/>
          </a:xfrm>
        </p:spPr>
        <p:txBody>
          <a:bodyPr>
            <a:normAutofit/>
          </a:bodyPr>
          <a:lstStyle/>
          <a:p>
            <a:pPr algn="just">
              <a:spcAft>
                <a:spcPts val="1200"/>
              </a:spcAft>
              <a:buFont typeface="Wingdings" panose="05000000000000000000" pitchFamily="2" charset="2"/>
              <a:buChar char="§"/>
            </a:pPr>
            <a:r>
              <a:rPr lang="en-US" dirty="0" smtClean="0"/>
              <a:t>We </a:t>
            </a:r>
            <a:r>
              <a:rPr lang="en-US" dirty="0"/>
              <a:t>get a </a:t>
            </a:r>
            <a:r>
              <a:rPr lang="en-US" i="1" dirty="0"/>
              <a:t>p</a:t>
            </a:r>
            <a:r>
              <a:rPr lang="en-US" dirty="0"/>
              <a:t>-value of 0.3363505. </a:t>
            </a:r>
            <a:endParaRPr lang="en-US" dirty="0" smtClean="0"/>
          </a:p>
          <a:p>
            <a:pPr lvl="1" algn="just">
              <a:spcAft>
                <a:spcPts val="1200"/>
              </a:spcAft>
              <a:buFont typeface="Wingdings" panose="05000000000000000000" pitchFamily="2" charset="2"/>
              <a:buChar char="§"/>
            </a:pPr>
            <a:r>
              <a:rPr lang="en-US" sz="2600" dirty="0" smtClean="0"/>
              <a:t>This </a:t>
            </a:r>
            <a:r>
              <a:rPr lang="en-US" sz="2600" dirty="0"/>
              <a:t>is much larger than our level of significance of 0.05, so we fail to reject the null hypothesis of independence and conclude that there is no significant evidence to prove that large firm and small firm actual results are different from the expected results of large firms and small firms in the population. </a:t>
            </a:r>
            <a:endParaRPr lang="en-US" sz="2600" dirty="0" smtClean="0"/>
          </a:p>
          <a:p>
            <a:pPr lvl="1" algn="just">
              <a:spcAft>
                <a:spcPts val="1200"/>
              </a:spcAft>
              <a:buFont typeface="Wingdings" panose="05000000000000000000" pitchFamily="2" charset="2"/>
              <a:buChar char="§"/>
            </a:pPr>
            <a:r>
              <a:rPr lang="en-US" sz="2600" dirty="0" smtClean="0"/>
              <a:t>In </a:t>
            </a:r>
            <a:r>
              <a:rPr lang="en-US" sz="2600" dirty="0"/>
              <a:t>other words, there seems to be no relation between the level of satisfaction and the size of firms.</a:t>
            </a:r>
          </a:p>
        </p:txBody>
      </p:sp>
      <p:sp>
        <p:nvSpPr>
          <p:cNvPr id="3" name="TextBox 2"/>
          <p:cNvSpPr txBox="1"/>
          <p:nvPr/>
        </p:nvSpPr>
        <p:spPr>
          <a:xfrm>
            <a:off x="5229225" y="6500261"/>
            <a:ext cx="6767031"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Excel Demonstration</a:t>
            </a:r>
            <a:endParaRPr lang="en-US" sz="1100" b="1" dirty="0">
              <a:solidFill>
                <a:schemeClr val="tx2"/>
              </a:solidFill>
            </a:endParaRPr>
          </a:p>
        </p:txBody>
      </p:sp>
    </p:spTree>
    <p:extLst>
      <p:ext uri="{BB962C8B-B14F-4D97-AF65-F5344CB8AC3E}">
        <p14:creationId xmlns:p14="http://schemas.microsoft.com/office/powerpoint/2010/main" val="432398266"/>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1275184" y="906334"/>
            <a:ext cx="9937187" cy="5091510"/>
          </a:xfrm>
          <a:custGeom>
            <a:avLst/>
            <a:gdLst>
              <a:gd name="connsiteX0" fmla="*/ 0 w 10587790"/>
              <a:gd name="connsiteY0" fmla="*/ 0 h 2343600"/>
              <a:gd name="connsiteX1" fmla="*/ 10587790 w 10587790"/>
              <a:gd name="connsiteY1" fmla="*/ 0 h 2343600"/>
              <a:gd name="connsiteX2" fmla="*/ 10587790 w 10587790"/>
              <a:gd name="connsiteY2" fmla="*/ 2343600 h 2343600"/>
              <a:gd name="connsiteX3" fmla="*/ 0 w 10587790"/>
              <a:gd name="connsiteY3" fmla="*/ 2343600 h 2343600"/>
              <a:gd name="connsiteX4" fmla="*/ 0 w 10587790"/>
              <a:gd name="connsiteY4" fmla="*/ 0 h 2343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87790" h="2343600">
                <a:moveTo>
                  <a:pt x="0" y="0"/>
                </a:moveTo>
                <a:lnTo>
                  <a:pt x="10587790" y="0"/>
                </a:lnTo>
                <a:lnTo>
                  <a:pt x="10587790" y="2343600"/>
                </a:lnTo>
                <a:lnTo>
                  <a:pt x="0" y="2343600"/>
                </a:lnTo>
                <a:lnTo>
                  <a:pt x="0" y="0"/>
                </a:lnTo>
                <a:close/>
              </a:path>
            </a:pathLst>
          </a:custGeom>
          <a:solidFill>
            <a:srgbClr val="F2FFE3"/>
          </a:solidFill>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5">
              <a:alpha val="90000"/>
              <a:hueOff val="0"/>
              <a:satOff val="0"/>
              <a:lumOff val="0"/>
              <a:alphaOff val="0"/>
            </a:schemeClr>
          </a:lnRef>
          <a:fillRef idx="1">
            <a:scrgbClr r="0" g="0" b="0"/>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74320" tIns="457200" rIns="91440" bIns="0" numCol="1" spcCol="1270" anchor="t" anchorCtr="0">
            <a:noAutofit/>
          </a:bodyPr>
          <a:lstStyle/>
          <a:p>
            <a:endParaRPr lang="en-US" sz="2400" dirty="0"/>
          </a:p>
          <a:p>
            <a:r>
              <a:rPr lang="en-US" sz="2400" dirty="0"/>
              <a:t>The residents of Green Township were asked their opinion about a new Zoning Ordinance. The answers were broken down by age of the people who were questioned. </a:t>
            </a:r>
            <a:endParaRPr lang="en-US" sz="2400" dirty="0" smtClean="0"/>
          </a:p>
          <a:p>
            <a:pPr marL="342900" indent="-342900">
              <a:spcBef>
                <a:spcPts val="600"/>
              </a:spcBef>
              <a:spcAft>
                <a:spcPts val="600"/>
              </a:spcAft>
              <a:buFont typeface="Wingdings" panose="05000000000000000000" pitchFamily="2" charset="2"/>
              <a:buChar char="§"/>
            </a:pPr>
            <a:r>
              <a:rPr lang="en-US" sz="2400" dirty="0" smtClean="0"/>
              <a:t>The </a:t>
            </a:r>
            <a:r>
              <a:rPr lang="en-US" sz="2400" dirty="0"/>
              <a:t>results of the survey are summarized in Table 7.1. Convert these figures into percentages. </a:t>
            </a:r>
            <a:endParaRPr lang="en-US" sz="2400" kern="1200" dirty="0" smtClean="0"/>
          </a:p>
        </p:txBody>
      </p:sp>
      <p:sp>
        <p:nvSpPr>
          <p:cNvPr id="8" name="Freeform 7"/>
          <p:cNvSpPr/>
          <p:nvPr/>
        </p:nvSpPr>
        <p:spPr>
          <a:xfrm>
            <a:off x="1401902" y="567792"/>
            <a:ext cx="2679621" cy="746941"/>
          </a:xfrm>
          <a:custGeom>
            <a:avLst/>
            <a:gdLst>
              <a:gd name="connsiteX0" fmla="*/ 0 w 7411453"/>
              <a:gd name="connsiteY0" fmla="*/ 118082 h 708480"/>
              <a:gd name="connsiteX1" fmla="*/ 118082 w 7411453"/>
              <a:gd name="connsiteY1" fmla="*/ 0 h 708480"/>
              <a:gd name="connsiteX2" fmla="*/ 7293371 w 7411453"/>
              <a:gd name="connsiteY2" fmla="*/ 0 h 708480"/>
              <a:gd name="connsiteX3" fmla="*/ 7411453 w 7411453"/>
              <a:gd name="connsiteY3" fmla="*/ 118082 h 708480"/>
              <a:gd name="connsiteX4" fmla="*/ 7411453 w 7411453"/>
              <a:gd name="connsiteY4" fmla="*/ 590398 h 708480"/>
              <a:gd name="connsiteX5" fmla="*/ 7293371 w 7411453"/>
              <a:gd name="connsiteY5" fmla="*/ 708480 h 708480"/>
              <a:gd name="connsiteX6" fmla="*/ 118082 w 7411453"/>
              <a:gd name="connsiteY6" fmla="*/ 708480 h 708480"/>
              <a:gd name="connsiteX7" fmla="*/ 0 w 7411453"/>
              <a:gd name="connsiteY7" fmla="*/ 590398 h 708480"/>
              <a:gd name="connsiteX8" fmla="*/ 0 w 7411453"/>
              <a:gd name="connsiteY8" fmla="*/ 118082 h 70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11453" h="708480">
                <a:moveTo>
                  <a:pt x="0" y="118082"/>
                </a:moveTo>
                <a:cubicBezTo>
                  <a:pt x="0" y="52867"/>
                  <a:pt x="52867" y="0"/>
                  <a:pt x="118082" y="0"/>
                </a:cubicBezTo>
                <a:lnTo>
                  <a:pt x="7293371" y="0"/>
                </a:lnTo>
                <a:cubicBezTo>
                  <a:pt x="7358586" y="0"/>
                  <a:pt x="7411453" y="52867"/>
                  <a:pt x="7411453" y="118082"/>
                </a:cubicBezTo>
                <a:lnTo>
                  <a:pt x="7411453" y="590398"/>
                </a:lnTo>
                <a:cubicBezTo>
                  <a:pt x="7411453" y="655613"/>
                  <a:pt x="7358586" y="708480"/>
                  <a:pt x="7293371" y="708480"/>
                </a:cubicBezTo>
                <a:lnTo>
                  <a:pt x="118082" y="708480"/>
                </a:lnTo>
                <a:cubicBezTo>
                  <a:pt x="52867" y="708480"/>
                  <a:pt x="0" y="655613"/>
                  <a:pt x="0" y="590398"/>
                </a:cubicBezTo>
                <a:lnTo>
                  <a:pt x="0" y="118082"/>
                </a:lnTo>
                <a:close/>
              </a:path>
            </a:pathLst>
          </a:custGeom>
          <a:solidFill>
            <a:srgbClr val="EB8000"/>
          </a:solidFill>
          <a:scene3d>
            <a:camera prst="orthographicFront"/>
            <a:lightRig rig="threePt" dir="t">
              <a:rot lat="0" lon="0" rev="7500000"/>
            </a:lightRig>
          </a:scene3d>
          <a:sp3d prstMaterial="plastic">
            <a:bevelT w="127000" h="25400" prst="relaxedInset"/>
          </a:sp3d>
        </p:spPr>
        <p:style>
          <a:lnRef idx="0">
            <a:schemeClr val="lt1">
              <a:hueOff val="0"/>
              <a:satOff val="0"/>
              <a:lumOff val="0"/>
              <a:alphaOff val="0"/>
            </a:schemeClr>
          </a:lnRef>
          <a:fillRef idx="3">
            <a:schemeClr val="accent5">
              <a:alpha val="90000"/>
              <a:hueOff val="0"/>
              <a:satOff val="0"/>
              <a:lumOff val="0"/>
              <a:alphaOff val="0"/>
            </a:schemeClr>
          </a:fillRef>
          <a:effectRef idx="2">
            <a:schemeClr val="accent5">
              <a:alpha val="90000"/>
              <a:hueOff val="0"/>
              <a:satOff val="0"/>
              <a:lumOff val="0"/>
              <a:alphaOff val="0"/>
            </a:schemeClr>
          </a:effectRef>
          <a:fontRef idx="minor">
            <a:schemeClr val="lt1"/>
          </a:fontRef>
        </p:style>
        <p:txBody>
          <a:bodyPr spcFirstLastPara="0" vert="horz" wrap="square" lIns="314720" tIns="34585" rIns="314720" bIns="34585" numCol="1" spcCol="1270" anchor="ctr" anchorCtr="0">
            <a:noAutofit/>
          </a:bodyPr>
          <a:lstStyle/>
          <a:p>
            <a:pPr lvl="0" defTabSz="1066800" rtl="0">
              <a:lnSpc>
                <a:spcPct val="90000"/>
              </a:lnSpc>
              <a:spcBef>
                <a:spcPct val="0"/>
              </a:spcBef>
              <a:spcAft>
                <a:spcPct val="35000"/>
              </a:spcAft>
            </a:pPr>
            <a:r>
              <a:rPr lang="en-US" sz="3200" b="1" kern="1200" dirty="0" smtClean="0">
                <a:effectLst>
                  <a:outerShdw blurRad="38100" dist="38100" dir="2700000" algn="tl">
                    <a:srgbClr val="000000">
                      <a:alpha val="43137"/>
                    </a:srgbClr>
                  </a:outerShdw>
                </a:effectLst>
              </a:rPr>
              <a:t>Example</a:t>
            </a:r>
            <a:endParaRPr lang="en-US" sz="3200" kern="1200" dirty="0">
              <a:effectLst>
                <a:outerShdw blurRad="38100" dist="38100" dir="2700000" algn="tl">
                  <a:srgbClr val="000000">
                    <a:alpha val="43137"/>
                  </a:srgbClr>
                </a:outerShdw>
              </a:effectLst>
            </a:endParaRPr>
          </a:p>
        </p:txBody>
      </p:sp>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Two-Dimensional Data Summary</a:t>
            </a:r>
            <a:endParaRPr lang="en-US" sz="1100" b="1" dirty="0">
              <a:solidFill>
                <a:schemeClr val="tx2"/>
              </a:solidFill>
            </a:endParaRPr>
          </a:p>
        </p:txBody>
      </p:sp>
      <p:sp>
        <p:nvSpPr>
          <p:cNvPr id="2" name="Rectangle 1"/>
          <p:cNvSpPr/>
          <p:nvPr/>
        </p:nvSpPr>
        <p:spPr>
          <a:xfrm>
            <a:off x="2336047" y="3901727"/>
            <a:ext cx="5822428" cy="430887"/>
          </a:xfrm>
          <a:prstGeom prst="rect">
            <a:avLst/>
          </a:prstGeom>
        </p:spPr>
        <p:txBody>
          <a:bodyPr wrap="none">
            <a:spAutoFit/>
          </a:bodyPr>
          <a:lstStyle/>
          <a:p>
            <a:r>
              <a:rPr lang="en-US" sz="2200" b="1" i="1" dirty="0">
                <a:latin typeface="Book Antiqua" panose="02040602050305030304" pitchFamily="18" charset="0"/>
              </a:rPr>
              <a:t>Table 7.1 Results of survey about zoning law</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047" y="4301837"/>
            <a:ext cx="7581900" cy="1323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0195075"/>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750"/>
                                        <p:tgtEl>
                                          <p:spTgt spid="7">
                                            <p:txEl>
                                              <p:pRg st="2" end="2"/>
                                            </p:txEl>
                                          </p:spTgt>
                                        </p:tgtEl>
                                      </p:cBhvr>
                                    </p:animEffect>
                                    <p:anim calcmode="lin" valueType="num">
                                      <p:cBhvr>
                                        <p:cTn id="8" dur="75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75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75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61390" y="1146875"/>
            <a:ext cx="10721009" cy="4975629"/>
          </a:xfrm>
        </p:spPr>
        <p:txBody>
          <a:bodyPr>
            <a:normAutofit/>
          </a:bodyPr>
          <a:lstStyle/>
          <a:p>
            <a:pPr>
              <a:buFont typeface="Wingdings" panose="05000000000000000000" pitchFamily="2" charset="2"/>
              <a:buChar char="§"/>
            </a:pPr>
            <a:r>
              <a:rPr lang="en-US" dirty="0"/>
              <a:t>E</a:t>
            </a:r>
            <a:r>
              <a:rPr lang="en-US" dirty="0" smtClean="0"/>
              <a:t>xpand </a:t>
            </a:r>
            <a:r>
              <a:rPr lang="en-US" dirty="0"/>
              <a:t>the table by including all possible row and column </a:t>
            </a:r>
            <a:r>
              <a:rPr lang="en-US" dirty="0" smtClean="0"/>
              <a:t>totals</a:t>
            </a:r>
          </a:p>
          <a:p>
            <a:pPr>
              <a:buFont typeface="Wingdings" panose="05000000000000000000" pitchFamily="2" charset="2"/>
              <a:buChar char="§"/>
            </a:pPr>
            <a:endParaRPr lang="en-US" dirty="0"/>
          </a:p>
          <a:p>
            <a:pPr>
              <a:buFont typeface="Wingdings" panose="05000000000000000000" pitchFamily="2" charset="2"/>
              <a:buChar char="§"/>
            </a:pPr>
            <a:endParaRPr lang="en-US" dirty="0" smtClean="0"/>
          </a:p>
          <a:p>
            <a:pPr>
              <a:buFont typeface="Wingdings" panose="05000000000000000000" pitchFamily="2" charset="2"/>
              <a:buChar char="§"/>
            </a:pPr>
            <a:endParaRPr lang="en-US" dirty="0"/>
          </a:p>
          <a:p>
            <a:pPr marL="68580" indent="0">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31" y="2288099"/>
            <a:ext cx="8772525" cy="2333625"/>
          </a:xfrm>
          <a:prstGeom prst="rect">
            <a:avLst/>
          </a:prstGeom>
        </p:spPr>
      </p:pic>
      <p:sp>
        <p:nvSpPr>
          <p:cNvPr id="4" name="TextBox 3"/>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Two-Dimensional Data Summary</a:t>
            </a:r>
            <a:endParaRPr lang="en-US" sz="1100" b="1" dirty="0">
              <a:solidFill>
                <a:schemeClr val="tx2"/>
              </a:solidFill>
            </a:endParaRPr>
          </a:p>
        </p:txBody>
      </p:sp>
    </p:spTree>
    <p:extLst>
      <p:ext uri="{BB962C8B-B14F-4D97-AF65-F5344CB8AC3E}">
        <p14:creationId xmlns:p14="http://schemas.microsoft.com/office/powerpoint/2010/main" val="423007201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68580" indent="0" algn="just">
              <a:buNone/>
            </a:pPr>
            <a:r>
              <a:rPr lang="en-US" sz="2800" dirty="0"/>
              <a:t>Convert any number into three percentage values. </a:t>
            </a:r>
            <a:endParaRPr lang="en-US" sz="2800" dirty="0" smtClean="0"/>
          </a:p>
          <a:p>
            <a:pPr algn="just"/>
            <a:r>
              <a:rPr lang="en-US" dirty="0" smtClean="0"/>
              <a:t>For </a:t>
            </a:r>
            <a:r>
              <a:rPr lang="en-US" dirty="0"/>
              <a:t>example, there are 92 people aged 50 or under who voted for the zoning law. </a:t>
            </a:r>
            <a:endParaRPr lang="en-US" dirty="0" smtClean="0"/>
          </a:p>
          <a:p>
            <a:pPr algn="just"/>
            <a:r>
              <a:rPr lang="en-US" dirty="0" smtClean="0"/>
              <a:t>In </a:t>
            </a:r>
            <a:r>
              <a:rPr lang="en-US" dirty="0"/>
              <a:t>terms of percentage, we could say:  </a:t>
            </a:r>
          </a:p>
          <a:p>
            <a:pPr lvl="1" algn="just"/>
            <a:r>
              <a:rPr lang="en-US" dirty="0"/>
              <a:t>92 out of a total of 179 (51.4 percent) people for the zoning law are aged 50 or under. </a:t>
            </a:r>
            <a:endParaRPr lang="en-US" sz="2800" dirty="0"/>
          </a:p>
          <a:p>
            <a:pPr lvl="1" algn="just"/>
            <a:r>
              <a:rPr lang="en-US" dirty="0"/>
              <a:t>92 out of a total of 250 (36.8 percent) people aged 50 or under were for </a:t>
            </a:r>
            <a:r>
              <a:rPr lang="en-US" dirty="0" smtClean="0"/>
              <a:t>the zoning law. </a:t>
            </a:r>
          </a:p>
          <a:p>
            <a:pPr lvl="1" algn="just"/>
            <a:r>
              <a:rPr lang="en-US" dirty="0" smtClean="0"/>
              <a:t>92 out of a total of 412 (22.3 percent) people were aged 50 or younger and for the zoning law. </a:t>
            </a:r>
          </a:p>
          <a:p>
            <a:pPr lvl="2" algn="just"/>
            <a:endParaRPr lang="en-US" dirty="0"/>
          </a:p>
          <a:p>
            <a:pPr marL="68580" indent="0" algn="just">
              <a:buNone/>
            </a:pPr>
            <a:endParaRPr lang="en-US" dirty="0"/>
          </a:p>
        </p:txBody>
      </p:sp>
      <p:sp>
        <p:nvSpPr>
          <p:cNvPr id="3" name="TextBox 2"/>
          <p:cNvSpPr txBox="1"/>
          <p:nvPr/>
        </p:nvSpPr>
        <p:spPr>
          <a:xfrm>
            <a:off x="5943600" y="6500261"/>
            <a:ext cx="6052656" cy="261610"/>
          </a:xfrm>
          <a:prstGeom prst="rect">
            <a:avLst/>
          </a:prstGeom>
          <a:noFill/>
          <a:ln>
            <a:noFill/>
          </a:ln>
        </p:spPr>
        <p:txBody>
          <a:bodyPr wrap="square" rtlCol="0" anchor="b">
            <a:spAutoFit/>
          </a:bodyPr>
          <a:lstStyle/>
          <a:p>
            <a:pPr algn="r"/>
            <a:r>
              <a:rPr lang="en-US" sz="1100" b="1" dirty="0" err="1" smtClean="0">
                <a:solidFill>
                  <a:schemeClr val="tx2"/>
                </a:solidFill>
              </a:rPr>
              <a:t>Ch</a:t>
            </a:r>
            <a:r>
              <a:rPr lang="en-US" sz="1100" b="1" dirty="0" smtClean="0">
                <a:solidFill>
                  <a:schemeClr val="tx2"/>
                </a:solidFill>
              </a:rPr>
              <a:t> </a:t>
            </a:r>
            <a:r>
              <a:rPr lang="en-US" sz="1100" b="1" dirty="0">
                <a:solidFill>
                  <a:schemeClr val="tx2"/>
                </a:solidFill>
              </a:rPr>
              <a:t>7: Association Between Categorical Variables </a:t>
            </a:r>
            <a:r>
              <a:rPr lang="en-US" sz="1100" b="1" dirty="0" smtClean="0">
                <a:solidFill>
                  <a:schemeClr val="tx2"/>
                </a:solidFill>
              </a:rPr>
              <a:t>– Two-Dimensional Data Summary</a:t>
            </a:r>
            <a:endParaRPr lang="en-US" sz="1100" b="1" dirty="0">
              <a:solidFill>
                <a:schemeClr val="tx2"/>
              </a:solidFill>
            </a:endParaRPr>
          </a:p>
        </p:txBody>
      </p:sp>
    </p:spTree>
    <p:extLst>
      <p:ext uri="{BB962C8B-B14F-4D97-AF65-F5344CB8AC3E}">
        <p14:creationId xmlns:p14="http://schemas.microsoft.com/office/powerpoint/2010/main" val="3009287563"/>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750"/>
                                        <p:tgtEl>
                                          <p:spTgt spid="2">
                                            <p:txEl>
                                              <p:pRg st="1" end="1"/>
                                            </p:txEl>
                                          </p:spTgt>
                                        </p:tgtEl>
                                      </p:cBhvr>
                                    </p:animEffect>
                                    <p:anim calcmode="lin" valueType="num">
                                      <p:cBhvr>
                                        <p:cTn id="8" dur="75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75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750"/>
                                        <p:tgtEl>
                                          <p:spTgt spid="2">
                                            <p:txEl>
                                              <p:pRg st="2" end="2"/>
                                            </p:txEl>
                                          </p:spTgt>
                                        </p:tgtEl>
                                      </p:cBhvr>
                                    </p:animEffect>
                                    <p:anim calcmode="lin" valueType="num">
                                      <p:cBhvr>
                                        <p:cTn id="15" dur="75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750"/>
                                        <p:tgtEl>
                                          <p:spTgt spid="2">
                                            <p:txEl>
                                              <p:pRg st="3" end="3"/>
                                            </p:txEl>
                                          </p:spTgt>
                                        </p:tgtEl>
                                      </p:cBhvr>
                                    </p:animEffect>
                                    <p:anim calcmode="lin" valueType="num">
                                      <p:cBhvr>
                                        <p:cTn id="22" dur="75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75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750"/>
                                        <p:tgtEl>
                                          <p:spTgt spid="2">
                                            <p:txEl>
                                              <p:pRg st="4" end="4"/>
                                            </p:txEl>
                                          </p:spTgt>
                                        </p:tgtEl>
                                      </p:cBhvr>
                                    </p:animEffect>
                                    <p:anim calcmode="lin" valueType="num">
                                      <p:cBhvr>
                                        <p:cTn id="29" dur="75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75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Effect transition="in" filter="fade">
                                      <p:cBhvr>
                                        <p:cTn id="35" dur="750"/>
                                        <p:tgtEl>
                                          <p:spTgt spid="2">
                                            <p:txEl>
                                              <p:pRg st="5" end="5"/>
                                            </p:txEl>
                                          </p:spTgt>
                                        </p:tgtEl>
                                      </p:cBhvr>
                                    </p:animEffect>
                                    <p:anim calcmode="lin" valueType="num">
                                      <p:cBhvr>
                                        <p:cTn id="36" dur="75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37" dur="75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ightfall design templat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Custom 2">
      <a:majorFont>
        <a:latin typeface="Arial"/>
        <a:ea typeface=""/>
        <a:cs typeface=""/>
      </a:majorFont>
      <a:minorFont>
        <a:latin typeface="Century Gothic"/>
        <a:ea typeface=""/>
        <a:cs typeface=""/>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extLst>
    <a:ext uri="{05A4C25C-085E-4340-85A3-A5531E510DB2}">
      <thm15:themeFamily xmlns:thm15="http://schemas.microsoft.com/office/thememl/2012/main" name="Nightfall design template" id="{8E782A46-4514-4890-A557-B2C16D284495}" vid="{905231CD-0261-44B0-B7D7-6EDADDAACF34}"/>
    </a:ext>
  </a:extLst>
</a:theme>
</file>

<file path=ppt/theme/theme2.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232C19C-A75B-4E3F-8B30-1035B9FCAD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Nightfall design slides</Template>
  <TotalTime>0</TotalTime>
  <Words>5961</Words>
  <Application>Microsoft Office PowerPoint</Application>
  <PresentationFormat>Widescreen</PresentationFormat>
  <Paragraphs>454</Paragraphs>
  <Slides>67</Slides>
  <Notes>51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Book Antiqua</vt:lpstr>
      <vt:lpstr>Calibri</vt:lpstr>
      <vt:lpstr>Cambria Math</vt:lpstr>
      <vt:lpstr>Century Gothic</vt:lpstr>
      <vt:lpstr>Times New Roman</vt:lpstr>
      <vt:lpstr>Wingdings</vt:lpstr>
      <vt:lpstr>Wingdings 2</vt:lpstr>
      <vt:lpstr>Wingdings 3</vt:lpstr>
      <vt:lpstr>Nightfall design template</vt:lpstr>
      <vt:lpstr>Using Statistics for Better  Business Decisions</vt:lpstr>
      <vt:lpstr>Chapter 7 Association Between Categorical Variables </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2016-02-18T11:04:26Z</dcterms:created>
  <dcterms:modified xsi:type="dcterms:W3CDTF">2016-03-24T03:06:53Z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TC034605339991</vt:lpwstr>
  </property>
</Properties>
</file>