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96" r:id="rId2"/>
  </p:sldMasterIdLst>
  <p:notesMasterIdLst>
    <p:notesMasterId r:id="rId86"/>
  </p:notesMasterIdLst>
  <p:handoutMasterIdLst>
    <p:handoutMasterId r:id="rId87"/>
  </p:handoutMasterIdLst>
  <p:sldIdLst>
    <p:sldId id="287" r:id="rId3"/>
    <p:sldId id="289" r:id="rId4"/>
    <p:sldId id="259" r:id="rId5"/>
    <p:sldId id="540" r:id="rId6"/>
    <p:sldId id="461" r:id="rId7"/>
    <p:sldId id="462" r:id="rId8"/>
    <p:sldId id="463" r:id="rId9"/>
    <p:sldId id="541" r:id="rId10"/>
    <p:sldId id="454" r:id="rId11"/>
    <p:sldId id="465" r:id="rId12"/>
    <p:sldId id="460" r:id="rId13"/>
    <p:sldId id="467" r:id="rId14"/>
    <p:sldId id="468" r:id="rId15"/>
    <p:sldId id="469" r:id="rId16"/>
    <p:sldId id="464" r:id="rId17"/>
    <p:sldId id="471" r:id="rId18"/>
    <p:sldId id="472" r:id="rId19"/>
    <p:sldId id="466" r:id="rId20"/>
    <p:sldId id="474" r:id="rId21"/>
    <p:sldId id="475" r:id="rId22"/>
    <p:sldId id="476" r:id="rId23"/>
    <p:sldId id="477" r:id="rId24"/>
    <p:sldId id="473" r:id="rId25"/>
    <p:sldId id="479" r:id="rId26"/>
    <p:sldId id="480" r:id="rId27"/>
    <p:sldId id="481" r:id="rId28"/>
    <p:sldId id="482" r:id="rId29"/>
    <p:sldId id="483" r:id="rId30"/>
    <p:sldId id="478" r:id="rId31"/>
    <p:sldId id="486" r:id="rId32"/>
    <p:sldId id="470" r:id="rId33"/>
    <p:sldId id="488" r:id="rId34"/>
    <p:sldId id="490" r:id="rId35"/>
    <p:sldId id="484" r:id="rId36"/>
    <p:sldId id="491" r:id="rId37"/>
    <p:sldId id="542" r:id="rId38"/>
    <p:sldId id="485" r:id="rId39"/>
    <p:sldId id="493" r:id="rId40"/>
    <p:sldId id="487" r:id="rId41"/>
    <p:sldId id="489" r:id="rId42"/>
    <p:sldId id="543" r:id="rId43"/>
    <p:sldId id="495" r:id="rId44"/>
    <p:sldId id="496" r:id="rId45"/>
    <p:sldId id="497" r:id="rId46"/>
    <p:sldId id="498" r:id="rId47"/>
    <p:sldId id="494" r:id="rId48"/>
    <p:sldId id="500" r:id="rId49"/>
    <p:sldId id="501" r:id="rId50"/>
    <p:sldId id="502" r:id="rId51"/>
    <p:sldId id="503" r:id="rId52"/>
    <p:sldId id="504" r:id="rId53"/>
    <p:sldId id="505" r:id="rId54"/>
    <p:sldId id="499" r:id="rId55"/>
    <p:sldId id="507" r:id="rId56"/>
    <p:sldId id="508" r:id="rId57"/>
    <p:sldId id="506" r:id="rId58"/>
    <p:sldId id="510" r:id="rId59"/>
    <p:sldId id="511" r:id="rId60"/>
    <p:sldId id="512" r:id="rId61"/>
    <p:sldId id="514" r:id="rId62"/>
    <p:sldId id="513" r:id="rId63"/>
    <p:sldId id="515" r:id="rId64"/>
    <p:sldId id="509" r:id="rId65"/>
    <p:sldId id="516" r:id="rId66"/>
    <p:sldId id="518" r:id="rId67"/>
    <p:sldId id="519" r:id="rId68"/>
    <p:sldId id="520" r:id="rId69"/>
    <p:sldId id="517" r:id="rId70"/>
    <p:sldId id="522" r:id="rId71"/>
    <p:sldId id="523" r:id="rId72"/>
    <p:sldId id="492" r:id="rId73"/>
    <p:sldId id="524" r:id="rId74"/>
    <p:sldId id="537" r:id="rId75"/>
    <p:sldId id="538" r:id="rId76"/>
    <p:sldId id="539" r:id="rId77"/>
    <p:sldId id="526" r:id="rId78"/>
    <p:sldId id="530" r:id="rId79"/>
    <p:sldId id="531" r:id="rId80"/>
    <p:sldId id="532" r:id="rId81"/>
    <p:sldId id="533" r:id="rId82"/>
    <p:sldId id="534" r:id="rId83"/>
    <p:sldId id="535" r:id="rId84"/>
    <p:sldId id="536" r:id="rId8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88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96A3"/>
    <a:srgbClr val="ACF0F1"/>
    <a:srgbClr val="F2FFE3"/>
    <a:srgbClr val="225479"/>
    <a:srgbClr val="EB8000"/>
    <a:srgbClr val="FFFFFF"/>
    <a:srgbClr val="B64A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38" autoAdjust="0"/>
    <p:restoredTop sz="88151" autoAdjust="0"/>
  </p:normalViewPr>
  <p:slideViewPr>
    <p:cSldViewPr snapToGrid="0" showGuides="1">
      <p:cViewPr>
        <p:scale>
          <a:sx n="60" d="100"/>
          <a:sy n="60" d="100"/>
        </p:scale>
        <p:origin x="1188" y="336"/>
      </p:cViewPr>
      <p:guideLst>
        <p:guide orient="horz" pos="2448"/>
        <p:guide pos="3888"/>
      </p:guideLst>
    </p:cSldViewPr>
  </p:slideViewPr>
  <p:outlineViewPr>
    <p:cViewPr>
      <p:scale>
        <a:sx n="33" d="100"/>
        <a:sy n="33" d="100"/>
      </p:scale>
      <p:origin x="0" y="-510"/>
    </p:cViewPr>
  </p:outlineViewPr>
  <p:notesTextViewPr>
    <p:cViewPr>
      <p:scale>
        <a:sx n="3" d="2"/>
        <a:sy n="3" d="2"/>
      </p:scale>
      <p:origin x="0" y="0"/>
    </p:cViewPr>
  </p:notesTextViewPr>
  <p:sorterViewPr>
    <p:cViewPr>
      <p:scale>
        <a:sx n="130" d="100"/>
        <a:sy n="130" d="100"/>
      </p:scale>
      <p:origin x="0" y="-5166"/>
    </p:cViewPr>
  </p:sorterViewPr>
  <p:notesViewPr>
    <p:cSldViewPr snapToGrid="0" showGuides="1">
      <p:cViewPr varScale="1">
        <p:scale>
          <a:sx n="54" d="100"/>
          <a:sy n="54" d="100"/>
        </p:scale>
        <p:origin x="282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906F081-8781-4431-8FD4-2CF608CD7C47}" type="datetimeFigureOut">
              <a:rPr lang="en-US" smtClean="0"/>
              <a:t>3/22/2016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6E42EF-B2A2-4428-A098-E6934E2840B8}" type="slidenum">
              <a:rPr lang="en-US" smtClean="0"/>
              <a:t>‹#›</a:t>
            </a:fld>
            <a:endParaRPr lang="en-US"/>
          </a:p>
        </p:txBody>
      </p:sp>
    </p:spTree>
    <p:extLst>
      <p:ext uri="{BB962C8B-B14F-4D97-AF65-F5344CB8AC3E}">
        <p14:creationId xmlns:p14="http://schemas.microsoft.com/office/powerpoint/2010/main" val="1226619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6CA47C-B7FD-4BE9-B0E6-81BA758D95F2}" type="datetimeFigureOut">
              <a:rPr lang="en-US" smtClean="0"/>
              <a:t>3/22/2016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3716F0-385D-4F6E-BE54-A09D410D24C2}" type="slidenum">
              <a:rPr lang="en-US" smtClean="0"/>
              <a:t>‹#›</a:t>
            </a:fld>
            <a:endParaRPr lang="en-US"/>
          </a:p>
        </p:txBody>
      </p:sp>
    </p:spTree>
    <p:extLst>
      <p:ext uri="{BB962C8B-B14F-4D97-AF65-F5344CB8AC3E}">
        <p14:creationId xmlns:p14="http://schemas.microsoft.com/office/powerpoint/2010/main" val="683426291"/>
      </p:ext>
    </p:extLst>
  </p:cSld>
  <p:clrMap bg1="lt1" tx1="dk1" bg2="lt2" tx2="dk2" accent1="accent1" accent2="accent2" accent3="accent3" accent4="accent4" accent5="accent5" accent6="accent6" hlink="hlink" folHlink="folHlink"/>
  <p:notesStyle>
    <a:lvl1pPr marL="0" algn="l" defTabSz="914400" rtl="0" eaLnBrk="1" latinLnBrk="0" hangingPunct="1">
      <a:defRPr sz="1000" kern="1200">
        <a:solidFill>
          <a:schemeClr val="tx1"/>
        </a:solidFill>
        <a:latin typeface="Calibri" panose="020F0502020204030204" pitchFamily="34" charset="0"/>
        <a:ea typeface="+mn-ea"/>
        <a:cs typeface="+mn-cs"/>
      </a:defRPr>
    </a:lvl1pPr>
    <a:lvl2pPr marL="457200" algn="l" defTabSz="914400" rtl="0" eaLnBrk="1" latinLnBrk="0" hangingPunct="1">
      <a:defRPr sz="1000" kern="1200">
        <a:solidFill>
          <a:schemeClr val="tx1"/>
        </a:solidFill>
        <a:latin typeface="Calibri" panose="020F0502020204030204" pitchFamily="34" charset="0"/>
        <a:ea typeface="+mn-ea"/>
        <a:cs typeface="+mn-cs"/>
      </a:defRPr>
    </a:lvl2pPr>
    <a:lvl3pPr marL="914400" algn="l" defTabSz="914400" rtl="0" eaLnBrk="1" latinLnBrk="0" hangingPunct="1">
      <a:defRPr sz="1000" kern="1200">
        <a:solidFill>
          <a:schemeClr val="tx1"/>
        </a:solidFill>
        <a:latin typeface="Calibri" panose="020F0502020204030204" pitchFamily="34" charset="0"/>
        <a:ea typeface="+mn-ea"/>
        <a:cs typeface="+mn-cs"/>
      </a:defRPr>
    </a:lvl3pPr>
    <a:lvl4pPr marL="1371600" algn="l" defTabSz="914400" rtl="0" eaLnBrk="1" latinLnBrk="0" hangingPunct="1">
      <a:defRPr sz="1000" kern="1200">
        <a:solidFill>
          <a:schemeClr val="tx1"/>
        </a:solidFill>
        <a:latin typeface="Calibri" panose="020F0502020204030204" pitchFamily="34" charset="0"/>
        <a:ea typeface="+mn-ea"/>
        <a:cs typeface="+mn-cs"/>
      </a:defRPr>
    </a:lvl4pPr>
    <a:lvl5pPr marL="1828800" algn="l" defTabSz="914400" rtl="0" eaLnBrk="1" latinLnBrk="0" hangingPunct="1">
      <a:defRPr sz="10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1</a:t>
            </a:fld>
            <a:endParaRPr lang="en-US"/>
          </a:p>
        </p:txBody>
      </p:sp>
    </p:spTree>
    <p:extLst>
      <p:ext uri="{BB962C8B-B14F-4D97-AF65-F5344CB8AC3E}">
        <p14:creationId xmlns:p14="http://schemas.microsoft.com/office/powerpoint/2010/main" val="2209661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11</a:t>
            </a:fld>
            <a:endParaRPr lang="en-US"/>
          </a:p>
        </p:txBody>
      </p:sp>
    </p:spTree>
    <p:extLst>
      <p:ext uri="{BB962C8B-B14F-4D97-AF65-F5344CB8AC3E}">
        <p14:creationId xmlns:p14="http://schemas.microsoft.com/office/powerpoint/2010/main" val="299895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Calibri" panose="020F0502020204030204" pitchFamily="34" charset="0"/>
                <a:ea typeface="+mn-ea"/>
                <a:cs typeface="+mn-cs"/>
              </a:rPr>
              <a:t>Since the sample mean is 11.3, which is more than other drugs, it looks like this sample mean supports the claim (because the mean from our sample is indeed bigger than 10). But the question is whether that difference is so big that it could not have happened by chance if the null hypothesis was true. </a:t>
            </a:r>
          </a:p>
          <a:p>
            <a:r>
              <a:rPr lang="en-US" sz="1000" kern="1200" dirty="0" smtClean="0">
                <a:solidFill>
                  <a:schemeClr val="tx1"/>
                </a:solidFill>
                <a:effectLst/>
                <a:latin typeface="Calibri" panose="020F0502020204030204" pitchFamily="34" charset="0"/>
                <a:ea typeface="+mn-ea"/>
                <a:cs typeface="+mn-cs"/>
              </a:rPr>
              <a:t/>
            </a:r>
            <a:br>
              <a:rPr lang="en-US" sz="1000" kern="1200" dirty="0" smtClean="0">
                <a:solidFill>
                  <a:schemeClr val="tx1"/>
                </a:solidFill>
                <a:effectLst/>
                <a:latin typeface="Calibri" panose="020F0502020204030204" pitchFamily="34" charset="0"/>
                <a:ea typeface="+mn-ea"/>
                <a:cs typeface="+mn-cs"/>
              </a:rPr>
            </a:b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12</a:t>
            </a:fld>
            <a:endParaRPr lang="en-US"/>
          </a:p>
        </p:txBody>
      </p:sp>
    </p:spTree>
    <p:extLst>
      <p:ext uri="{BB962C8B-B14F-4D97-AF65-F5344CB8AC3E}">
        <p14:creationId xmlns:p14="http://schemas.microsoft.com/office/powerpoint/2010/main" val="1779832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13</a:t>
            </a:fld>
            <a:endParaRPr lang="en-US"/>
          </a:p>
        </p:txBody>
      </p:sp>
    </p:spTree>
    <p:extLst>
      <p:ext uri="{BB962C8B-B14F-4D97-AF65-F5344CB8AC3E}">
        <p14:creationId xmlns:p14="http://schemas.microsoft.com/office/powerpoint/2010/main" val="3686404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14</a:t>
            </a:fld>
            <a:endParaRPr lang="en-US"/>
          </a:p>
        </p:txBody>
      </p:sp>
    </p:spTree>
    <p:extLst>
      <p:ext uri="{BB962C8B-B14F-4D97-AF65-F5344CB8AC3E}">
        <p14:creationId xmlns:p14="http://schemas.microsoft.com/office/powerpoint/2010/main" val="6327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smtClean="0">
                <a:solidFill>
                  <a:schemeClr val="tx1"/>
                </a:solidFill>
                <a:latin typeface="Calibri" panose="020F0502020204030204" pitchFamily="34" charset="0"/>
                <a:ea typeface="+mn-ea"/>
                <a:cs typeface="+mn-cs"/>
              </a:rPr>
              <a:t>In this section we will answer the question: Is the population mean </a:t>
            </a:r>
            <a:r>
              <a:rPr lang="en-US" sz="1000" b="0" i="1" u="none" strike="noStrike" kern="1200" baseline="0" dirty="0" smtClean="0">
                <a:solidFill>
                  <a:schemeClr val="tx1"/>
                </a:solidFill>
                <a:latin typeface="Symbol" panose="05050102010706020507" pitchFamily="18" charset="2"/>
                <a:ea typeface="+mn-ea"/>
                <a:cs typeface="+mn-cs"/>
                <a:sym typeface="Symbol" panose="05050102010706020507" pitchFamily="18" charset="2"/>
              </a:rPr>
              <a:t></a:t>
            </a:r>
            <a:r>
              <a:rPr lang="en-US" sz="1000" b="0" i="1" u="none" strike="noStrike" kern="1200" baseline="0" dirty="0" smtClean="0">
                <a:solidFill>
                  <a:schemeClr val="tx1"/>
                </a:solidFill>
                <a:latin typeface="Calibri" panose="020F0502020204030204" pitchFamily="34" charset="0"/>
                <a:ea typeface="+mn-ea"/>
                <a:cs typeface="+mn-cs"/>
              </a:rPr>
              <a:t> </a:t>
            </a:r>
            <a:r>
              <a:rPr lang="en-US" sz="1000" b="0" i="0" u="none" strike="noStrike" kern="1200" baseline="0" dirty="0" smtClean="0">
                <a:solidFill>
                  <a:schemeClr val="tx1"/>
                </a:solidFill>
                <a:latin typeface="Calibri" panose="020F0502020204030204" pitchFamily="34" charset="0"/>
                <a:ea typeface="+mn-ea"/>
                <a:cs typeface="+mn-cs"/>
              </a:rPr>
              <a:t>equal to a particular number or not? We will follow the outline of a statistical test as described in the previous section, but adjust the four elements of the test to our situation of testing for a population mean. It turns out that such a test is slightly different depending on the sample size </a:t>
            </a:r>
            <a:r>
              <a:rPr lang="en-US" sz="1000" b="0" i="1" u="none" strike="noStrike" kern="1200" baseline="0" dirty="0" smtClean="0">
                <a:solidFill>
                  <a:schemeClr val="tx1"/>
                </a:solidFill>
                <a:latin typeface="Calibri" panose="020F0502020204030204" pitchFamily="34" charset="0"/>
                <a:ea typeface="+mn-ea"/>
                <a:cs typeface="+mn-cs"/>
              </a:rPr>
              <a:t>n</a:t>
            </a:r>
            <a:r>
              <a:rPr lang="en-US" sz="1000" b="0" i="0" u="none" strike="noStrike" kern="1200" baseline="0" dirty="0" smtClean="0">
                <a:solidFill>
                  <a:schemeClr val="tx1"/>
                </a:solidFill>
                <a:latin typeface="Calibri" panose="020F0502020204030204" pitchFamily="34" charset="0"/>
                <a:ea typeface="+mn-ea"/>
                <a:cs typeface="+mn-cs"/>
              </a:rPr>
              <a:t>. </a:t>
            </a: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15</a:t>
            </a:fld>
            <a:endParaRPr lang="en-US"/>
          </a:p>
        </p:txBody>
      </p:sp>
    </p:spTree>
    <p:extLst>
      <p:ext uri="{BB962C8B-B14F-4D97-AF65-F5344CB8AC3E}">
        <p14:creationId xmlns:p14="http://schemas.microsoft.com/office/powerpoint/2010/main" val="3785257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Calibri" panose="020F0502020204030204" pitchFamily="34" charset="0"/>
                <a:ea typeface="+mn-ea"/>
                <a:cs typeface="+mn-cs"/>
              </a:rPr>
              <a:t>Let us review the previous example, now that we have introduced the appropriate formulas.</a:t>
            </a:r>
          </a:p>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18</a:t>
            </a:fld>
            <a:endParaRPr lang="en-US"/>
          </a:p>
        </p:txBody>
      </p:sp>
    </p:spTree>
    <p:extLst>
      <p:ext uri="{BB962C8B-B14F-4D97-AF65-F5344CB8AC3E}">
        <p14:creationId xmlns:p14="http://schemas.microsoft.com/office/powerpoint/2010/main" val="5243435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23</a:t>
            </a:fld>
            <a:endParaRPr lang="en-US"/>
          </a:p>
        </p:txBody>
      </p:sp>
    </p:spTree>
    <p:extLst>
      <p:ext uri="{BB962C8B-B14F-4D97-AF65-F5344CB8AC3E}">
        <p14:creationId xmlns:p14="http://schemas.microsoft.com/office/powerpoint/2010/main" val="14648760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26</a:t>
            </a:fld>
            <a:endParaRPr lang="en-US"/>
          </a:p>
        </p:txBody>
      </p:sp>
    </p:spTree>
    <p:extLst>
      <p:ext uri="{BB962C8B-B14F-4D97-AF65-F5344CB8AC3E}">
        <p14:creationId xmlns:p14="http://schemas.microsoft.com/office/powerpoint/2010/main" val="47120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29</a:t>
            </a:fld>
            <a:endParaRPr lang="en-US"/>
          </a:p>
        </p:txBody>
      </p:sp>
    </p:spTree>
    <p:extLst>
      <p:ext uri="{BB962C8B-B14F-4D97-AF65-F5344CB8AC3E}">
        <p14:creationId xmlns:p14="http://schemas.microsoft.com/office/powerpoint/2010/main" val="11281527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Calibri" panose="020F0502020204030204" pitchFamily="34" charset="0"/>
                <a:ea typeface="+mn-ea"/>
                <a:cs typeface="+mn-cs"/>
              </a:rPr>
              <a:t>In this section we will adjust our statistical test for the population mean to apply to small sample situations. Fortunately (sic!), this will be easy—in fact, once you understand one statistical test, additional tests are easy since they all follow a similar framework.</a:t>
            </a:r>
          </a:p>
          <a:p>
            <a:pPr marL="171450" indent="-171450">
              <a:buFont typeface="Arial" panose="020B0604020202020204" pitchFamily="34" charset="0"/>
              <a:buChar char="•"/>
            </a:pPr>
            <a:r>
              <a:rPr lang="en-US" sz="1000" kern="1200" dirty="0" smtClean="0">
                <a:solidFill>
                  <a:schemeClr val="tx1"/>
                </a:solidFill>
                <a:effectLst/>
                <a:latin typeface="Calibri" panose="020F0502020204030204" pitchFamily="34" charset="0"/>
                <a:ea typeface="+mn-ea"/>
                <a:cs typeface="+mn-cs"/>
              </a:rPr>
              <a:t>The only difference in performing a “small sample” statistical test for the mean as opposed to our “large sample” test is that we do not use the normal distribution as prescribed by the Central Limit theorem, but instead the more conservative </a:t>
            </a:r>
            <a:r>
              <a:rPr lang="en-US" sz="1000" i="1" kern="1200" dirty="0" smtClean="0">
                <a:solidFill>
                  <a:schemeClr val="tx1"/>
                </a:solidFill>
                <a:effectLst/>
                <a:latin typeface="Calibri" panose="020F0502020204030204" pitchFamily="34" charset="0"/>
                <a:ea typeface="+mn-ea"/>
                <a:cs typeface="+mn-cs"/>
              </a:rPr>
              <a:t>t</a:t>
            </a:r>
            <a:r>
              <a:rPr lang="en-US" sz="1000" kern="1200" dirty="0" smtClean="0">
                <a:solidFill>
                  <a:schemeClr val="tx1"/>
                </a:solidFill>
                <a:effectLst/>
                <a:latin typeface="Calibri" panose="020F0502020204030204" pitchFamily="34" charset="0"/>
                <a:ea typeface="+mn-ea"/>
                <a:cs typeface="+mn-cs"/>
              </a:rPr>
              <a:t>-distribution introduced earlier.</a:t>
            </a:r>
          </a:p>
          <a:p>
            <a:endParaRPr lang="en-US" sz="1000" kern="1200" dirty="0" smtClean="0">
              <a:solidFill>
                <a:schemeClr val="tx1"/>
              </a:solidFill>
              <a:effectLst/>
              <a:latin typeface="Calibri" panose="020F0502020204030204" pitchFamily="34" charset="0"/>
              <a:ea typeface="+mn-ea"/>
              <a:cs typeface="+mn-cs"/>
            </a:endParaRPr>
          </a:p>
          <a:p>
            <a:r>
              <a:rPr lang="en-US" sz="1000" kern="1200" dirty="0" smtClean="0">
                <a:solidFill>
                  <a:schemeClr val="tx1"/>
                </a:solidFill>
                <a:effectLst/>
                <a:latin typeface="Calibri" panose="020F0502020204030204" pitchFamily="34" charset="0"/>
                <a:ea typeface="+mn-ea"/>
                <a:cs typeface="+mn-cs"/>
              </a:rPr>
              <a:t/>
            </a:r>
            <a:br>
              <a:rPr lang="en-US" sz="1000" kern="1200" dirty="0" smtClean="0">
                <a:solidFill>
                  <a:schemeClr val="tx1"/>
                </a:solidFill>
                <a:effectLst/>
                <a:latin typeface="Calibri" panose="020F0502020204030204" pitchFamily="34" charset="0"/>
                <a:ea typeface="+mn-ea"/>
                <a:cs typeface="+mn-cs"/>
              </a:rPr>
            </a:b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31</a:t>
            </a:fld>
            <a:endParaRPr lang="en-US"/>
          </a:p>
        </p:txBody>
      </p:sp>
    </p:spTree>
    <p:extLst>
      <p:ext uri="{BB962C8B-B14F-4D97-AF65-F5344CB8AC3E}">
        <p14:creationId xmlns:p14="http://schemas.microsoft.com/office/powerpoint/2010/main" val="1878222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2</a:t>
            </a:fld>
            <a:endParaRPr lang="en-US"/>
          </a:p>
        </p:txBody>
      </p:sp>
    </p:spTree>
    <p:extLst>
      <p:ext uri="{BB962C8B-B14F-4D97-AF65-F5344CB8AC3E}">
        <p14:creationId xmlns:p14="http://schemas.microsoft.com/office/powerpoint/2010/main" val="21893729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000" b="0" i="0" u="none" strike="noStrike" kern="1200" baseline="0" dirty="0" smtClean="0">
                    <a:solidFill>
                      <a:schemeClr val="tx1"/>
                    </a:solidFill>
                    <a:latin typeface="Calibri" panose="020F0502020204030204" pitchFamily="34" charset="0"/>
                    <a:ea typeface="+mn-ea"/>
                    <a:cs typeface="+mn-cs"/>
                  </a:rPr>
                  <a:t>Note that the null and alternative hypothesis for this test are the same as before; the calculation of the test statistics is the same as well, but the result is called </a:t>
                </a:r>
                <a14:m>
                  <m:oMath xmlns:m="http://schemas.openxmlformats.org/officeDocument/2006/math">
                    <m:sSub>
                      <m:sSubPr>
                        <m:ctrlPr>
                          <a:rPr lang="en-US" sz="1000" b="0" i="1" u="none" strike="noStrike" kern="1200" baseline="0" smtClean="0">
                            <a:solidFill>
                              <a:schemeClr val="tx1"/>
                            </a:solidFill>
                            <a:latin typeface="Cambria Math" panose="02040503050406030204" pitchFamily="18" charset="0"/>
                            <a:ea typeface="+mn-ea"/>
                            <a:cs typeface="+mn-cs"/>
                          </a:rPr>
                        </m:ctrlPr>
                      </m:sSubPr>
                      <m:e>
                        <m:r>
                          <a:rPr lang="en-US" sz="1000" b="0" i="1" u="none" strike="noStrike" kern="1200" baseline="0" smtClean="0">
                            <a:solidFill>
                              <a:schemeClr val="tx1"/>
                            </a:solidFill>
                            <a:latin typeface="Cambria Math" panose="02040503050406030204" pitchFamily="18" charset="0"/>
                            <a:ea typeface="+mn-ea"/>
                            <a:cs typeface="+mn-cs"/>
                          </a:rPr>
                          <m:t>𝑡</m:t>
                        </m:r>
                      </m:e>
                      <m:sub>
                        <m:r>
                          <a:rPr lang="en-US" sz="1000" b="0" i="1" u="none" strike="noStrike" kern="1200" baseline="0" smtClean="0">
                            <a:solidFill>
                              <a:schemeClr val="tx1"/>
                            </a:solidFill>
                            <a:latin typeface="Cambria Math" panose="02040503050406030204" pitchFamily="18" charset="0"/>
                            <a:ea typeface="+mn-ea"/>
                            <a:cs typeface="+mn-cs"/>
                          </a:rPr>
                          <m:t>0</m:t>
                        </m:r>
                      </m:sub>
                    </m:sSub>
                  </m:oMath>
                </a14:m>
                <a:r>
                  <a:rPr lang="en-US" sz="1000" b="0" i="0" u="none" strike="noStrike" kern="1200" baseline="0" dirty="0" smtClean="0">
                    <a:solidFill>
                      <a:schemeClr val="tx1"/>
                    </a:solidFill>
                    <a:latin typeface="Calibri" panose="020F0502020204030204" pitchFamily="34" charset="0"/>
                    <a:ea typeface="+mn-ea"/>
                    <a:cs typeface="+mn-cs"/>
                  </a:rPr>
                  <a:t> instead of </a:t>
                </a:r>
                <a14:m>
                  <m:oMath xmlns:m="http://schemas.openxmlformats.org/officeDocument/2006/math">
                    <m:sSub>
                      <m:sSubPr>
                        <m:ctrlPr>
                          <a:rPr lang="en-US" sz="1000" b="0" i="1" u="none" strike="noStrike" kern="1200" baseline="0" smtClean="0">
                            <a:solidFill>
                              <a:schemeClr val="tx1"/>
                            </a:solidFill>
                            <a:latin typeface="Cambria Math" panose="02040503050406030204" pitchFamily="18" charset="0"/>
                            <a:ea typeface="+mn-ea"/>
                            <a:cs typeface="+mn-cs"/>
                          </a:rPr>
                        </m:ctrlPr>
                      </m:sSubPr>
                      <m:e>
                        <m:r>
                          <a:rPr lang="en-US" sz="1000" b="0" i="1" u="none" strike="noStrike" kern="1200" baseline="0" smtClean="0">
                            <a:solidFill>
                              <a:schemeClr val="tx1"/>
                            </a:solidFill>
                            <a:latin typeface="Cambria Math" panose="02040503050406030204" pitchFamily="18" charset="0"/>
                            <a:ea typeface="+mn-ea"/>
                            <a:cs typeface="+mn-cs"/>
                          </a:rPr>
                          <m:t>𝑧</m:t>
                        </m:r>
                      </m:e>
                      <m:sub>
                        <m:r>
                          <a:rPr lang="en-US" sz="1000" b="0" i="1" u="none" strike="noStrike" kern="1200" baseline="0" smtClean="0">
                            <a:solidFill>
                              <a:schemeClr val="tx1"/>
                            </a:solidFill>
                            <a:latin typeface="Cambria Math" panose="02040503050406030204" pitchFamily="18" charset="0"/>
                            <a:ea typeface="+mn-ea"/>
                            <a:cs typeface="+mn-cs"/>
                          </a:rPr>
                          <m:t>0</m:t>
                        </m:r>
                      </m:sub>
                    </m:sSub>
                  </m:oMath>
                </a14:m>
                <a:r>
                  <a:rPr lang="en-US" sz="1000" b="0" i="0" u="none" strike="noStrike" kern="1200" baseline="0" dirty="0" smtClean="0">
                    <a:solidFill>
                      <a:schemeClr val="tx1"/>
                    </a:solidFill>
                    <a:latin typeface="Calibri" panose="020F0502020204030204" pitchFamily="34" charset="0"/>
                    <a:ea typeface="+mn-ea"/>
                    <a:cs typeface="+mn-cs"/>
                  </a:rPr>
                  <a:t>. </a:t>
                </a:r>
              </a:p>
              <a:p>
                <a:pPr marL="171450" indent="-171450">
                  <a:buFont typeface="Arial" panose="020B0604020202020204" pitchFamily="34" charset="0"/>
                  <a:buChar char="•"/>
                </a:pPr>
                <a:r>
                  <a:rPr lang="en-US" sz="1000" b="0" i="0" u="none" strike="noStrike" kern="1200" baseline="0" dirty="0" smtClean="0">
                    <a:solidFill>
                      <a:schemeClr val="tx1"/>
                    </a:solidFill>
                    <a:latin typeface="Calibri" panose="020F0502020204030204" pitchFamily="34" charset="0"/>
                    <a:ea typeface="+mn-ea"/>
                    <a:cs typeface="+mn-cs"/>
                  </a:rPr>
                  <a:t>The final probability </a:t>
                </a:r>
                <a:r>
                  <a:rPr lang="en-US" sz="1000" b="0" i="1" u="none" strike="noStrike" kern="1200" baseline="0" dirty="0" smtClean="0">
                    <a:solidFill>
                      <a:schemeClr val="tx1"/>
                    </a:solidFill>
                    <a:latin typeface="Calibri" panose="020F0502020204030204" pitchFamily="34" charset="0"/>
                    <a:ea typeface="+mn-ea"/>
                    <a:cs typeface="+mn-cs"/>
                  </a:rPr>
                  <a:t>p</a:t>
                </a:r>
                <a:r>
                  <a:rPr lang="en-US" sz="1000" b="0" i="0" u="none" strike="noStrike" kern="1200" baseline="0" dirty="0" smtClean="0">
                    <a:solidFill>
                      <a:schemeClr val="tx1"/>
                    </a:solidFill>
                    <a:latin typeface="Calibri" panose="020F0502020204030204" pitchFamily="34" charset="0"/>
                    <a:ea typeface="+mn-ea"/>
                    <a:cs typeface="+mn-cs"/>
                  </a:rPr>
                  <a:t>, however, is computed using the </a:t>
                </a:r>
                <a:r>
                  <a:rPr lang="en-US" sz="1000" b="0" i="1" u="none" strike="noStrike" kern="1200" baseline="0" dirty="0" smtClean="0">
                    <a:solidFill>
                      <a:schemeClr val="tx1"/>
                    </a:solidFill>
                    <a:latin typeface="Calibri" panose="020F0502020204030204" pitchFamily="34" charset="0"/>
                    <a:ea typeface="+mn-ea"/>
                    <a:cs typeface="+mn-cs"/>
                  </a:rPr>
                  <a:t>t</a:t>
                </a:r>
                <a:r>
                  <a:rPr lang="en-US" sz="1000" b="0" i="0" u="none" strike="noStrike" kern="1200" baseline="0" dirty="0" smtClean="0">
                    <a:solidFill>
                      <a:schemeClr val="tx1"/>
                    </a:solidFill>
                    <a:latin typeface="Calibri" panose="020F0502020204030204" pitchFamily="34" charset="0"/>
                    <a:ea typeface="+mn-ea"/>
                    <a:cs typeface="+mn-cs"/>
                  </a:rPr>
                  <a:t>-distribution. </a:t>
                </a:r>
              </a:p>
              <a:p>
                <a:pPr marL="171450" indent="-171450">
                  <a:buFont typeface="Arial" panose="020B0604020202020204" pitchFamily="34" charset="0"/>
                  <a:buChar char="•"/>
                </a:pPr>
                <a:r>
                  <a:rPr lang="en-US" sz="1000" b="0" i="0" u="none" strike="noStrike" kern="1200" baseline="0" dirty="0" smtClean="0">
                    <a:solidFill>
                      <a:schemeClr val="tx1"/>
                    </a:solidFill>
                    <a:latin typeface="Calibri" panose="020F0502020204030204" pitchFamily="34" charset="0"/>
                    <a:ea typeface="+mn-ea"/>
                    <a:cs typeface="+mn-cs"/>
                  </a:rPr>
                  <a:t>To see how this works, let us reconsider our last example. </a:t>
                </a:r>
                <a:endParaRPr lang="en-US" dirty="0"/>
              </a:p>
              <a:p>
                <a:endParaRPr lang="en-US" dirty="0"/>
              </a:p>
            </p:txBody>
          </p:sp>
        </mc:Choice>
        <mc:Fallback xmlns="">
          <p:sp>
            <p:nvSpPr>
              <p:cNvPr id="3" name="Notes Placeholder 2"/>
              <p:cNvSpPr>
                <a:spLocks noGrp="1"/>
              </p:cNvSpPr>
              <p:nvPr>
                <p:ph type="body" idx="1"/>
              </p:nvPr>
            </p:nvSpPr>
            <p:spPr/>
            <p:txBody>
              <a:bodyPr/>
              <a:lstStyle/>
              <a:p>
                <a:r>
                  <a:rPr lang="en-US" sz="1000" b="0" i="0" u="none" strike="noStrike" kern="1200" baseline="0" dirty="0" smtClean="0">
                    <a:solidFill>
                      <a:schemeClr val="tx1"/>
                    </a:solidFill>
                    <a:latin typeface="Calibri" panose="020F0502020204030204" pitchFamily="34" charset="0"/>
                    <a:ea typeface="+mn-ea"/>
                    <a:cs typeface="+mn-cs"/>
                  </a:rPr>
                  <a:t>Note that the null and alternative hypothesis for this test are the same as before; the calculation of the test statistics is the same as well, but the result is called </a:t>
                </a:r>
                <a:r>
                  <a:rPr lang="en-US" sz="1000" b="0" i="0" u="none" strike="noStrike" kern="1200" baseline="0" smtClean="0">
                    <a:solidFill>
                      <a:schemeClr val="tx1"/>
                    </a:solidFill>
                    <a:latin typeface="Cambria Math" panose="02040503050406030204" pitchFamily="18" charset="0"/>
                    <a:ea typeface="+mn-ea"/>
                    <a:cs typeface="+mn-cs"/>
                  </a:rPr>
                  <a:t>𝑡_0</a:t>
                </a:r>
                <a:r>
                  <a:rPr lang="en-US" sz="1000" b="0" i="0" u="none" strike="noStrike" kern="1200" baseline="0" dirty="0" smtClean="0">
                    <a:solidFill>
                      <a:schemeClr val="tx1"/>
                    </a:solidFill>
                    <a:latin typeface="Calibri" panose="020F0502020204030204" pitchFamily="34" charset="0"/>
                    <a:ea typeface="+mn-ea"/>
                    <a:cs typeface="+mn-cs"/>
                  </a:rPr>
                  <a:t> instead of </a:t>
                </a:r>
                <a:r>
                  <a:rPr lang="en-US" sz="1000" b="0" i="0" u="none" strike="noStrike" kern="1200" baseline="0" smtClean="0">
                    <a:solidFill>
                      <a:schemeClr val="tx1"/>
                    </a:solidFill>
                    <a:latin typeface="Cambria Math" panose="02040503050406030204" pitchFamily="18" charset="0"/>
                    <a:ea typeface="+mn-ea"/>
                    <a:cs typeface="+mn-cs"/>
                  </a:rPr>
                  <a:t>𝑧_0</a:t>
                </a:r>
                <a:r>
                  <a:rPr lang="en-US" sz="1000" b="0" i="0" u="none" strike="noStrike" kern="1200" baseline="0" dirty="0" smtClean="0">
                    <a:solidFill>
                      <a:schemeClr val="tx1"/>
                    </a:solidFill>
                    <a:latin typeface="Calibri" panose="020F0502020204030204" pitchFamily="34" charset="0"/>
                    <a:ea typeface="+mn-ea"/>
                    <a:cs typeface="+mn-cs"/>
                  </a:rPr>
                  <a:t>. </a:t>
                </a:r>
              </a:p>
              <a:p>
                <a:pPr marL="171450" indent="-171450">
                  <a:buFont typeface="Arial" panose="020B0604020202020204" pitchFamily="34" charset="0"/>
                  <a:buChar char="•"/>
                </a:pPr>
                <a:r>
                  <a:rPr lang="en-US" sz="1000" b="0" i="0" u="none" strike="noStrike" kern="1200" baseline="0" dirty="0" smtClean="0">
                    <a:solidFill>
                      <a:schemeClr val="tx1"/>
                    </a:solidFill>
                    <a:latin typeface="Calibri" panose="020F0502020204030204" pitchFamily="34" charset="0"/>
                    <a:ea typeface="+mn-ea"/>
                    <a:cs typeface="+mn-cs"/>
                  </a:rPr>
                  <a:t>The final probability </a:t>
                </a:r>
                <a:r>
                  <a:rPr lang="en-US" sz="1000" b="0" i="1" u="none" strike="noStrike" kern="1200" baseline="0" dirty="0" smtClean="0">
                    <a:solidFill>
                      <a:schemeClr val="tx1"/>
                    </a:solidFill>
                    <a:latin typeface="Calibri" panose="020F0502020204030204" pitchFamily="34" charset="0"/>
                    <a:ea typeface="+mn-ea"/>
                    <a:cs typeface="+mn-cs"/>
                  </a:rPr>
                  <a:t>p</a:t>
                </a:r>
                <a:r>
                  <a:rPr lang="en-US" sz="1000" b="0" i="0" u="none" strike="noStrike" kern="1200" baseline="0" dirty="0" smtClean="0">
                    <a:solidFill>
                      <a:schemeClr val="tx1"/>
                    </a:solidFill>
                    <a:latin typeface="Calibri" panose="020F0502020204030204" pitchFamily="34" charset="0"/>
                    <a:ea typeface="+mn-ea"/>
                    <a:cs typeface="+mn-cs"/>
                  </a:rPr>
                  <a:t>, however, is computed using the </a:t>
                </a:r>
                <a:r>
                  <a:rPr lang="en-US" sz="1000" b="0" i="1" u="none" strike="noStrike" kern="1200" baseline="0" dirty="0" smtClean="0">
                    <a:solidFill>
                      <a:schemeClr val="tx1"/>
                    </a:solidFill>
                    <a:latin typeface="Calibri" panose="020F0502020204030204" pitchFamily="34" charset="0"/>
                    <a:ea typeface="+mn-ea"/>
                    <a:cs typeface="+mn-cs"/>
                  </a:rPr>
                  <a:t>t</a:t>
                </a:r>
                <a:r>
                  <a:rPr lang="en-US" sz="1000" b="0" i="0" u="none" strike="noStrike" kern="1200" baseline="0" dirty="0" smtClean="0">
                    <a:solidFill>
                      <a:schemeClr val="tx1"/>
                    </a:solidFill>
                    <a:latin typeface="Calibri" panose="020F0502020204030204" pitchFamily="34" charset="0"/>
                    <a:ea typeface="+mn-ea"/>
                    <a:cs typeface="+mn-cs"/>
                  </a:rPr>
                  <a:t>-distribution. </a:t>
                </a:r>
              </a:p>
              <a:p>
                <a:pPr marL="171450" indent="-171450">
                  <a:buFont typeface="Arial" panose="020B0604020202020204" pitchFamily="34" charset="0"/>
                  <a:buChar char="•"/>
                </a:pPr>
                <a:r>
                  <a:rPr lang="en-US" sz="1000" b="0" i="0" u="none" strike="noStrike" kern="1200" baseline="0" dirty="0" smtClean="0">
                    <a:solidFill>
                      <a:schemeClr val="tx1"/>
                    </a:solidFill>
                    <a:latin typeface="Calibri" panose="020F0502020204030204" pitchFamily="34" charset="0"/>
                    <a:ea typeface="+mn-ea"/>
                    <a:cs typeface="+mn-cs"/>
                  </a:rPr>
                  <a:t>To see how this works, let us reconsider our last example. </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923716F0-385D-4F6E-BE54-A09D410D24C2}" type="slidenum">
              <a:rPr lang="en-US" smtClean="0"/>
              <a:t>32</a:t>
            </a:fld>
            <a:endParaRPr lang="en-US"/>
          </a:p>
        </p:txBody>
      </p:sp>
    </p:spTree>
    <p:extLst>
      <p:ext uri="{BB962C8B-B14F-4D97-AF65-F5344CB8AC3E}">
        <p14:creationId xmlns:p14="http://schemas.microsoft.com/office/powerpoint/2010/main" val="28669777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smtClean="0">
                <a:solidFill>
                  <a:schemeClr val="tx1"/>
                </a:solidFill>
                <a:latin typeface="Calibri" panose="020F0502020204030204" pitchFamily="34" charset="0"/>
                <a:ea typeface="+mn-ea"/>
                <a:cs typeface="+mn-cs"/>
              </a:rPr>
              <a:t>To be picky, we do not want to know whether the training had an impact (</a:t>
            </a:r>
            <a:r>
              <a:rPr lang="en-US" sz="1000" b="0" i="1" u="none" strike="noStrike" kern="1200" baseline="0" dirty="0" smtClean="0">
                <a:solidFill>
                  <a:schemeClr val="tx1"/>
                </a:solidFill>
                <a:latin typeface="Symbol" panose="05050102010706020507" pitchFamily="18" charset="2"/>
                <a:ea typeface="+mn-ea"/>
                <a:cs typeface="+mn-cs"/>
                <a:sym typeface="Symbol" panose="05050102010706020507" pitchFamily="18" charset="2"/>
              </a:rPr>
              <a:t></a:t>
            </a:r>
            <a:r>
              <a:rPr lang="en-US" sz="1000" b="0" i="1" u="none" strike="noStrike" kern="1200" baseline="0" dirty="0" smtClean="0">
                <a:solidFill>
                  <a:schemeClr val="tx1"/>
                </a:solidFill>
                <a:latin typeface="Calibri" panose="020F0502020204030204" pitchFamily="34" charset="0"/>
                <a:ea typeface="+mn-ea"/>
                <a:cs typeface="+mn-cs"/>
              </a:rPr>
              <a:t> </a:t>
            </a:r>
            <a:r>
              <a:rPr lang="en-US" sz="1000" b="0" i="0" u="none" strike="noStrike" kern="1200" baseline="0" dirty="0" smtClean="0">
                <a:solidFill>
                  <a:schemeClr val="tx1"/>
                </a:solidFill>
                <a:latin typeface="Calibri" panose="020F0502020204030204" pitchFamily="34" charset="0"/>
                <a:ea typeface="+mn-ea"/>
                <a:cs typeface="+mn-cs"/>
              </a:rPr>
              <a:t>≠ 0) but we really want to know if the training made the student teachers </a:t>
            </a:r>
            <a:r>
              <a:rPr lang="en-US" sz="1000" b="0" i="1" u="none" strike="noStrike" kern="1200" baseline="0" dirty="0" smtClean="0">
                <a:solidFill>
                  <a:schemeClr val="tx1"/>
                </a:solidFill>
                <a:latin typeface="Calibri" panose="020F0502020204030204" pitchFamily="34" charset="0"/>
                <a:ea typeface="+mn-ea"/>
                <a:cs typeface="+mn-cs"/>
              </a:rPr>
              <a:t>less </a:t>
            </a:r>
            <a:r>
              <a:rPr lang="en-US" sz="1000" b="0" i="0" u="none" strike="noStrike" kern="1200" baseline="0" dirty="0" smtClean="0">
                <a:solidFill>
                  <a:schemeClr val="tx1"/>
                </a:solidFill>
                <a:latin typeface="Calibri" panose="020F0502020204030204" pitchFamily="34" charset="0"/>
                <a:ea typeface="+mn-ea"/>
                <a:cs typeface="+mn-cs"/>
              </a:rPr>
              <a:t>dogmatic (</a:t>
            </a:r>
            <a:r>
              <a:rPr lang="en-US" sz="1000" b="0" i="1" u="none" strike="noStrike" kern="1200" baseline="0" dirty="0" smtClean="0">
                <a:solidFill>
                  <a:schemeClr val="tx1"/>
                </a:solidFill>
                <a:latin typeface="Symbol" panose="05050102010706020507" pitchFamily="18" charset="2"/>
                <a:ea typeface="+mn-ea"/>
                <a:cs typeface="+mn-cs"/>
                <a:sym typeface="Symbol" panose="05050102010706020507" pitchFamily="18" charset="2"/>
              </a:rPr>
              <a:t></a:t>
            </a:r>
            <a:r>
              <a:rPr lang="en-US" sz="1000" b="0" i="1" u="none" strike="noStrike" kern="1200" baseline="0" dirty="0" smtClean="0">
                <a:solidFill>
                  <a:schemeClr val="tx1"/>
                </a:solidFill>
                <a:latin typeface="Calibri" panose="020F0502020204030204" pitchFamily="34" charset="0"/>
                <a:ea typeface="+mn-ea"/>
                <a:cs typeface="+mn-cs"/>
              </a:rPr>
              <a:t> </a:t>
            </a:r>
            <a:r>
              <a:rPr lang="en-US" sz="1000" b="0" i="0" u="none" strike="noStrike" kern="1200" baseline="0" dirty="0" smtClean="0">
                <a:solidFill>
                  <a:schemeClr val="tx1"/>
                </a:solidFill>
                <a:latin typeface="Calibri" panose="020F0502020204030204" pitchFamily="34" charset="0"/>
                <a:ea typeface="+mn-ea"/>
                <a:cs typeface="+mn-cs"/>
              </a:rPr>
              <a:t>&lt; 0). Technically this amounts to a one-tailed test, which we will cover a little later in this chapter. </a:t>
            </a: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33</a:t>
            </a:fld>
            <a:endParaRPr lang="en-US"/>
          </a:p>
        </p:txBody>
      </p:sp>
    </p:spTree>
    <p:extLst>
      <p:ext uri="{BB962C8B-B14F-4D97-AF65-F5344CB8AC3E}">
        <p14:creationId xmlns:p14="http://schemas.microsoft.com/office/powerpoint/2010/main" val="3332587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34</a:t>
            </a:fld>
            <a:endParaRPr lang="en-US"/>
          </a:p>
        </p:txBody>
      </p:sp>
    </p:spTree>
    <p:extLst>
      <p:ext uri="{BB962C8B-B14F-4D97-AF65-F5344CB8AC3E}">
        <p14:creationId xmlns:p14="http://schemas.microsoft.com/office/powerpoint/2010/main" val="17017527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smtClean="0">
                <a:solidFill>
                  <a:schemeClr val="tx1"/>
                </a:solidFill>
                <a:latin typeface="Calibri" panose="020F0502020204030204" pitchFamily="34" charset="0"/>
                <a:ea typeface="+mn-ea"/>
                <a:cs typeface="+mn-cs"/>
              </a:rPr>
              <a:t>Note that our test is inconclusive, which does not mean that we accept the null hypothesis. Thus, we do not recommend </a:t>
            </a:r>
            <a:r>
              <a:rPr lang="en-US" sz="1000" b="0" i="1" u="none" strike="noStrike" kern="1200" baseline="0" dirty="0" smtClean="0">
                <a:solidFill>
                  <a:schemeClr val="tx1"/>
                </a:solidFill>
                <a:latin typeface="Calibri" panose="020F0502020204030204" pitchFamily="34" charset="0"/>
                <a:ea typeface="+mn-ea"/>
                <a:cs typeface="+mn-cs"/>
              </a:rPr>
              <a:t>anything </a:t>
            </a:r>
            <a:r>
              <a:rPr lang="en-US" sz="1000" b="0" i="0" u="none" strike="noStrike" kern="1200" baseline="0" dirty="0" smtClean="0">
                <a:solidFill>
                  <a:schemeClr val="tx1"/>
                </a:solidFill>
                <a:latin typeface="Calibri" panose="020F0502020204030204" pitchFamily="34" charset="0"/>
                <a:ea typeface="+mn-ea"/>
                <a:cs typeface="+mn-cs"/>
              </a:rPr>
              <a:t>to GAP. Using common sense, however, we could suggest that GAP conduct a new study but this time with a random sample of (much) larger size, something like 100 or more. Hopefully the new study will provide statistically significant evidence. </a:t>
            </a: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35</a:t>
            </a:fld>
            <a:endParaRPr lang="en-US"/>
          </a:p>
        </p:txBody>
      </p:sp>
    </p:spTree>
    <p:extLst>
      <p:ext uri="{BB962C8B-B14F-4D97-AF65-F5344CB8AC3E}">
        <p14:creationId xmlns:p14="http://schemas.microsoft.com/office/powerpoint/2010/main" val="40499976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smtClean="0">
                <a:solidFill>
                  <a:schemeClr val="tx1"/>
                </a:solidFill>
                <a:latin typeface="Calibri" panose="020F0502020204030204" pitchFamily="34" charset="0"/>
                <a:ea typeface="+mn-ea"/>
                <a:cs typeface="+mn-cs"/>
              </a:rPr>
              <a:t>Our next test applies to differences of means. Such tests are common when you conduct a study involving two groups. </a:t>
            </a: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36</a:t>
            </a:fld>
            <a:endParaRPr lang="en-US"/>
          </a:p>
        </p:txBody>
      </p:sp>
    </p:spTree>
    <p:extLst>
      <p:ext uri="{BB962C8B-B14F-4D97-AF65-F5344CB8AC3E}">
        <p14:creationId xmlns:p14="http://schemas.microsoft.com/office/powerpoint/2010/main" val="21555936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37</a:t>
            </a:fld>
            <a:endParaRPr lang="en-US"/>
          </a:p>
        </p:txBody>
      </p:sp>
    </p:spTree>
    <p:extLst>
      <p:ext uri="{BB962C8B-B14F-4D97-AF65-F5344CB8AC3E}">
        <p14:creationId xmlns:p14="http://schemas.microsoft.com/office/powerpoint/2010/main" val="27576705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38</a:t>
            </a:fld>
            <a:endParaRPr lang="en-US"/>
          </a:p>
        </p:txBody>
      </p:sp>
    </p:spTree>
    <p:extLst>
      <p:ext uri="{BB962C8B-B14F-4D97-AF65-F5344CB8AC3E}">
        <p14:creationId xmlns:p14="http://schemas.microsoft.com/office/powerpoint/2010/main" val="15787108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39</a:t>
            </a:fld>
            <a:endParaRPr lang="en-US"/>
          </a:p>
        </p:txBody>
      </p:sp>
    </p:spTree>
    <p:extLst>
      <p:ext uri="{BB962C8B-B14F-4D97-AF65-F5344CB8AC3E}">
        <p14:creationId xmlns:p14="http://schemas.microsoft.com/office/powerpoint/2010/main" val="24830716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44</a:t>
            </a:fld>
            <a:endParaRPr lang="en-US"/>
          </a:p>
        </p:txBody>
      </p:sp>
    </p:spTree>
    <p:extLst>
      <p:ext uri="{BB962C8B-B14F-4D97-AF65-F5344CB8AC3E}">
        <p14:creationId xmlns:p14="http://schemas.microsoft.com/office/powerpoint/2010/main" val="26889477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45</a:t>
            </a:fld>
            <a:endParaRPr lang="en-US"/>
          </a:p>
        </p:txBody>
      </p:sp>
    </p:spTree>
    <p:extLst>
      <p:ext uri="{BB962C8B-B14F-4D97-AF65-F5344CB8AC3E}">
        <p14:creationId xmlns:p14="http://schemas.microsoft.com/office/powerpoint/2010/main" val="2056199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3716F0-385D-4F6E-BE54-A09D410D24C2}" type="slidenum">
              <a:rPr lang="en-US" smtClean="0"/>
              <a:t>3</a:t>
            </a:fld>
            <a:endParaRPr lang="en-US"/>
          </a:p>
        </p:txBody>
      </p:sp>
    </p:spTree>
    <p:extLst>
      <p:ext uri="{BB962C8B-B14F-4D97-AF65-F5344CB8AC3E}">
        <p14:creationId xmlns:p14="http://schemas.microsoft.com/office/powerpoint/2010/main" val="24238056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46</a:t>
            </a:fld>
            <a:endParaRPr lang="en-US"/>
          </a:p>
        </p:txBody>
      </p:sp>
    </p:spTree>
    <p:extLst>
      <p:ext uri="{BB962C8B-B14F-4D97-AF65-F5344CB8AC3E}">
        <p14:creationId xmlns:p14="http://schemas.microsoft.com/office/powerpoint/2010/main" val="1279998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smtClean="0">
                <a:solidFill>
                  <a:schemeClr val="tx1"/>
                </a:solidFill>
                <a:latin typeface="Calibri" panose="020F0502020204030204" pitchFamily="34" charset="0"/>
                <a:ea typeface="+mn-ea"/>
                <a:cs typeface="+mn-cs"/>
              </a:rPr>
              <a:t>Since we have the raw data we could use the appropriate test procedure from the Analysis </a:t>
            </a:r>
            <a:r>
              <a:rPr lang="en-US" sz="1000" b="0" i="0" u="none" strike="noStrike" kern="1200" baseline="0" dirty="0" err="1" smtClean="0">
                <a:solidFill>
                  <a:schemeClr val="tx1"/>
                </a:solidFill>
                <a:latin typeface="Calibri" panose="020F0502020204030204" pitchFamily="34" charset="0"/>
                <a:ea typeface="+mn-ea"/>
                <a:cs typeface="+mn-cs"/>
              </a:rPr>
              <a:t>ToolPak</a:t>
            </a:r>
            <a:r>
              <a:rPr lang="en-US" sz="1000" b="0" i="0" u="none" strike="noStrike" kern="1200" baseline="0" dirty="0" smtClean="0">
                <a:solidFill>
                  <a:schemeClr val="tx1"/>
                </a:solidFill>
                <a:latin typeface="Calibri" panose="020F0502020204030204" pitchFamily="34" charset="0"/>
                <a:ea typeface="+mn-ea"/>
                <a:cs typeface="+mn-cs"/>
              </a:rPr>
              <a:t> (which you should try as practice—see the following text), but we will first use the manual procedure outlined earlier.</a:t>
            </a: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47</a:t>
            </a:fld>
            <a:endParaRPr lang="en-US"/>
          </a:p>
        </p:txBody>
      </p:sp>
    </p:spTree>
    <p:extLst>
      <p:ext uri="{BB962C8B-B14F-4D97-AF65-F5344CB8AC3E}">
        <p14:creationId xmlns:p14="http://schemas.microsoft.com/office/powerpoint/2010/main" val="36552812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smtClean="0">
                <a:solidFill>
                  <a:schemeClr val="tx1"/>
                </a:solidFill>
                <a:latin typeface="Calibri" panose="020F0502020204030204" pitchFamily="34" charset="0"/>
                <a:ea typeface="+mn-ea"/>
                <a:cs typeface="+mn-cs"/>
              </a:rPr>
              <a:t>Excel actually provides several procedures in the Analysis </a:t>
            </a:r>
            <a:r>
              <a:rPr lang="en-US" sz="1000" b="0" i="0" u="none" strike="noStrike" kern="1200" baseline="0" dirty="0" err="1" smtClean="0">
                <a:solidFill>
                  <a:schemeClr val="tx1"/>
                </a:solidFill>
                <a:latin typeface="Calibri" panose="020F0502020204030204" pitchFamily="34" charset="0"/>
                <a:ea typeface="+mn-ea"/>
                <a:cs typeface="+mn-cs"/>
              </a:rPr>
              <a:t>ToolPak</a:t>
            </a:r>
            <a:r>
              <a:rPr lang="en-US" sz="1000" b="0" i="0" u="none" strike="noStrike" kern="1200" baseline="0" dirty="0" smtClean="0">
                <a:solidFill>
                  <a:schemeClr val="tx1"/>
                </a:solidFill>
                <a:latin typeface="Calibri" panose="020F0502020204030204" pitchFamily="34" charset="0"/>
                <a:ea typeface="+mn-ea"/>
                <a:cs typeface="+mn-cs"/>
              </a:rPr>
              <a:t> to help conduct this test, including the “t-test assuming unequal variances” and the “t-test assuming equal variances.” We leave the details to you, but the output Excel produces for the last two examples is shown in Figure 6.1. </a:t>
            </a: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51</a:t>
            </a:fld>
            <a:endParaRPr lang="en-US"/>
          </a:p>
        </p:txBody>
      </p:sp>
    </p:spTree>
    <p:extLst>
      <p:ext uri="{BB962C8B-B14F-4D97-AF65-F5344CB8AC3E}">
        <p14:creationId xmlns:p14="http://schemas.microsoft.com/office/powerpoint/2010/main" val="24835185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Calibri" panose="020F0502020204030204" pitchFamily="34" charset="0"/>
                <a:ea typeface="+mn-ea"/>
                <a:cs typeface="+mn-cs"/>
              </a:rPr>
              <a:t>Finally, let us introduce one more test, namely, testing for a proportion. This will be useful because it works on non-numerical variables whereas our previous tests required numerical ones. Recall that a proportion </a:t>
            </a:r>
            <a:r>
              <a:rPr lang="en-US" sz="1000" i="1" kern="1200" dirty="0" smtClean="0">
                <a:solidFill>
                  <a:schemeClr val="tx1"/>
                </a:solidFill>
                <a:effectLst/>
                <a:latin typeface="Calibri" panose="020F0502020204030204" pitchFamily="34" charset="0"/>
                <a:ea typeface="+mn-ea"/>
                <a:cs typeface="+mn-cs"/>
              </a:rPr>
              <a:t>p </a:t>
            </a:r>
            <a:r>
              <a:rPr lang="en-US" sz="1000" kern="1200" dirty="0" smtClean="0">
                <a:solidFill>
                  <a:schemeClr val="tx1"/>
                </a:solidFill>
                <a:effectLst/>
                <a:latin typeface="Calibri" panose="020F0502020204030204" pitchFamily="34" charset="0"/>
                <a:ea typeface="+mn-ea"/>
                <a:cs typeface="+mn-cs"/>
              </a:rPr>
              <a:t>is the number of successes divided by the total number of tries in a Bernoulli trial that has only two outcomes called success or failure. Our goal is to decide what the (unknown) probability of success might be, or—to phrase it in terms appropriate for a test—whether the probability of success equals a specific value or not. </a:t>
            </a: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52</a:t>
            </a:fld>
            <a:endParaRPr lang="en-US"/>
          </a:p>
        </p:txBody>
      </p:sp>
    </p:spTree>
    <p:extLst>
      <p:ext uri="{BB962C8B-B14F-4D97-AF65-F5344CB8AC3E}">
        <p14:creationId xmlns:p14="http://schemas.microsoft.com/office/powerpoint/2010/main" val="32288873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53</a:t>
            </a:fld>
            <a:endParaRPr lang="en-US"/>
          </a:p>
        </p:txBody>
      </p:sp>
    </p:spTree>
    <p:extLst>
      <p:ext uri="{BB962C8B-B14F-4D97-AF65-F5344CB8AC3E}">
        <p14:creationId xmlns:p14="http://schemas.microsoft.com/office/powerpoint/2010/main" val="30143450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r>
              <a:rPr lang="en-US" dirty="0" smtClean="0"/>
              <a:t>Of course at first glance it looks like the town should increase taxes, since 108 out of 200, or 54 percent, voted yes. But that is only 54 percent of the sample asked whereas we need to infer the proportion of the </a:t>
            </a:r>
            <a:r>
              <a:rPr lang="en-US" i="1" dirty="0" smtClean="0"/>
              <a:t>entire town </a:t>
            </a:r>
            <a:r>
              <a:rPr lang="en-US" dirty="0" smtClean="0"/>
              <a:t>from that. </a:t>
            </a:r>
          </a:p>
          <a:p>
            <a:pPr marL="171450" indent="-171450">
              <a:buFont typeface="Arial" panose="020B0604020202020204" pitchFamily="34" charset="0"/>
              <a:buChar char="•"/>
            </a:pPr>
            <a:r>
              <a:rPr lang="en-US" dirty="0" smtClean="0"/>
              <a:t>In fact, we need to figure out whether the population proportion is 50 percent or not, based on the sample. </a:t>
            </a: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54</a:t>
            </a:fld>
            <a:endParaRPr lang="en-US"/>
          </a:p>
        </p:txBody>
      </p:sp>
    </p:spTree>
    <p:extLst>
      <p:ext uri="{BB962C8B-B14F-4D97-AF65-F5344CB8AC3E}">
        <p14:creationId xmlns:p14="http://schemas.microsoft.com/office/powerpoint/2010/main" val="29932930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smtClean="0">
                <a:solidFill>
                  <a:schemeClr val="tx1"/>
                </a:solidFill>
                <a:latin typeface="Calibri" panose="020F0502020204030204" pitchFamily="34" charset="0"/>
                <a:ea typeface="+mn-ea"/>
                <a:cs typeface="+mn-cs"/>
              </a:rPr>
              <a:t>The preceding example is interesting because at first it seems unclear what the null hypothesis should be. Other examples are more straightforward. </a:t>
            </a: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55</a:t>
            </a:fld>
            <a:endParaRPr lang="en-US"/>
          </a:p>
        </p:txBody>
      </p:sp>
    </p:spTree>
    <p:extLst>
      <p:ext uri="{BB962C8B-B14F-4D97-AF65-F5344CB8AC3E}">
        <p14:creationId xmlns:p14="http://schemas.microsoft.com/office/powerpoint/2010/main" val="4412891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56</a:t>
            </a:fld>
            <a:endParaRPr lang="en-US"/>
          </a:p>
        </p:txBody>
      </p:sp>
    </p:spTree>
    <p:extLst>
      <p:ext uri="{BB962C8B-B14F-4D97-AF65-F5344CB8AC3E}">
        <p14:creationId xmlns:p14="http://schemas.microsoft.com/office/powerpoint/2010/main" val="2690938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smtClean="0">
                <a:solidFill>
                  <a:schemeClr val="tx1"/>
                </a:solidFill>
                <a:latin typeface="Calibri" panose="020F0502020204030204" pitchFamily="34" charset="0"/>
                <a:ea typeface="+mn-ea"/>
                <a:cs typeface="+mn-cs"/>
              </a:rPr>
              <a:t>Note: It is generally accepted today that the universe did start with the “Big Bang” (a huge explosion) some 13.798 ± 0.037 billion years ago (according to Wikipedia). Note that the age of the universe is an estimate just like we have learned in Chapter 5 but without mentioning which confidence interval this represents. </a:t>
            </a: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58</a:t>
            </a:fld>
            <a:endParaRPr lang="en-US"/>
          </a:p>
        </p:txBody>
      </p:sp>
    </p:spTree>
    <p:extLst>
      <p:ext uri="{BB962C8B-B14F-4D97-AF65-F5344CB8AC3E}">
        <p14:creationId xmlns:p14="http://schemas.microsoft.com/office/powerpoint/2010/main" val="41682818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Calibri" panose="020F0502020204030204" pitchFamily="34" charset="0"/>
                <a:ea typeface="+mn-ea"/>
                <a:cs typeface="+mn-cs"/>
              </a:rPr>
              <a:t>All of our tests so far tested whether a parameter was equal to a fixed value or not. In many cases, however, we are interested more specifically if the parameter is bigger than a fixed value, or perhaps smaller, not just unequal.</a:t>
            </a:r>
          </a:p>
          <a:p>
            <a:r>
              <a:rPr lang="en-US" sz="1000" kern="1200" dirty="0" smtClean="0">
                <a:solidFill>
                  <a:schemeClr val="tx1"/>
                </a:solidFill>
                <a:effectLst/>
                <a:latin typeface="Calibri" panose="020F0502020204030204" pitchFamily="34" charset="0"/>
                <a:ea typeface="+mn-ea"/>
                <a:cs typeface="+mn-cs"/>
              </a:rPr>
              <a:t/>
            </a:r>
            <a:br>
              <a:rPr lang="en-US" sz="1000" kern="1200" dirty="0" smtClean="0">
                <a:solidFill>
                  <a:schemeClr val="tx1"/>
                </a:solidFill>
                <a:effectLst/>
                <a:latin typeface="Calibri" panose="020F0502020204030204" pitchFamily="34" charset="0"/>
                <a:ea typeface="+mn-ea"/>
                <a:cs typeface="+mn-cs"/>
              </a:rPr>
            </a:b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59</a:t>
            </a:fld>
            <a:endParaRPr lang="en-US"/>
          </a:p>
        </p:txBody>
      </p:sp>
    </p:spTree>
    <p:extLst>
      <p:ext uri="{BB962C8B-B14F-4D97-AF65-F5344CB8AC3E}">
        <p14:creationId xmlns:p14="http://schemas.microsoft.com/office/powerpoint/2010/main" val="1650782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sng" strike="noStrike" kern="1200" baseline="0" dirty="0" smtClean="0">
                <a:solidFill>
                  <a:schemeClr val="tx1"/>
                </a:solidFill>
                <a:latin typeface="Calibri" panose="020F0502020204030204" pitchFamily="34" charset="0"/>
                <a:ea typeface="+mn-ea"/>
                <a:cs typeface="+mn-cs"/>
              </a:rPr>
              <a:t>Introduction</a:t>
            </a:r>
          </a:p>
          <a:p>
            <a:r>
              <a:rPr lang="en-US" sz="1000" b="0" i="0" u="none" strike="noStrike" kern="1200" baseline="0" dirty="0" smtClean="0">
                <a:solidFill>
                  <a:schemeClr val="tx1"/>
                </a:solidFill>
                <a:latin typeface="Calibri" panose="020F0502020204030204" pitchFamily="34" charset="0"/>
                <a:ea typeface="+mn-ea"/>
                <a:cs typeface="+mn-cs"/>
              </a:rPr>
              <a:t>In the previous chapter we investigated how to provide estimates for population parameters based on sample data, complete with error estimation. Now we want to handle “Yes or No” questions such as “Is the average weight of a bag of chips really 450 gr?” or “Is new medication X better than medication Y?”; of course we want to include an error estimate with our answer. The technical term for what we will describe in this chapter is “hypothesis testing.” </a:t>
            </a: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4</a:t>
            </a:fld>
            <a:endParaRPr lang="en-US"/>
          </a:p>
        </p:txBody>
      </p:sp>
    </p:spTree>
    <p:extLst>
      <p:ext uri="{BB962C8B-B14F-4D97-AF65-F5344CB8AC3E}">
        <p14:creationId xmlns:p14="http://schemas.microsoft.com/office/powerpoint/2010/main" val="36783782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63</a:t>
            </a:fld>
            <a:endParaRPr lang="en-US"/>
          </a:p>
        </p:txBody>
      </p:sp>
    </p:spTree>
    <p:extLst>
      <p:ext uri="{BB962C8B-B14F-4D97-AF65-F5344CB8AC3E}">
        <p14:creationId xmlns:p14="http://schemas.microsoft.com/office/powerpoint/2010/main" val="20394263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68</a:t>
            </a:fld>
            <a:endParaRPr lang="en-US"/>
          </a:p>
        </p:txBody>
      </p:sp>
    </p:spTree>
    <p:extLst>
      <p:ext uri="{BB962C8B-B14F-4D97-AF65-F5344CB8AC3E}">
        <p14:creationId xmlns:p14="http://schemas.microsoft.com/office/powerpoint/2010/main" val="31995365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smtClean="0">
                <a:solidFill>
                  <a:schemeClr val="tx1"/>
                </a:solidFill>
                <a:latin typeface="Calibri" panose="020F0502020204030204" pitchFamily="34" charset="0"/>
                <a:ea typeface="+mn-ea"/>
                <a:cs typeface="+mn-cs"/>
              </a:rPr>
              <a:t>Note </a:t>
            </a:r>
            <a:r>
              <a:rPr lang="en-US" sz="1000" b="0" i="0" u="none" strike="noStrike" kern="1200" baseline="0" dirty="0" smtClean="0">
                <a:solidFill>
                  <a:schemeClr val="tx1"/>
                </a:solidFill>
                <a:latin typeface="Calibri" panose="020F0502020204030204" pitchFamily="34" charset="0"/>
                <a:ea typeface="+mn-ea"/>
                <a:cs typeface="+mn-cs"/>
              </a:rPr>
              <a:t>that the hypothesized mean of 56.3 is </a:t>
            </a:r>
            <a:r>
              <a:rPr lang="en-US" sz="1000" b="0" i="1" u="none" strike="noStrike" kern="1200" baseline="0" dirty="0" smtClean="0">
                <a:solidFill>
                  <a:schemeClr val="tx1"/>
                </a:solidFill>
                <a:latin typeface="Calibri" panose="020F0502020204030204" pitchFamily="34" charset="0"/>
                <a:ea typeface="+mn-ea"/>
                <a:cs typeface="+mn-cs"/>
              </a:rPr>
              <a:t>barely </a:t>
            </a:r>
            <a:r>
              <a:rPr lang="en-US" sz="1000" b="0" i="0" u="none" strike="noStrike" kern="1200" baseline="0" dirty="0" smtClean="0">
                <a:solidFill>
                  <a:schemeClr val="tx1"/>
                </a:solidFill>
                <a:latin typeface="Calibri" panose="020F0502020204030204" pitchFamily="34" charset="0"/>
                <a:ea typeface="+mn-ea"/>
                <a:cs typeface="+mn-cs"/>
              </a:rPr>
              <a:t>outside the 95 percent confidence interval. That corresponds to the </a:t>
            </a:r>
            <a:r>
              <a:rPr lang="en-US" sz="1000" b="0" i="1" u="none" strike="noStrike" kern="1200" baseline="0" dirty="0" smtClean="0">
                <a:solidFill>
                  <a:schemeClr val="tx1"/>
                </a:solidFill>
                <a:latin typeface="Calibri" panose="020F0502020204030204" pitchFamily="34" charset="0"/>
                <a:ea typeface="+mn-ea"/>
                <a:cs typeface="+mn-cs"/>
              </a:rPr>
              <a:t>p</a:t>
            </a:r>
            <a:r>
              <a:rPr lang="en-US" sz="1000" b="0" i="0" u="none" strike="noStrike" kern="1200" baseline="0" dirty="0" smtClean="0">
                <a:solidFill>
                  <a:schemeClr val="tx1"/>
                </a:solidFill>
                <a:latin typeface="Calibri" panose="020F0502020204030204" pitchFamily="34" charset="0"/>
                <a:ea typeface="+mn-ea"/>
                <a:cs typeface="+mn-cs"/>
              </a:rPr>
              <a:t>-value being </a:t>
            </a:r>
            <a:r>
              <a:rPr lang="en-US" sz="1000" b="0" i="1" u="none" strike="noStrike" kern="1200" baseline="0" dirty="0" smtClean="0">
                <a:solidFill>
                  <a:schemeClr val="tx1"/>
                </a:solidFill>
                <a:latin typeface="Calibri" panose="020F0502020204030204" pitchFamily="34" charset="0"/>
                <a:ea typeface="+mn-ea"/>
                <a:cs typeface="+mn-cs"/>
              </a:rPr>
              <a:t>just </a:t>
            </a:r>
            <a:r>
              <a:rPr lang="en-US" sz="1000" b="0" i="0" u="none" strike="noStrike" kern="1200" baseline="0" dirty="0" smtClean="0">
                <a:solidFill>
                  <a:schemeClr val="tx1"/>
                </a:solidFill>
                <a:latin typeface="Calibri" panose="020F0502020204030204" pitchFamily="34" charset="0"/>
                <a:ea typeface="+mn-ea"/>
                <a:cs typeface="+mn-cs"/>
              </a:rPr>
              <a:t>smaller than 0.05. If we checked for a number well outside the 95 percent confidence interval, the corresponding </a:t>
            </a:r>
            <a:r>
              <a:rPr lang="en-US" sz="1000" b="0" i="1" u="none" strike="noStrike" kern="1200" baseline="0" dirty="0" smtClean="0">
                <a:solidFill>
                  <a:schemeClr val="tx1"/>
                </a:solidFill>
                <a:latin typeface="Calibri" panose="020F0502020204030204" pitchFamily="34" charset="0"/>
                <a:ea typeface="+mn-ea"/>
                <a:cs typeface="+mn-cs"/>
              </a:rPr>
              <a:t>p</a:t>
            </a:r>
            <a:r>
              <a:rPr lang="en-US" sz="1000" b="0" i="0" u="none" strike="noStrike" kern="1200" baseline="0" dirty="0" smtClean="0">
                <a:solidFill>
                  <a:schemeClr val="tx1"/>
                </a:solidFill>
                <a:latin typeface="Calibri" panose="020F0502020204030204" pitchFamily="34" charset="0"/>
                <a:ea typeface="+mn-ea"/>
                <a:cs typeface="+mn-cs"/>
              </a:rPr>
              <a:t>-value would be much smaller than 0.05. </a:t>
            </a: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70</a:t>
            </a:fld>
            <a:endParaRPr lang="en-US"/>
          </a:p>
        </p:txBody>
      </p:sp>
    </p:spTree>
    <p:extLst>
      <p:ext uri="{BB962C8B-B14F-4D97-AF65-F5344CB8AC3E}">
        <p14:creationId xmlns:p14="http://schemas.microsoft.com/office/powerpoint/2010/main" val="42468025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71</a:t>
            </a:fld>
            <a:endParaRPr lang="en-US"/>
          </a:p>
        </p:txBody>
      </p:sp>
    </p:spTree>
    <p:extLst>
      <p:ext uri="{BB962C8B-B14F-4D97-AF65-F5344CB8AC3E}">
        <p14:creationId xmlns:p14="http://schemas.microsoft.com/office/powerpoint/2010/main" val="31484264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72</a:t>
            </a:fld>
            <a:endParaRPr lang="en-US"/>
          </a:p>
        </p:txBody>
      </p:sp>
    </p:spTree>
    <p:extLst>
      <p:ext uri="{BB962C8B-B14F-4D97-AF65-F5344CB8AC3E}">
        <p14:creationId xmlns:p14="http://schemas.microsoft.com/office/powerpoint/2010/main" val="3480542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73</a:t>
            </a:fld>
            <a:endParaRPr lang="en-US"/>
          </a:p>
        </p:txBody>
      </p:sp>
    </p:spTree>
    <p:extLst>
      <p:ext uri="{BB962C8B-B14F-4D97-AF65-F5344CB8AC3E}">
        <p14:creationId xmlns:p14="http://schemas.microsoft.com/office/powerpoint/2010/main" val="38141838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74</a:t>
            </a:fld>
            <a:endParaRPr lang="en-US"/>
          </a:p>
        </p:txBody>
      </p:sp>
    </p:spTree>
    <p:extLst>
      <p:ext uri="{BB962C8B-B14F-4D97-AF65-F5344CB8AC3E}">
        <p14:creationId xmlns:p14="http://schemas.microsoft.com/office/powerpoint/2010/main" val="8150981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75</a:t>
            </a:fld>
            <a:endParaRPr lang="en-US"/>
          </a:p>
        </p:txBody>
      </p:sp>
    </p:spTree>
    <p:extLst>
      <p:ext uri="{BB962C8B-B14F-4D97-AF65-F5344CB8AC3E}">
        <p14:creationId xmlns:p14="http://schemas.microsoft.com/office/powerpoint/2010/main" val="38267966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76</a:t>
            </a:fld>
            <a:endParaRPr lang="en-US"/>
          </a:p>
        </p:txBody>
      </p:sp>
    </p:spTree>
    <p:extLst>
      <p:ext uri="{BB962C8B-B14F-4D97-AF65-F5344CB8AC3E}">
        <p14:creationId xmlns:p14="http://schemas.microsoft.com/office/powerpoint/2010/main" val="31889725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82</a:t>
            </a:fld>
            <a:endParaRPr lang="en-US"/>
          </a:p>
        </p:txBody>
      </p:sp>
    </p:spTree>
    <p:extLst>
      <p:ext uri="{BB962C8B-B14F-4D97-AF65-F5344CB8AC3E}">
        <p14:creationId xmlns:p14="http://schemas.microsoft.com/office/powerpoint/2010/main" val="2906390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sng" strike="noStrike" kern="1200" baseline="0" dirty="0" smtClean="0">
                <a:solidFill>
                  <a:schemeClr val="tx1"/>
                </a:solidFill>
                <a:latin typeface="Calibri" panose="020F0502020204030204" pitchFamily="34" charset="0"/>
                <a:ea typeface="+mn-ea"/>
                <a:cs typeface="+mn-cs"/>
              </a:rPr>
              <a:t>Introduction</a:t>
            </a:r>
          </a:p>
          <a:p>
            <a:r>
              <a:rPr lang="en-US" sz="1000" b="0" i="0" u="none" strike="noStrike" kern="1200" baseline="0" dirty="0" smtClean="0">
                <a:solidFill>
                  <a:schemeClr val="tx1"/>
                </a:solidFill>
                <a:latin typeface="Calibri" panose="020F0502020204030204" pitchFamily="34" charset="0"/>
                <a:ea typeface="+mn-ea"/>
                <a:cs typeface="+mn-cs"/>
              </a:rPr>
              <a:t>In the previous chapter we investigated how to provide estimates for population parameters based on sample data, complete with error estimation. Now we want to handle “Yes or No” questions such as “Is the average weight of a bag of chips really 450 gr?” or “Is new medication X better than medication Y?”; of course we want to include an error estimate with our answer. The technical term for what we will describe in this chapter is “hypothesis testing.” </a:t>
            </a: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5</a:t>
            </a:fld>
            <a:endParaRPr lang="en-US"/>
          </a:p>
        </p:txBody>
      </p:sp>
    </p:spTree>
    <p:extLst>
      <p:ext uri="{BB962C8B-B14F-4D97-AF65-F5344CB8AC3E}">
        <p14:creationId xmlns:p14="http://schemas.microsoft.com/office/powerpoint/2010/main" val="29829008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83</a:t>
            </a:fld>
            <a:endParaRPr lang="en-US"/>
          </a:p>
        </p:txBody>
      </p:sp>
    </p:spTree>
    <p:extLst>
      <p:ext uri="{BB962C8B-B14F-4D97-AF65-F5344CB8AC3E}">
        <p14:creationId xmlns:p14="http://schemas.microsoft.com/office/powerpoint/2010/main" val="1923045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6</a:t>
            </a:fld>
            <a:endParaRPr lang="en-US"/>
          </a:p>
        </p:txBody>
      </p:sp>
    </p:spTree>
    <p:extLst>
      <p:ext uri="{BB962C8B-B14F-4D97-AF65-F5344CB8AC3E}">
        <p14:creationId xmlns:p14="http://schemas.microsoft.com/office/powerpoint/2010/main" val="3323150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7</a:t>
            </a:fld>
            <a:endParaRPr lang="en-US"/>
          </a:p>
        </p:txBody>
      </p:sp>
    </p:spTree>
    <p:extLst>
      <p:ext uri="{BB962C8B-B14F-4D97-AF65-F5344CB8AC3E}">
        <p14:creationId xmlns:p14="http://schemas.microsoft.com/office/powerpoint/2010/main" val="3485499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8</a:t>
            </a:fld>
            <a:endParaRPr lang="en-US"/>
          </a:p>
        </p:txBody>
      </p:sp>
    </p:spTree>
    <p:extLst>
      <p:ext uri="{BB962C8B-B14F-4D97-AF65-F5344CB8AC3E}">
        <p14:creationId xmlns:p14="http://schemas.microsoft.com/office/powerpoint/2010/main" val="400873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9</a:t>
            </a:fld>
            <a:endParaRPr lang="en-US"/>
          </a:p>
        </p:txBody>
      </p:sp>
    </p:spTree>
    <p:extLst>
      <p:ext uri="{BB962C8B-B14F-4D97-AF65-F5344CB8AC3E}">
        <p14:creationId xmlns:p14="http://schemas.microsoft.com/office/powerpoint/2010/main" val="3277707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9" name="Slide Number Placeholder 28"/>
          <p:cNvSpPr>
            <a:spLocks noGrp="1"/>
          </p:cNvSpPr>
          <p:nvPr>
            <p:ph type="sldNum" sz="quarter" idx="12"/>
          </p:nvPr>
        </p:nvSpPr>
        <p:spPr/>
        <p:txBody>
          <a:bodyPr/>
          <a:lstStyle>
            <a:extLst/>
          </a:lstStyle>
          <a:p>
            <a:fld id="{401CF334-2D5C-4859-84A6-CA7E6E43FAEB}" type="slidenum">
              <a:rPr lang="en-US" smtClean="0"/>
              <a:t>‹#›</a:t>
            </a:fld>
            <a:endParaRPr lang="en-US"/>
          </a:p>
        </p:txBody>
      </p:sp>
      <p:sp>
        <p:nvSpPr>
          <p:cNvPr id="8" name="Title 7"/>
          <p:cNvSpPr>
            <a:spLocks noGrp="1"/>
          </p:cNvSpPr>
          <p:nvPr>
            <p:ph type="ctrTitle"/>
          </p:nvPr>
        </p:nvSpPr>
        <p:spPr>
          <a:xfrm>
            <a:off x="1219200" y="4343400"/>
            <a:ext cx="10363200" cy="1975104"/>
          </a:xfrm>
        </p:spPr>
        <p:txBody>
          <a:bodyPr/>
          <a:lstStyle>
            <a:lvl1pPr marR="9144" algn="l">
              <a:defRPr sz="4000" b="1" cap="all" spc="0" baseline="0">
                <a:solidFill>
                  <a:schemeClr val="tx2"/>
                </a:solidFill>
                <a:effectLst>
                  <a:reflection blurRad="12700" stA="34000" endA="740" endPos="53000" dir="5400000" sy="-100000" algn="bl" rotWithShape="0"/>
                </a:effectLst>
              </a:defRPr>
            </a:lvl1pPr>
            <a:extLst/>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1219200" y="2834640"/>
            <a:ext cx="10363200" cy="1508760"/>
          </a:xfrm>
        </p:spPr>
        <p:txBody>
          <a:bodyPr lIns="100584" tIns="45720" anchor="b"/>
          <a:lstStyle>
            <a:lvl1pPr marL="0" indent="0" algn="l">
              <a:spcBef>
                <a:spcPts val="0"/>
              </a:spcBef>
              <a:buNone/>
              <a:defRPr sz="2000">
                <a:solidFill>
                  <a:schemeClr val="tx1">
                    <a:lumMod val="75000"/>
                    <a:lumOff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smtClean="0"/>
              <a:t>Click to edit Master subtitle style</a:t>
            </a:r>
            <a:endParaRPr kumimoji="0" lang="en-US" dirty="0"/>
          </a:p>
        </p:txBody>
      </p:sp>
    </p:spTree>
    <p:extLst>
      <p:ext uri="{BB962C8B-B14F-4D97-AF65-F5344CB8AC3E}">
        <p14:creationId xmlns:p14="http://schemas.microsoft.com/office/powerpoint/2010/main" val="366747438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490709" y="0"/>
            <a:ext cx="1170432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cxnSp>
        <p:nvCxnSpPr>
          <p:cNvPr id="9" name="Straight Connector 8"/>
          <p:cNvCxnSpPr/>
          <p:nvPr/>
        </p:nvCxnSpPr>
        <p:spPr>
          <a:xfrm flipV="1">
            <a:off x="484260" y="1885028"/>
            <a:ext cx="11710163"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bwMode="grayWhite">
          <a:xfrm>
            <a:off x="1219200" y="441252"/>
            <a:ext cx="9144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490709" y="1893781"/>
            <a:ext cx="1170432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1219200" y="1150144"/>
            <a:ext cx="9144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8636000" y="55499"/>
            <a:ext cx="2844800" cy="365125"/>
          </a:xfrm>
          <a:prstGeom prst="rect">
            <a:avLst/>
          </a:prstGeom>
        </p:spPr>
        <p:txBody>
          <a:bodyPr/>
          <a:lstStyle>
            <a:extLst/>
          </a:lstStyle>
          <a:p>
            <a:endParaRPr lang="en-US"/>
          </a:p>
        </p:txBody>
      </p:sp>
      <p:sp>
        <p:nvSpPr>
          <p:cNvPr id="6" name="Footer Placeholder 5"/>
          <p:cNvSpPr>
            <a:spLocks noGrp="1"/>
          </p:cNvSpPr>
          <p:nvPr>
            <p:ph type="ftr" sz="quarter" idx="11"/>
          </p:nvPr>
        </p:nvSpPr>
        <p:spPr>
          <a:xfrm>
            <a:off x="1219200" y="55499"/>
            <a:ext cx="7416800" cy="365125"/>
          </a:xfrm>
          <a:prstGeom prst="rect">
            <a:avLst/>
          </a:prstGeom>
        </p:spPr>
        <p:txBody>
          <a:bodyPr/>
          <a:lstStyle>
            <a:extLst/>
          </a:lstStyle>
          <a:p>
            <a:endParaRPr lang="en-US"/>
          </a:p>
        </p:txBody>
      </p:sp>
      <p:sp>
        <p:nvSpPr>
          <p:cNvPr id="7" name="Slide Number Placeholder 6"/>
          <p:cNvSpPr>
            <a:spLocks noGrp="1"/>
          </p:cNvSpPr>
          <p:nvPr>
            <p:ph type="sldNum" sz="quarter" idx="12"/>
          </p:nvPr>
        </p:nvSpPr>
        <p:spPr>
          <a:xfrm>
            <a:off x="11480800" y="55499"/>
            <a:ext cx="609600" cy="365125"/>
          </a:xfrm>
        </p:spPr>
        <p:txBody>
          <a:bodyPr/>
          <a:lstStyle>
            <a:extLst/>
          </a:lstStyle>
          <a:p>
            <a:fld id="{401CF334-2D5C-4859-84A6-CA7E6E43FAEB}" type="slidenum">
              <a:rPr lang="en-US" smtClean="0"/>
              <a:t>‹#›</a:t>
            </a:fld>
            <a:endParaRPr lang="en-US"/>
          </a:p>
        </p:txBody>
      </p:sp>
    </p:spTree>
    <p:extLst>
      <p:ext uri="{BB962C8B-B14F-4D97-AF65-F5344CB8AC3E}">
        <p14:creationId xmlns:p14="http://schemas.microsoft.com/office/powerpoint/2010/main" val="184392422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extLst/>
          </a:lstStyle>
          <a:p>
            <a:fld id="{401CF334-2D5C-4859-84A6-CA7E6E43FAEB}" type="slidenum">
              <a:rPr lang="en-US" smtClean="0"/>
              <a:t>‹#›</a:t>
            </a:fld>
            <a:endParaRPr lang="en-US"/>
          </a:p>
        </p:txBody>
      </p:sp>
    </p:spTree>
    <p:extLst>
      <p:ext uri="{BB962C8B-B14F-4D97-AF65-F5344CB8AC3E}">
        <p14:creationId xmlns:p14="http://schemas.microsoft.com/office/powerpoint/2010/main" val="117344471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6416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812800" y="274640"/>
            <a:ext cx="78232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extLst/>
          </a:lstStyle>
          <a:p>
            <a:fld id="{401CF334-2D5C-4859-84A6-CA7E6E43FAEB}" type="slidenum">
              <a:rPr lang="en-US" smtClean="0"/>
              <a:t>‹#›</a:t>
            </a:fld>
            <a:endParaRPr lang="en-US"/>
          </a:p>
        </p:txBody>
      </p:sp>
    </p:spTree>
    <p:extLst>
      <p:ext uri="{BB962C8B-B14F-4D97-AF65-F5344CB8AC3E}">
        <p14:creationId xmlns:p14="http://schemas.microsoft.com/office/powerpoint/2010/main" val="370556908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effectLst>
                  <a:outerShdw blurRad="38100" dist="38100" dir="2700000" algn="tl">
                    <a:srgbClr val="000000">
                      <a:alpha val="43137"/>
                    </a:srgbClr>
                  </a:outerShdw>
                </a:effectLst>
              </a:defRPr>
            </a:lvl1pPr>
            <a:extLst/>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lvl1pPr>
              <a:spcAft>
                <a:spcPts val="600"/>
              </a:spcAft>
              <a:defRPr sz="2600"/>
            </a:lvl1pPr>
            <a:lvl2pPr>
              <a:spcAft>
                <a:spcPts val="600"/>
              </a:spcAft>
              <a:defRPr sz="2400"/>
            </a:lvl2pPr>
            <a:lvl3pPr>
              <a:spcAft>
                <a:spcPts val="600"/>
              </a:spcAft>
              <a:defRPr/>
            </a:lvl3pPr>
            <a:lvl4pPr>
              <a:spcAft>
                <a:spcPts val="600"/>
              </a:spcAft>
              <a:defRPr sz="2200"/>
            </a:lvl4pPr>
            <a:lvl5pPr>
              <a:spcAft>
                <a:spcPts val="600"/>
              </a:spcAft>
              <a:defRPr sz="2200"/>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Slide Number Placeholder 5"/>
          <p:cNvSpPr>
            <a:spLocks noGrp="1"/>
          </p:cNvSpPr>
          <p:nvPr>
            <p:ph type="sldNum" sz="quarter" idx="12"/>
          </p:nvPr>
        </p:nvSpPr>
        <p:spPr/>
        <p:txBody>
          <a:bodyPr/>
          <a:lstStyle>
            <a:extLst/>
          </a:lstStyle>
          <a:p>
            <a:fld id="{401CF334-2D5C-4859-84A6-CA7E6E43FAEB}" type="slidenum">
              <a:rPr lang="en-US" smtClean="0"/>
              <a:t>‹#›</a:t>
            </a:fld>
            <a:endParaRPr lang="en-US"/>
          </a:p>
        </p:txBody>
      </p:sp>
      <p:sp>
        <p:nvSpPr>
          <p:cNvPr id="9" name="Date Placeholder 27"/>
          <p:cNvSpPr txBox="1">
            <a:spLocks/>
          </p:cNvSpPr>
          <p:nvPr userDrawn="1"/>
        </p:nvSpPr>
        <p:spPr>
          <a:xfrm>
            <a:off x="307950" y="6416676"/>
            <a:ext cx="4829534" cy="365052"/>
          </a:xfrm>
          <a:prstGeom prst="rect">
            <a:avLst/>
          </a:prstGeom>
        </p:spPr>
        <p:txBody>
          <a:bodyPr/>
          <a:lstStyle>
            <a:defPPr>
              <a:defRPr lang="en-US"/>
            </a:defPPr>
            <a:lvl1pPr marL="0" marR="0" indent="0" algn="l" defTabSz="914400" rtl="0" eaLnBrk="1" fontAlgn="auto" latinLnBrk="0" hangingPunct="1">
              <a:lnSpc>
                <a:spcPct val="100000"/>
              </a:lnSpc>
              <a:spcBef>
                <a:spcPts val="0"/>
              </a:spcBef>
              <a:spcAft>
                <a:spcPts val="0"/>
              </a:spcAft>
              <a:buClrTx/>
              <a:buSzTx/>
              <a:buFontTx/>
              <a:buNone/>
              <a:tabLst/>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0"/>
              </a:spcAft>
            </a:pPr>
            <a:r>
              <a:rPr lang="en-US" sz="1050" b="1" i="0" dirty="0" smtClean="0">
                <a:solidFill>
                  <a:schemeClr val="tx2"/>
                </a:solidFill>
                <a:latin typeface="+mn-lt"/>
              </a:rPr>
              <a:t>Using Statistics for Better Business Decisions </a:t>
            </a:r>
            <a:endParaRPr lang="en-US" sz="1050" b="0" i="0" dirty="0" smtClean="0">
              <a:solidFill>
                <a:schemeClr val="tx2"/>
              </a:solidFill>
              <a:latin typeface="+mn-lt"/>
            </a:endParaRPr>
          </a:p>
          <a:p>
            <a:pPr algn="l">
              <a:spcAft>
                <a:spcPts val="100"/>
              </a:spcAft>
            </a:pPr>
            <a:r>
              <a:rPr lang="en-US" sz="1000" b="0" i="0" kern="1200" dirty="0" smtClean="0">
                <a:solidFill>
                  <a:schemeClr val="tx2"/>
                </a:solidFill>
                <a:effectLst/>
                <a:latin typeface="+mn-lt"/>
                <a:ea typeface="+mn-ea"/>
                <a:cs typeface="+mn-cs"/>
              </a:rPr>
              <a:t>Copyright © Justin </a:t>
            </a:r>
            <a:r>
              <a:rPr lang="en-US" sz="1000" b="0" i="0" kern="1200" dirty="0" err="1" smtClean="0">
                <a:solidFill>
                  <a:schemeClr val="tx2"/>
                </a:solidFill>
                <a:effectLst/>
                <a:latin typeface="+mn-lt"/>
                <a:ea typeface="+mn-ea"/>
                <a:cs typeface="+mn-cs"/>
              </a:rPr>
              <a:t>Bateh</a:t>
            </a:r>
            <a:r>
              <a:rPr lang="en-US" sz="1000" b="0" i="0" kern="1200" dirty="0" smtClean="0">
                <a:solidFill>
                  <a:schemeClr val="tx2"/>
                </a:solidFill>
                <a:effectLst/>
                <a:latin typeface="+mn-lt"/>
                <a:ea typeface="+mn-ea"/>
                <a:cs typeface="+mn-cs"/>
              </a:rPr>
              <a:t> and Bert G. </a:t>
            </a:r>
            <a:r>
              <a:rPr lang="en-US" sz="1000" b="0" i="0" kern="1200" dirty="0" err="1" smtClean="0">
                <a:solidFill>
                  <a:schemeClr val="tx2"/>
                </a:solidFill>
                <a:effectLst/>
                <a:latin typeface="+mn-lt"/>
                <a:ea typeface="+mn-ea"/>
                <a:cs typeface="+mn-cs"/>
              </a:rPr>
              <a:t>Wachsmuth</a:t>
            </a:r>
            <a:r>
              <a:rPr lang="en-US" sz="1000" b="0" i="0" kern="1200" dirty="0" smtClean="0">
                <a:solidFill>
                  <a:schemeClr val="tx2"/>
                </a:solidFill>
                <a:effectLst/>
                <a:latin typeface="+mn-lt"/>
                <a:ea typeface="+mn-ea"/>
                <a:cs typeface="+mn-cs"/>
              </a:rPr>
              <a:t>, 2016. All rights reserved.</a:t>
            </a:r>
            <a:endParaRPr lang="en-US" sz="1000" i="0" dirty="0" smtClean="0">
              <a:solidFill>
                <a:schemeClr val="tx2"/>
              </a:solidFill>
              <a:latin typeface="+mn-lt"/>
            </a:endParaRPr>
          </a:p>
        </p:txBody>
      </p:sp>
    </p:spTree>
    <p:extLst>
      <p:ext uri="{BB962C8B-B14F-4D97-AF65-F5344CB8AC3E}">
        <p14:creationId xmlns:p14="http://schemas.microsoft.com/office/powerpoint/2010/main" val="287778771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61390" y="980661"/>
            <a:ext cx="10721009" cy="5141843"/>
          </a:xfrm>
        </p:spPr>
        <p:txBody>
          <a:bodyPr/>
          <a:lstStyle>
            <a:lvl1pPr>
              <a:spcAft>
                <a:spcPts val="600"/>
              </a:spcAft>
              <a:defRPr sz="2600"/>
            </a:lvl1pPr>
            <a:lvl2pPr>
              <a:spcAft>
                <a:spcPts val="600"/>
              </a:spcAft>
              <a:defRPr sz="2400"/>
            </a:lvl2pPr>
            <a:lvl3pPr>
              <a:spcAft>
                <a:spcPts val="600"/>
              </a:spcAft>
              <a:defRPr/>
            </a:lvl3pPr>
            <a:lvl4pPr>
              <a:spcAft>
                <a:spcPts val="600"/>
              </a:spcAft>
              <a:defRPr sz="2200"/>
            </a:lvl4pPr>
            <a:lvl5pPr>
              <a:spcAft>
                <a:spcPts val="600"/>
              </a:spcAft>
              <a:defRPr sz="2200"/>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Slide Number Placeholder 5"/>
          <p:cNvSpPr>
            <a:spLocks noGrp="1"/>
          </p:cNvSpPr>
          <p:nvPr>
            <p:ph type="sldNum" sz="quarter" idx="12"/>
          </p:nvPr>
        </p:nvSpPr>
        <p:spPr/>
        <p:txBody>
          <a:bodyPr/>
          <a:lstStyle>
            <a:extLst/>
          </a:lstStyle>
          <a:p>
            <a:fld id="{401CF334-2D5C-4859-84A6-CA7E6E43FAEB}" type="slidenum">
              <a:rPr lang="en-US" smtClean="0"/>
              <a:t>‹#›</a:t>
            </a:fld>
            <a:endParaRPr lang="en-US"/>
          </a:p>
        </p:txBody>
      </p:sp>
      <p:sp>
        <p:nvSpPr>
          <p:cNvPr id="9" name="Date Placeholder 27"/>
          <p:cNvSpPr txBox="1">
            <a:spLocks/>
          </p:cNvSpPr>
          <p:nvPr userDrawn="1"/>
        </p:nvSpPr>
        <p:spPr>
          <a:xfrm>
            <a:off x="307950" y="6416676"/>
            <a:ext cx="4829534" cy="365052"/>
          </a:xfrm>
          <a:prstGeom prst="rect">
            <a:avLst/>
          </a:prstGeom>
        </p:spPr>
        <p:txBody>
          <a:bodyPr/>
          <a:lstStyle>
            <a:defPPr>
              <a:defRPr lang="en-US"/>
            </a:defPPr>
            <a:lvl1pPr marL="0" marR="0" indent="0" algn="l" defTabSz="914400" rtl="0" eaLnBrk="1" fontAlgn="auto" latinLnBrk="0" hangingPunct="1">
              <a:lnSpc>
                <a:spcPct val="100000"/>
              </a:lnSpc>
              <a:spcBef>
                <a:spcPts val="0"/>
              </a:spcBef>
              <a:spcAft>
                <a:spcPts val="0"/>
              </a:spcAft>
              <a:buClrTx/>
              <a:buSzTx/>
              <a:buFontTx/>
              <a:buNone/>
              <a:tabLst/>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0"/>
              </a:spcAft>
            </a:pPr>
            <a:r>
              <a:rPr lang="en-US" sz="1050" b="1" i="0" dirty="0" smtClean="0">
                <a:solidFill>
                  <a:schemeClr val="tx2"/>
                </a:solidFill>
                <a:latin typeface="+mn-lt"/>
              </a:rPr>
              <a:t>Using Statistics for Better Business Decisions </a:t>
            </a:r>
            <a:endParaRPr lang="en-US" sz="1050" b="0" i="0" dirty="0" smtClean="0">
              <a:solidFill>
                <a:schemeClr val="tx2"/>
              </a:solidFill>
              <a:latin typeface="+mn-lt"/>
            </a:endParaRPr>
          </a:p>
          <a:p>
            <a:pPr algn="l">
              <a:spcAft>
                <a:spcPts val="100"/>
              </a:spcAft>
            </a:pPr>
            <a:r>
              <a:rPr lang="en-US" sz="1000" b="0" i="0" kern="1200" dirty="0" smtClean="0">
                <a:solidFill>
                  <a:schemeClr val="tx2"/>
                </a:solidFill>
                <a:effectLst/>
                <a:latin typeface="+mn-lt"/>
                <a:ea typeface="+mn-ea"/>
                <a:cs typeface="+mn-cs"/>
              </a:rPr>
              <a:t>Copyright © Justin </a:t>
            </a:r>
            <a:r>
              <a:rPr lang="en-US" sz="1000" b="0" i="0" kern="1200" dirty="0" err="1" smtClean="0">
                <a:solidFill>
                  <a:schemeClr val="tx2"/>
                </a:solidFill>
                <a:effectLst/>
                <a:latin typeface="+mn-lt"/>
                <a:ea typeface="+mn-ea"/>
                <a:cs typeface="+mn-cs"/>
              </a:rPr>
              <a:t>Bateh</a:t>
            </a:r>
            <a:r>
              <a:rPr lang="en-US" sz="1000" b="0" i="0" kern="1200" dirty="0" smtClean="0">
                <a:solidFill>
                  <a:schemeClr val="tx2"/>
                </a:solidFill>
                <a:effectLst/>
                <a:latin typeface="+mn-lt"/>
                <a:ea typeface="+mn-ea"/>
                <a:cs typeface="+mn-cs"/>
              </a:rPr>
              <a:t> and Bert G. </a:t>
            </a:r>
            <a:r>
              <a:rPr lang="en-US" sz="1000" b="0" i="0" kern="1200" dirty="0" err="1" smtClean="0">
                <a:solidFill>
                  <a:schemeClr val="tx2"/>
                </a:solidFill>
                <a:effectLst/>
                <a:latin typeface="+mn-lt"/>
                <a:ea typeface="+mn-ea"/>
                <a:cs typeface="+mn-cs"/>
              </a:rPr>
              <a:t>Wachsmuth</a:t>
            </a:r>
            <a:r>
              <a:rPr lang="en-US" sz="1000" b="0" i="0" kern="1200" dirty="0" smtClean="0">
                <a:solidFill>
                  <a:schemeClr val="tx2"/>
                </a:solidFill>
                <a:effectLst/>
                <a:latin typeface="+mn-lt"/>
                <a:ea typeface="+mn-ea"/>
                <a:cs typeface="+mn-cs"/>
              </a:rPr>
              <a:t>, 2016. All rights reserved.</a:t>
            </a:r>
            <a:endParaRPr lang="en-US" sz="1000" i="0" dirty="0" smtClean="0">
              <a:solidFill>
                <a:schemeClr val="tx2"/>
              </a:solidFill>
              <a:latin typeface="+mn-lt"/>
            </a:endParaRPr>
          </a:p>
        </p:txBody>
      </p:sp>
    </p:spTree>
    <p:extLst>
      <p:ext uri="{BB962C8B-B14F-4D97-AF65-F5344CB8AC3E}">
        <p14:creationId xmlns:p14="http://schemas.microsoft.com/office/powerpoint/2010/main" val="141886580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42536" y="1351672"/>
            <a:ext cx="7624064"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6" name="Slide Number Placeholder 5"/>
          <p:cNvSpPr>
            <a:spLocks noGrp="1"/>
          </p:cNvSpPr>
          <p:nvPr>
            <p:ph type="sldNum" sz="quarter" idx="12"/>
          </p:nvPr>
        </p:nvSpPr>
        <p:spPr/>
        <p:txBody>
          <a:bodyPr/>
          <a:lstStyle>
            <a:extLst/>
          </a:lstStyle>
          <a:p>
            <a:fld id="{401CF334-2D5C-4859-84A6-CA7E6E43FAEB}" type="slidenum">
              <a:rPr lang="en-US" smtClean="0"/>
              <a:t>‹#›</a:t>
            </a:fld>
            <a:endParaRPr lang="en-US"/>
          </a:p>
        </p:txBody>
      </p:sp>
      <p:sp>
        <p:nvSpPr>
          <p:cNvPr id="2" name="Title 1"/>
          <p:cNvSpPr>
            <a:spLocks noGrp="1"/>
          </p:cNvSpPr>
          <p:nvPr>
            <p:ph type="title"/>
          </p:nvPr>
        </p:nvSpPr>
        <p:spPr>
          <a:xfrm>
            <a:off x="942536" y="512064"/>
            <a:ext cx="10875264"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Tree>
    <p:extLst>
      <p:ext uri="{BB962C8B-B14F-4D97-AF65-F5344CB8AC3E}">
        <p14:creationId xmlns:p14="http://schemas.microsoft.com/office/powerpoint/2010/main" val="179606185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12064"/>
            <a:ext cx="109728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619125" y="1770502"/>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207125" y="1770502"/>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Footer Placeholder 5"/>
          <p:cNvSpPr>
            <a:spLocks noGrp="1"/>
          </p:cNvSpPr>
          <p:nvPr>
            <p:ph type="ftr" sz="quarter" idx="11"/>
          </p:nvPr>
        </p:nvSpPr>
        <p:spPr>
          <a:xfrm>
            <a:off x="641684" y="6416676"/>
            <a:ext cx="3048000" cy="365125"/>
          </a:xfrm>
          <a:prstGeom prst="rect">
            <a:avLst/>
          </a:prstGeom>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401CF334-2D5C-4859-84A6-CA7E6E43FAEB}" type="slidenum">
              <a:rPr lang="en-US" smtClean="0"/>
              <a:t>‹#›</a:t>
            </a:fld>
            <a:endParaRPr lang="en-US"/>
          </a:p>
        </p:txBody>
      </p:sp>
    </p:spTree>
    <p:extLst>
      <p:ext uri="{BB962C8B-B14F-4D97-AF65-F5344CB8AC3E}">
        <p14:creationId xmlns:p14="http://schemas.microsoft.com/office/powerpoint/2010/main" val="244950345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3099" y="512064"/>
            <a:ext cx="103632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809750"/>
            <a:ext cx="5386917" cy="639762"/>
          </a:xfrm>
        </p:spPr>
        <p:txBody>
          <a:bodyPr anchor="ctr"/>
          <a:lstStyle>
            <a:lvl1pPr marL="73152" indent="0" algn="l">
              <a:buNone/>
              <a:defRPr sz="2400" b="0">
                <a:solidFill>
                  <a:schemeClr val="accent3"/>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6193368" y="1809750"/>
            <a:ext cx="5389033" cy="639762"/>
          </a:xfrm>
        </p:spPr>
        <p:txBody>
          <a:bodyPr anchor="ctr"/>
          <a:lstStyle>
            <a:lvl1pPr marL="73152" indent="0">
              <a:buNone/>
              <a:defRPr sz="2400" b="0">
                <a:solidFill>
                  <a:schemeClr val="accent3"/>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459037"/>
            <a:ext cx="5386917"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459037"/>
            <a:ext cx="5389033"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Slide Number Placeholder 8"/>
          <p:cNvSpPr>
            <a:spLocks noGrp="1"/>
          </p:cNvSpPr>
          <p:nvPr>
            <p:ph type="sldNum" sz="quarter" idx="12"/>
          </p:nvPr>
        </p:nvSpPr>
        <p:spPr/>
        <p:txBody>
          <a:bodyPr/>
          <a:lstStyle>
            <a:extLst/>
          </a:lstStyle>
          <a:p>
            <a:fld id="{401CF334-2D5C-4859-84A6-CA7E6E43FAEB}" type="slidenum">
              <a:rPr lang="en-US" smtClean="0"/>
              <a:t>‹#›</a:t>
            </a:fld>
            <a:endParaRPr lang="en-US"/>
          </a:p>
        </p:txBody>
      </p:sp>
    </p:spTree>
    <p:extLst>
      <p:ext uri="{BB962C8B-B14F-4D97-AF65-F5344CB8AC3E}">
        <p14:creationId xmlns:p14="http://schemas.microsoft.com/office/powerpoint/2010/main" val="413346655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512064"/>
            <a:ext cx="10363200" cy="914400"/>
          </a:xfrm>
        </p:spPr>
        <p:txBody>
          <a:bodyPr/>
          <a:lstStyle>
            <a:lvl1pPr>
              <a:defRPr sz="4000" cap="none" baseline="0"/>
            </a:lvl1pPr>
            <a:extLst/>
          </a:lstStyle>
          <a:p>
            <a:r>
              <a:rPr kumimoji="0" lang="en-US" smtClean="0"/>
              <a:t>Click to edit Master title style</a:t>
            </a:r>
            <a:endParaRPr kumimoji="0" lang="en-US"/>
          </a:p>
        </p:txBody>
      </p:sp>
      <p:sp>
        <p:nvSpPr>
          <p:cNvPr id="5" name="Slide Number Placeholder 4"/>
          <p:cNvSpPr>
            <a:spLocks noGrp="1"/>
          </p:cNvSpPr>
          <p:nvPr>
            <p:ph type="sldNum" sz="quarter" idx="12"/>
          </p:nvPr>
        </p:nvSpPr>
        <p:spPr/>
        <p:txBody>
          <a:bodyPr/>
          <a:lstStyle>
            <a:extLst/>
          </a:lstStyle>
          <a:p>
            <a:fld id="{401CF334-2D5C-4859-84A6-CA7E6E43FAEB}" type="slidenum">
              <a:rPr lang="en-US" smtClean="0"/>
              <a:t>‹#›</a:t>
            </a:fld>
            <a:endParaRPr lang="en-US"/>
          </a:p>
        </p:txBody>
      </p:sp>
    </p:spTree>
    <p:extLst>
      <p:ext uri="{BB962C8B-B14F-4D97-AF65-F5344CB8AC3E}">
        <p14:creationId xmlns:p14="http://schemas.microsoft.com/office/powerpoint/2010/main" val="342071190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extLst/>
          </a:lstStyle>
          <a:p>
            <a:fld id="{401CF334-2D5C-4859-84A6-CA7E6E43FAEB}" type="slidenum">
              <a:rPr lang="en-US" smtClean="0"/>
              <a:t>‹#›</a:t>
            </a:fld>
            <a:endParaRPr lang="en-US"/>
          </a:p>
        </p:txBody>
      </p:sp>
    </p:spTree>
    <p:extLst>
      <p:ext uri="{BB962C8B-B14F-4D97-AF65-F5344CB8AC3E}">
        <p14:creationId xmlns:p14="http://schemas.microsoft.com/office/powerpoint/2010/main" val="399359334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109728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435100"/>
            <a:ext cx="33528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0" y="1435100"/>
            <a:ext cx="73152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Slide Number Placeholder 6"/>
          <p:cNvSpPr>
            <a:spLocks noGrp="1"/>
          </p:cNvSpPr>
          <p:nvPr>
            <p:ph type="sldNum" sz="quarter" idx="12"/>
          </p:nvPr>
        </p:nvSpPr>
        <p:spPr/>
        <p:txBody>
          <a:bodyPr/>
          <a:lstStyle>
            <a:extLst/>
          </a:lstStyle>
          <a:p>
            <a:fld id="{401CF334-2D5C-4859-84A6-CA7E6E43FAEB}" type="slidenum">
              <a:rPr lang="en-US" smtClean="0"/>
              <a:t>‹#›</a:t>
            </a:fld>
            <a:endParaRPr lang="en-US"/>
          </a:p>
        </p:txBody>
      </p:sp>
    </p:spTree>
    <p:extLst>
      <p:ext uri="{BB962C8B-B14F-4D97-AF65-F5344CB8AC3E}">
        <p14:creationId xmlns:p14="http://schemas.microsoft.com/office/powerpoint/2010/main" val="121128778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41684" y="529389"/>
            <a:ext cx="10940716" cy="897074"/>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641684" y="1796716"/>
            <a:ext cx="10940716" cy="4325788"/>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3" name="Slide Number Placeholder 22"/>
          <p:cNvSpPr>
            <a:spLocks noGrp="1"/>
          </p:cNvSpPr>
          <p:nvPr>
            <p:ph type="sldNum" sz="quarter" idx="4"/>
          </p:nvPr>
        </p:nvSpPr>
        <p:spPr>
          <a:xfrm>
            <a:off x="11480800" y="6416676"/>
            <a:ext cx="609600" cy="365125"/>
          </a:xfrm>
          <a:prstGeom prst="rect">
            <a:avLst/>
          </a:prstGeom>
        </p:spPr>
        <p:txBody>
          <a:bodyPr vert="horz" anchor="b"/>
          <a:lstStyle>
            <a:lvl1pPr algn="l" eaLnBrk="1" latinLnBrk="0" hangingPunct="1">
              <a:defRPr kumimoji="0" sz="1200">
                <a:solidFill>
                  <a:schemeClr val="tx2"/>
                </a:solidFill>
              </a:defRPr>
            </a:lvl1pPr>
            <a:extLst/>
          </a:lstStyle>
          <a:p>
            <a:fld id="{401CF334-2D5C-4859-84A6-CA7E6E43FAEB}" type="slidenum">
              <a:rPr lang="en-US" smtClean="0"/>
              <a:t>‹#›</a:t>
            </a:fld>
            <a:endParaRPr lang="en-US"/>
          </a:p>
        </p:txBody>
      </p:sp>
    </p:spTree>
    <p:extLst>
      <p:ext uri="{BB962C8B-B14F-4D97-AF65-F5344CB8AC3E}">
        <p14:creationId xmlns:p14="http://schemas.microsoft.com/office/powerpoint/2010/main" val="133806545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70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hf sldNum="0" hdr="0" ftr="0" dt="0"/>
  <p:txStyles>
    <p:titleStyle>
      <a:lvl1pPr algn="l" rtl="0" eaLnBrk="1" latinLnBrk="0" hangingPunct="1">
        <a:spcBef>
          <a:spcPct val="0"/>
        </a:spcBef>
        <a:buNone/>
        <a:defRPr kumimoji="0" sz="4000" kern="1200" spc="-100" baseline="0">
          <a:solidFill>
            <a:schemeClr val="tx2"/>
          </a:solidFill>
          <a:latin typeface="+mj-lt"/>
          <a:ea typeface="+mj-ea"/>
          <a:cs typeface="+mj-cs"/>
        </a:defRPr>
      </a:lvl1pPr>
      <a:extLst/>
    </p:titleStyle>
    <p:bodyStyle>
      <a:lvl1pPr marL="411480" indent="-342900" algn="l" rtl="0" eaLnBrk="1" latinLnBrk="0" hangingPunct="1">
        <a:spcBef>
          <a:spcPts val="600"/>
        </a:spcBef>
        <a:spcAft>
          <a:spcPts val="600"/>
        </a:spcAft>
        <a:buClr>
          <a:schemeClr val="tx2"/>
        </a:buClr>
        <a:buSzPct val="95000"/>
        <a:buFont typeface="Wingdings"/>
        <a:buChar char=""/>
        <a:defRPr kumimoji="0" sz="2600" kern="1200">
          <a:solidFill>
            <a:schemeClr val="tx1"/>
          </a:solidFill>
          <a:latin typeface="+mn-lt"/>
          <a:ea typeface="+mn-ea"/>
          <a:cs typeface="+mn-cs"/>
        </a:defRPr>
      </a:lvl1pPr>
      <a:lvl2pPr marL="740664" indent="-285750" algn="l" rtl="0" eaLnBrk="1" latinLnBrk="0" hangingPunct="1">
        <a:spcBef>
          <a:spcPts val="600"/>
        </a:spcBef>
        <a:spcAft>
          <a:spcPts val="600"/>
        </a:spcAft>
        <a:buClr>
          <a:schemeClr val="accent2"/>
        </a:buClr>
        <a:buSzPct val="90000"/>
        <a:buFont typeface="Wingdings"/>
        <a:buChar char=""/>
        <a:defRPr kumimoji="0" sz="2400" kern="1200">
          <a:solidFill>
            <a:schemeClr val="tx1"/>
          </a:solidFill>
          <a:latin typeface="+mn-lt"/>
          <a:ea typeface="+mn-ea"/>
          <a:cs typeface="+mn-cs"/>
        </a:defRPr>
      </a:lvl2pPr>
      <a:lvl3pPr marL="996696" indent="-228600" algn="l" rtl="0" eaLnBrk="1" latinLnBrk="0" hangingPunct="1">
        <a:spcBef>
          <a:spcPts val="600"/>
        </a:spcBef>
        <a:spcAft>
          <a:spcPts val="600"/>
        </a:spcAft>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ts val="600"/>
        </a:spcBef>
        <a:spcAft>
          <a:spcPts val="600"/>
        </a:spcAft>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ts val="600"/>
        </a:spcBef>
        <a:spcAft>
          <a:spcPts val="600"/>
        </a:spcAft>
        <a:buClr>
          <a:schemeClr val="accent3"/>
        </a:buClr>
        <a:buFont typeface="Wingdings 2"/>
        <a:buChar char=""/>
        <a:defRPr kumimoji="0" sz="22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9.jpg"/></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jpg"/></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3.xml"/><Relationship Id="rId4" Type="http://schemas.openxmlformats.org/officeDocument/2006/relationships/image" Target="../media/image29.jpg"/></Relationships>
</file>

<file path=ppt/slides/_rels/slide4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46.xml.rels><?xml version="1.0" encoding="UTF-8" standalone="yes"?>
<Relationships xmlns="http://schemas.openxmlformats.org/package/2006/relationships"><Relationship Id="rId3" Type="http://schemas.openxmlformats.org/officeDocument/2006/relationships/hyperlink" Target="http://www.betterbusinessdecisions.org/data/employeenumeric-split.xls"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4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37.jpg"/></Relationships>
</file>

<file path=ppt/slides/_rels/slide4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png"/><Relationship Id="rId1" Type="http://schemas.openxmlformats.org/officeDocument/2006/relationships/slideLayout" Target="../slideLayouts/slideLayout3.xml"/><Relationship Id="rId4" Type="http://schemas.openxmlformats.org/officeDocument/2006/relationships/image" Target="../media/image40.jpg"/></Relationships>
</file>

<file path=ppt/slides/_rels/slide49.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hyperlink" Target="http://www.betterbusinessdecisions.org/data/gss2008-short-2.xls"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7.png"/><Relationship Id="rId1" Type="http://schemas.openxmlformats.org/officeDocument/2006/relationships/slideLayout" Target="../slideLayouts/slideLayout3.xml"/><Relationship Id="rId5" Type="http://schemas.openxmlformats.org/officeDocument/2006/relationships/image" Target="../media/image380.png"/><Relationship Id="rId4" Type="http://schemas.openxmlformats.org/officeDocument/2006/relationships/image" Target="../media/image37.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3.xml"/><Relationship Id="rId4" Type="http://schemas.openxmlformats.org/officeDocument/2006/relationships/image" Target="../media/image50.jp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440.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55.jpg"/></Relationships>
</file>

<file path=ppt/slides/_rels/slide7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60.jpg"/><Relationship Id="rId4" Type="http://schemas.openxmlformats.org/officeDocument/2006/relationships/image" Target="../media/image59.jpg"/></Relationships>
</file>

<file path=ppt/slides/_rels/slide7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63.jpg"/><Relationship Id="rId4" Type="http://schemas.openxmlformats.org/officeDocument/2006/relationships/image" Target="../media/image62.jpg"/></Relationships>
</file>

<file path=ppt/slides/_rels/slide7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65.jp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81314" y="2826173"/>
            <a:ext cx="10363200" cy="1508760"/>
          </a:xfrm>
        </p:spPr>
        <p:txBody>
          <a:bodyPr>
            <a:normAutofit/>
          </a:bodyPr>
          <a:lstStyle/>
          <a:p>
            <a:r>
              <a:rPr lang="en-US" sz="2200" dirty="0">
                <a:effectLst>
                  <a:outerShdw blurRad="38100" dist="38100" dir="2700000" algn="tl">
                    <a:srgbClr val="000000">
                      <a:alpha val="43137"/>
                    </a:srgbClr>
                  </a:outerShdw>
                </a:effectLst>
                <a:latin typeface="+mj-lt"/>
              </a:rPr>
              <a:t>Justin </a:t>
            </a:r>
            <a:r>
              <a:rPr lang="en-US" sz="2200" dirty="0" err="1">
                <a:effectLst>
                  <a:outerShdw blurRad="38100" dist="38100" dir="2700000" algn="tl">
                    <a:srgbClr val="000000">
                      <a:alpha val="43137"/>
                    </a:srgbClr>
                  </a:outerShdw>
                </a:effectLst>
                <a:latin typeface="+mj-lt"/>
              </a:rPr>
              <a:t>Bateh</a:t>
            </a:r>
            <a:r>
              <a:rPr lang="en-US" sz="2200" dirty="0">
                <a:effectLst>
                  <a:outerShdw blurRad="38100" dist="38100" dir="2700000" algn="tl">
                    <a:srgbClr val="000000">
                      <a:alpha val="43137"/>
                    </a:srgbClr>
                  </a:outerShdw>
                </a:effectLst>
                <a:latin typeface="+mj-lt"/>
              </a:rPr>
              <a:t> and Bert G. </a:t>
            </a:r>
            <a:r>
              <a:rPr lang="en-US" sz="2200" dirty="0" err="1">
                <a:effectLst>
                  <a:outerShdw blurRad="38100" dist="38100" dir="2700000" algn="tl">
                    <a:srgbClr val="000000">
                      <a:alpha val="43137"/>
                    </a:srgbClr>
                  </a:outerShdw>
                </a:effectLst>
                <a:latin typeface="+mj-lt"/>
              </a:rPr>
              <a:t>Wachsmuth</a:t>
            </a:r>
            <a:endParaRPr lang="en-US" sz="2200" dirty="0">
              <a:effectLst>
                <a:outerShdw blurRad="38100" dist="38100" dir="2700000" algn="tl">
                  <a:srgbClr val="000000">
                    <a:alpha val="43137"/>
                  </a:srgbClr>
                </a:outerShdw>
              </a:effectLst>
              <a:latin typeface="+mj-lt"/>
            </a:endParaRPr>
          </a:p>
        </p:txBody>
      </p:sp>
      <p:sp>
        <p:nvSpPr>
          <p:cNvPr id="2" name="Title 1"/>
          <p:cNvSpPr>
            <a:spLocks noGrp="1"/>
          </p:cNvSpPr>
          <p:nvPr>
            <p:ph type="ctrTitle"/>
          </p:nvPr>
        </p:nvSpPr>
        <p:spPr>
          <a:xfrm>
            <a:off x="1081314" y="4334933"/>
            <a:ext cx="10805886" cy="1975104"/>
          </a:xfrm>
        </p:spPr>
        <p:txBody>
          <a:bodyPr/>
          <a:lstStyle/>
          <a:p>
            <a:r>
              <a:rPr lang="en-US" sz="4800" cap="none" dirty="0">
                <a:effectLst>
                  <a:outerShdw blurRad="38100" dist="38100" dir="2700000" algn="tl">
                    <a:srgbClr val="000000">
                      <a:alpha val="43137"/>
                    </a:srgbClr>
                  </a:outerShdw>
                  <a:reflection blurRad="12700" stA="34000" endA="740" endPos="36000" dir="5400000" sy="-100000" algn="bl" rotWithShape="0"/>
                </a:effectLst>
              </a:rPr>
              <a:t>Using Statistics for Better </a:t>
            </a:r>
            <a:r>
              <a:rPr lang="en-US" sz="4800" cap="none" dirty="0" smtClean="0">
                <a:effectLst>
                  <a:outerShdw blurRad="38100" dist="38100" dir="2700000" algn="tl">
                    <a:srgbClr val="000000">
                      <a:alpha val="43137"/>
                    </a:srgbClr>
                  </a:outerShdw>
                  <a:reflection blurRad="12700" stA="34000" endA="740" endPos="36000" dir="5400000" sy="-100000" algn="bl" rotWithShape="0"/>
                </a:effectLst>
              </a:rPr>
              <a:t/>
            </a:r>
            <a:br>
              <a:rPr lang="en-US" sz="4800" cap="none" dirty="0" smtClean="0">
                <a:effectLst>
                  <a:outerShdw blurRad="38100" dist="38100" dir="2700000" algn="tl">
                    <a:srgbClr val="000000">
                      <a:alpha val="43137"/>
                    </a:srgbClr>
                  </a:outerShdw>
                  <a:reflection blurRad="12700" stA="34000" endA="740" endPos="36000" dir="5400000" sy="-100000" algn="bl" rotWithShape="0"/>
                </a:effectLst>
              </a:rPr>
            </a:br>
            <a:r>
              <a:rPr lang="en-US" sz="4800" cap="none" dirty="0" smtClean="0">
                <a:effectLst>
                  <a:outerShdw blurRad="38100" dist="38100" dir="2700000" algn="tl">
                    <a:srgbClr val="000000">
                      <a:alpha val="43137"/>
                    </a:srgbClr>
                  </a:outerShdw>
                  <a:reflection blurRad="12700" stA="34000" endA="740" endPos="36000" dir="5400000" sy="-100000" algn="bl" rotWithShape="0"/>
                </a:effectLst>
              </a:rPr>
              <a:t>Business </a:t>
            </a:r>
            <a:r>
              <a:rPr lang="en-US" sz="4800" cap="none" dirty="0">
                <a:effectLst>
                  <a:outerShdw blurRad="38100" dist="38100" dir="2700000" algn="tl">
                    <a:srgbClr val="000000">
                      <a:alpha val="43137"/>
                    </a:srgbClr>
                  </a:outerShdw>
                  <a:reflection blurRad="12700" stA="34000" endA="740" endPos="36000" dir="5400000" sy="-100000" algn="bl" rotWithShape="0"/>
                </a:effectLst>
              </a:rPr>
              <a:t>Decisions</a:t>
            </a:r>
          </a:p>
        </p:txBody>
      </p:sp>
      <p:sp>
        <p:nvSpPr>
          <p:cNvPr id="4" name="Date Placeholder 27"/>
          <p:cNvSpPr txBox="1">
            <a:spLocks/>
          </p:cNvSpPr>
          <p:nvPr/>
        </p:nvSpPr>
        <p:spPr>
          <a:xfrm>
            <a:off x="307950" y="6566262"/>
            <a:ext cx="4995570" cy="215465"/>
          </a:xfrm>
          <a:prstGeom prst="rect">
            <a:avLst/>
          </a:prstGeom>
        </p:spPr>
        <p:txBody>
          <a:bodyPr/>
          <a:lstStyle>
            <a:defPPr>
              <a:defRPr lang="en-US"/>
            </a:defPPr>
            <a:lvl1pPr marL="0" marR="0" indent="0" algn="l" defTabSz="914400" rtl="0" eaLnBrk="1" fontAlgn="auto" latinLnBrk="0" hangingPunct="1">
              <a:lnSpc>
                <a:spcPct val="100000"/>
              </a:lnSpc>
              <a:spcBef>
                <a:spcPts val="0"/>
              </a:spcBef>
              <a:spcAft>
                <a:spcPts val="0"/>
              </a:spcAft>
              <a:buClrTx/>
              <a:buSzTx/>
              <a:buFontTx/>
              <a:buNone/>
              <a:tabLst/>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100"/>
              </a:spcAft>
            </a:pPr>
            <a:r>
              <a:rPr lang="en-US" sz="1050" b="0" i="0" kern="1200" dirty="0" smtClean="0">
                <a:solidFill>
                  <a:schemeClr val="tx1">
                    <a:lumMod val="95000"/>
                    <a:lumOff val="5000"/>
                  </a:schemeClr>
                </a:solidFill>
                <a:effectLst/>
                <a:latin typeface="+mn-lt"/>
              </a:rPr>
              <a:t>Copyright © Justin </a:t>
            </a:r>
            <a:r>
              <a:rPr lang="en-US" sz="1050" b="0" i="0" kern="1200" dirty="0" err="1" smtClean="0">
                <a:solidFill>
                  <a:schemeClr val="tx1">
                    <a:lumMod val="95000"/>
                    <a:lumOff val="5000"/>
                  </a:schemeClr>
                </a:solidFill>
                <a:effectLst/>
                <a:latin typeface="+mn-lt"/>
              </a:rPr>
              <a:t>Bateh</a:t>
            </a:r>
            <a:r>
              <a:rPr lang="en-US" sz="1050" b="0" i="0" kern="1200" dirty="0" smtClean="0">
                <a:solidFill>
                  <a:schemeClr val="tx1">
                    <a:lumMod val="95000"/>
                    <a:lumOff val="5000"/>
                  </a:schemeClr>
                </a:solidFill>
                <a:effectLst/>
                <a:latin typeface="+mn-lt"/>
              </a:rPr>
              <a:t> and Bert G. </a:t>
            </a:r>
            <a:r>
              <a:rPr lang="en-US" sz="1050" b="0" i="0" kern="1200" dirty="0" err="1" smtClean="0">
                <a:solidFill>
                  <a:schemeClr val="tx1">
                    <a:lumMod val="95000"/>
                    <a:lumOff val="5000"/>
                  </a:schemeClr>
                </a:solidFill>
                <a:effectLst/>
                <a:latin typeface="+mn-lt"/>
              </a:rPr>
              <a:t>Wachsmuth</a:t>
            </a:r>
            <a:r>
              <a:rPr lang="en-US" sz="1050" b="0" i="0" kern="1200" dirty="0" smtClean="0">
                <a:solidFill>
                  <a:schemeClr val="tx1">
                    <a:lumMod val="95000"/>
                    <a:lumOff val="5000"/>
                  </a:schemeClr>
                </a:solidFill>
                <a:effectLst/>
                <a:latin typeface="+mn-lt"/>
              </a:rPr>
              <a:t>, 2016. All rights reserved.</a:t>
            </a:r>
            <a:endParaRPr lang="en-US" sz="1050" i="0" dirty="0" smtClean="0">
              <a:solidFill>
                <a:schemeClr val="tx1">
                  <a:lumMod val="95000"/>
                  <a:lumOff val="5000"/>
                </a:schemeClr>
              </a:solidFill>
              <a:latin typeface="+mn-lt"/>
            </a:endParaRPr>
          </a:p>
        </p:txBody>
      </p:sp>
    </p:spTree>
    <p:extLst>
      <p:ext uri="{BB962C8B-B14F-4D97-AF65-F5344CB8AC3E}">
        <p14:creationId xmlns:p14="http://schemas.microsoft.com/office/powerpoint/2010/main" val="46848360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65747" y="705853"/>
            <a:ext cx="11012905" cy="5400609"/>
          </a:xfrm>
        </p:spPr>
        <p:txBody>
          <a:bodyPr>
            <a:noAutofit/>
          </a:bodyPr>
          <a:lstStyle/>
          <a:p>
            <a:pPr algn="just">
              <a:buFont typeface="Wingdings" panose="05000000000000000000" pitchFamily="2" charset="2"/>
              <a:buChar char="§"/>
            </a:pPr>
            <a:r>
              <a:rPr lang="en-US" sz="2400" dirty="0"/>
              <a:t>F</a:t>
            </a:r>
            <a:r>
              <a:rPr lang="en-US" sz="2400" dirty="0" smtClean="0"/>
              <a:t>inal </a:t>
            </a:r>
            <a:r>
              <a:rPr lang="en-US" sz="2400" dirty="0"/>
              <a:t>conclusion is </a:t>
            </a:r>
            <a:r>
              <a:rPr lang="en-US" sz="2400" i="1" dirty="0"/>
              <a:t>always one of two options</a:t>
            </a:r>
            <a:r>
              <a:rPr lang="en-US" sz="2400" dirty="0"/>
              <a:t>: </a:t>
            </a:r>
            <a:r>
              <a:rPr lang="en-US" sz="2400" dirty="0"/>
              <a:t>E</a:t>
            </a:r>
            <a:r>
              <a:rPr lang="en-US" sz="2400" dirty="0" smtClean="0"/>
              <a:t>ither </a:t>
            </a:r>
            <a:r>
              <a:rPr lang="en-US" sz="2400" i="1" dirty="0"/>
              <a:t>reject </a:t>
            </a:r>
            <a:r>
              <a:rPr lang="en-US" sz="2400" dirty="0"/>
              <a:t>the null hypothesis </a:t>
            </a:r>
            <a:r>
              <a:rPr lang="en-US" sz="2400" dirty="0" smtClean="0"/>
              <a:t>or declare </a:t>
            </a:r>
            <a:r>
              <a:rPr lang="en-US" sz="2400" dirty="0"/>
              <a:t>the test </a:t>
            </a:r>
            <a:r>
              <a:rPr lang="en-US" sz="2400" i="1" dirty="0"/>
              <a:t>inconclusive</a:t>
            </a:r>
            <a:r>
              <a:rPr lang="en-US" sz="2400" dirty="0"/>
              <a:t>. We never conclude anything else, such as accepting the null hypothesis</a:t>
            </a:r>
            <a:r>
              <a:rPr lang="en-US" sz="2400" dirty="0" smtClean="0"/>
              <a:t>.</a:t>
            </a:r>
            <a:endParaRPr lang="en-US" sz="2400" dirty="0"/>
          </a:p>
          <a:p>
            <a:pPr lvl="1" algn="just">
              <a:spcAft>
                <a:spcPts val="0"/>
              </a:spcAft>
            </a:pPr>
            <a:r>
              <a:rPr lang="en-US" b="1" dirty="0" smtClean="0"/>
              <a:t>Type-1 </a:t>
            </a:r>
            <a:r>
              <a:rPr lang="en-US" b="1" dirty="0"/>
              <a:t>error </a:t>
            </a:r>
            <a:r>
              <a:rPr lang="en-US" dirty="0" smtClean="0"/>
              <a:t>– rejecting </a:t>
            </a:r>
            <a:r>
              <a:rPr lang="en-US" dirty="0"/>
              <a:t>the null hypothesis when in fact it is </a:t>
            </a:r>
            <a:r>
              <a:rPr lang="en-US" dirty="0" smtClean="0"/>
              <a:t>true </a:t>
            </a:r>
          </a:p>
          <a:p>
            <a:pPr lvl="2" algn="just">
              <a:spcAft>
                <a:spcPts val="0"/>
              </a:spcAft>
            </a:pPr>
            <a:r>
              <a:rPr lang="en-US" dirty="0" smtClean="0"/>
              <a:t>Should </a:t>
            </a:r>
            <a:r>
              <a:rPr lang="en-US" dirty="0" smtClean="0"/>
              <a:t>be </a:t>
            </a:r>
            <a:r>
              <a:rPr lang="en-US" dirty="0"/>
              <a:t>small so that we can be confident in our decision to reject the null </a:t>
            </a:r>
            <a:r>
              <a:rPr lang="en-US" dirty="0" smtClean="0"/>
              <a:t>hypothesis</a:t>
            </a:r>
            <a:endParaRPr lang="en-US" dirty="0"/>
          </a:p>
          <a:p>
            <a:pPr lvl="1" algn="just">
              <a:spcAft>
                <a:spcPts val="0"/>
              </a:spcAft>
            </a:pPr>
            <a:r>
              <a:rPr lang="en-US" b="1" dirty="0" smtClean="0"/>
              <a:t>Type-2 </a:t>
            </a:r>
            <a:r>
              <a:rPr lang="en-US" b="1" dirty="0"/>
              <a:t>error </a:t>
            </a:r>
            <a:r>
              <a:rPr lang="en-US" dirty="0" smtClean="0"/>
              <a:t>– accepting </a:t>
            </a:r>
            <a:r>
              <a:rPr lang="en-US" dirty="0"/>
              <a:t>the null hypothesis when in fact it is </a:t>
            </a:r>
            <a:r>
              <a:rPr lang="en-US" dirty="0" smtClean="0"/>
              <a:t>false</a:t>
            </a:r>
          </a:p>
          <a:p>
            <a:pPr lvl="2" algn="just">
              <a:spcAft>
                <a:spcPts val="0"/>
              </a:spcAft>
            </a:pPr>
            <a:r>
              <a:rPr lang="en-US" dirty="0" smtClean="0"/>
              <a:t>This </a:t>
            </a:r>
            <a:r>
              <a:rPr lang="en-US" dirty="0"/>
              <a:t>type of error is not covered by our procedure since we will never accept the null hypothesis; we instead declare our test inconclusive if necessary</a:t>
            </a:r>
            <a:r>
              <a:rPr lang="en-US" dirty="0" smtClean="0"/>
              <a:t>.</a:t>
            </a:r>
            <a:endParaRPr lang="en-US" dirty="0"/>
          </a:p>
          <a:p>
            <a:pPr algn="just"/>
            <a:r>
              <a:rPr lang="en-US" sz="2400" dirty="0"/>
              <a:t>Most importantly, your conclusion should always be stated in terms that are easy to understand for </a:t>
            </a:r>
            <a:r>
              <a:rPr lang="en-US" sz="2400" dirty="0" smtClean="0"/>
              <a:t>anyone</a:t>
            </a:r>
          </a:p>
          <a:p>
            <a:pPr lvl="1" algn="just"/>
            <a:r>
              <a:rPr lang="en-US" dirty="0" smtClean="0"/>
              <a:t>preferable </a:t>
            </a:r>
            <a:r>
              <a:rPr lang="en-US" dirty="0"/>
              <a:t>using the terms of the original hypothesis</a:t>
            </a:r>
          </a:p>
          <a:p>
            <a:pPr algn="just"/>
            <a:endParaRPr lang="en-US" sz="2400" dirty="0"/>
          </a:p>
        </p:txBody>
      </p:sp>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6</a:t>
            </a:r>
            <a:r>
              <a:rPr lang="en-US" sz="1100" b="1" dirty="0" smtClean="0">
                <a:solidFill>
                  <a:schemeClr val="tx2"/>
                </a:solidFill>
              </a:rPr>
              <a:t>: Hypothesis Testing – Introduction</a:t>
            </a:r>
            <a:endParaRPr lang="en-US" sz="1100" b="1" dirty="0">
              <a:solidFill>
                <a:schemeClr val="tx2"/>
              </a:solidFill>
            </a:endParaRPr>
          </a:p>
        </p:txBody>
      </p:sp>
    </p:spTree>
    <p:extLst>
      <p:ext uri="{BB962C8B-B14F-4D97-AF65-F5344CB8AC3E}">
        <p14:creationId xmlns:p14="http://schemas.microsoft.com/office/powerpoint/2010/main" val="341377546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750"/>
                                        <p:tgtEl>
                                          <p:spTgt spid="2">
                                            <p:txEl>
                                              <p:pRg st="3" end="3"/>
                                            </p:txEl>
                                          </p:spTgt>
                                        </p:tgtEl>
                                      </p:cBhvr>
                                    </p:animEffect>
                                    <p:anim calcmode="lin" valueType="num">
                                      <p:cBhvr>
                                        <p:cTn id="22"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750"/>
                                        <p:tgtEl>
                                          <p:spTgt spid="2">
                                            <p:txEl>
                                              <p:pRg st="4" end="4"/>
                                            </p:txEl>
                                          </p:spTgt>
                                        </p:tgtEl>
                                      </p:cBhvr>
                                    </p:animEffect>
                                    <p:anim calcmode="lin" valueType="num">
                                      <p:cBhvr>
                                        <p:cTn id="29" dur="75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75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750"/>
                                        <p:tgtEl>
                                          <p:spTgt spid="2">
                                            <p:txEl>
                                              <p:pRg st="5" end="5"/>
                                            </p:txEl>
                                          </p:spTgt>
                                        </p:tgtEl>
                                      </p:cBhvr>
                                    </p:animEffect>
                                    <p:anim calcmode="lin" valueType="num">
                                      <p:cBhvr>
                                        <p:cTn id="36" dur="75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7" dur="75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750"/>
                                        <p:tgtEl>
                                          <p:spTgt spid="2">
                                            <p:txEl>
                                              <p:pRg st="6" end="6"/>
                                            </p:txEl>
                                          </p:spTgt>
                                        </p:tgtEl>
                                      </p:cBhvr>
                                    </p:animEffect>
                                    <p:anim calcmode="lin" valueType="num">
                                      <p:cBhvr>
                                        <p:cTn id="43" dur="75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4" dur="75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244187" y="1123310"/>
            <a:ext cx="9937187" cy="4471578"/>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pPr algn="just">
              <a:spcBef>
                <a:spcPts val="600"/>
              </a:spcBef>
              <a:spcAft>
                <a:spcPts val="600"/>
              </a:spcAft>
            </a:pPr>
            <a:r>
              <a:rPr lang="en-US" sz="2400" dirty="0"/>
              <a:t>A new antihypertensive drug is tested. It is supposed to lower blood pressure more than other drugs. Other drugs have been found to lower the pressure by 10 mmHg on average, but we suspect (or hope) that our new drug will work better. </a:t>
            </a:r>
            <a:endParaRPr lang="en-US" sz="2400" dirty="0" smtClean="0"/>
          </a:p>
          <a:p>
            <a:pPr marL="342900" indent="-342900" algn="just">
              <a:spcBef>
                <a:spcPts val="600"/>
              </a:spcBef>
              <a:spcAft>
                <a:spcPts val="600"/>
              </a:spcAft>
              <a:buFont typeface="Wingdings" panose="05000000000000000000" pitchFamily="2" charset="2"/>
              <a:buChar char="§"/>
            </a:pPr>
            <a:r>
              <a:rPr lang="en-US" sz="2400" dirty="0" smtClean="0"/>
              <a:t>To </a:t>
            </a:r>
            <a:r>
              <a:rPr lang="en-US" sz="2400" dirty="0"/>
              <a:t>collect evidence, we select a random sample of size </a:t>
            </a:r>
            <a:r>
              <a:rPr lang="en-US" sz="2400" i="1" dirty="0"/>
              <a:t>n </a:t>
            </a:r>
            <a:r>
              <a:rPr lang="en-US" sz="2400" dirty="0"/>
              <a:t>= 62 (say), administer the new drug, and find a sample mean of 11.3 and a sample standard deviation </a:t>
            </a:r>
            <a:r>
              <a:rPr lang="en-US" sz="2400" dirty="0" smtClean="0"/>
              <a:t>of 5.1</a:t>
            </a:r>
            <a:r>
              <a:rPr lang="en-US" sz="2400" dirty="0"/>
              <a:t>. </a:t>
            </a:r>
            <a:endParaRPr lang="en-US" sz="2400" dirty="0" smtClean="0"/>
          </a:p>
          <a:p>
            <a:pPr marL="342900" indent="-342900" algn="just">
              <a:spcBef>
                <a:spcPts val="600"/>
              </a:spcBef>
              <a:spcAft>
                <a:spcPts val="600"/>
              </a:spcAft>
              <a:buFont typeface="Wingdings" panose="05000000000000000000" pitchFamily="2" charset="2"/>
              <a:buChar char="§"/>
            </a:pPr>
            <a:r>
              <a:rPr lang="en-US" sz="2400" dirty="0" smtClean="0"/>
              <a:t>Is </a:t>
            </a:r>
            <a:r>
              <a:rPr lang="en-US" sz="2400" dirty="0"/>
              <a:t>the new drug better than the old drugs, that is, does the new drug lower blood pressure more than other drugs?</a:t>
            </a:r>
          </a:p>
          <a:p>
            <a:pPr algn="just">
              <a:spcBef>
                <a:spcPts val="600"/>
              </a:spcBef>
              <a:spcAft>
                <a:spcPts val="600"/>
              </a:spcAft>
            </a:pPr>
            <a:endParaRPr lang="en-US" sz="2400" dirty="0" smtClean="0"/>
          </a:p>
          <a:p>
            <a:pPr algn="just" defTabSz="1244600">
              <a:spcBef>
                <a:spcPts val="600"/>
              </a:spcBef>
              <a:spcAft>
                <a:spcPts val="600"/>
              </a:spcAft>
            </a:pPr>
            <a:endParaRPr lang="en-US" sz="2400" kern="1200" dirty="0" smtClean="0"/>
          </a:p>
        </p:txBody>
      </p:sp>
      <p:sp>
        <p:nvSpPr>
          <p:cNvPr id="8" name="Freeform 7"/>
          <p:cNvSpPr/>
          <p:nvPr/>
        </p:nvSpPr>
        <p:spPr>
          <a:xfrm>
            <a:off x="1370905" y="738273"/>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6</a:t>
            </a:r>
            <a:r>
              <a:rPr lang="en-US" sz="1100" b="1" dirty="0" smtClean="0">
                <a:solidFill>
                  <a:schemeClr val="tx2"/>
                </a:solidFill>
              </a:rPr>
              <a:t>: Hypothesis Testing – Introduction</a:t>
            </a:r>
            <a:endParaRPr lang="en-US" sz="1100" b="1" dirty="0">
              <a:solidFill>
                <a:schemeClr val="tx2"/>
              </a:solidFill>
            </a:endParaRPr>
          </a:p>
        </p:txBody>
      </p:sp>
    </p:spTree>
    <p:extLst>
      <p:ext uri="{BB962C8B-B14F-4D97-AF65-F5344CB8AC3E}">
        <p14:creationId xmlns:p14="http://schemas.microsoft.com/office/powerpoint/2010/main" val="130019507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750"/>
                                        <p:tgtEl>
                                          <p:spTgt spid="7">
                                            <p:txEl>
                                              <p:pRg st="1" end="1"/>
                                            </p:txEl>
                                          </p:spTgt>
                                        </p:tgtEl>
                                      </p:cBhvr>
                                    </p:animEffect>
                                    <p:anim calcmode="lin" valueType="num">
                                      <p:cBhvr>
                                        <p:cTn id="8" dur="75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750"/>
                                        <p:tgtEl>
                                          <p:spTgt spid="7">
                                            <p:txEl>
                                              <p:pRg st="2" end="2"/>
                                            </p:txEl>
                                          </p:spTgt>
                                        </p:tgtEl>
                                      </p:cBhvr>
                                    </p:animEffect>
                                    <p:anim calcmode="lin" valueType="num">
                                      <p:cBhvr>
                                        <p:cTn id="15" dur="75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p:cNvSpPr>
                <a:spLocks noGrp="1"/>
              </p:cNvSpPr>
              <p:nvPr>
                <p:ph idx="1"/>
              </p:nvPr>
            </p:nvSpPr>
            <p:spPr>
              <a:xfrm>
                <a:off x="811695" y="539094"/>
                <a:ext cx="10721009" cy="5444611"/>
              </a:xfrm>
            </p:spPr>
            <p:txBody>
              <a:bodyPr>
                <a:noAutofit/>
              </a:bodyPr>
              <a:lstStyle/>
              <a:p>
                <a:pPr marL="68580" indent="0" algn="just">
                  <a:buNone/>
                </a:pPr>
                <a:r>
                  <a:rPr lang="en-US" sz="2400" dirty="0" smtClean="0"/>
                  <a:t>To </a:t>
                </a:r>
                <a:r>
                  <a:rPr lang="en-US" sz="2400" dirty="0"/>
                  <a:t>find </a:t>
                </a:r>
                <a:r>
                  <a:rPr lang="en-US" sz="2400" dirty="0" smtClean="0"/>
                  <a:t>out </a:t>
                </a:r>
                <a:r>
                  <a:rPr lang="en-US" sz="2400" dirty="0"/>
                  <a:t>if the difference is </a:t>
                </a:r>
                <a:r>
                  <a:rPr lang="en-US" sz="2400" i="1" dirty="0"/>
                  <a:t>statistically significant</a:t>
                </a:r>
                <a:r>
                  <a:rPr lang="en-US" sz="2400" dirty="0" smtClean="0"/>
                  <a:t>, </a:t>
                </a:r>
                <a:r>
                  <a:rPr lang="en-US" sz="2400" dirty="0" smtClean="0"/>
                  <a:t>four </a:t>
                </a:r>
                <a:r>
                  <a:rPr lang="en-US" sz="2400" dirty="0"/>
                  <a:t>components of a statistical </a:t>
                </a:r>
                <a:r>
                  <a:rPr lang="en-US" sz="2400" dirty="0" smtClean="0"/>
                  <a:t>test:</a:t>
                </a:r>
                <a:endParaRPr lang="en-US" sz="2400" dirty="0"/>
              </a:p>
              <a:p>
                <a:pPr algn="just"/>
                <a:r>
                  <a:rPr lang="en-US" sz="2400" dirty="0" smtClean="0"/>
                  <a:t>N</a:t>
                </a:r>
                <a:r>
                  <a:rPr lang="en-US" sz="2400" dirty="0" smtClean="0"/>
                  <a:t>ull </a:t>
                </a:r>
                <a:r>
                  <a:rPr lang="en-US" sz="2400" dirty="0" smtClean="0"/>
                  <a:t>hypothesis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𝐻</m:t>
                        </m:r>
                      </m:e>
                      <m:sub>
                        <m:r>
                          <a:rPr lang="en-US" sz="2400" i="1">
                            <a:latin typeface="Cambria Math" panose="02040503050406030204" pitchFamily="18" charset="0"/>
                          </a:rPr>
                          <m:t>0</m:t>
                        </m:r>
                      </m:sub>
                    </m:sSub>
                  </m:oMath>
                </a14:m>
                <a:r>
                  <a:rPr lang="en-US" sz="2400" dirty="0"/>
                  <a:t> </a:t>
                </a:r>
                <a:r>
                  <a:rPr lang="en-US" sz="2400" dirty="0" smtClean="0"/>
                  <a:t>is </a:t>
                </a:r>
                <a:r>
                  <a:rPr lang="en-US" sz="2400" dirty="0" smtClean="0"/>
                  <a:t>the </a:t>
                </a:r>
                <a:r>
                  <a:rPr lang="en-US" sz="2400" dirty="0"/>
                  <a:t>“tried and true” assumption that all drugs are about the same and the new drug has about the same effect as all other drugs. </a:t>
                </a:r>
                <a:endParaRPr lang="en-US" sz="2400" dirty="0" smtClean="0"/>
              </a:p>
              <a:p>
                <a:pPr lvl="1" algn="just"/>
                <a:r>
                  <a:rPr lang="en-US" dirty="0" smtClean="0"/>
                  <a:t>The </a:t>
                </a:r>
                <a:r>
                  <a:rPr lang="en-US" dirty="0"/>
                  <a:t>null hypothesis is that the average decrease in blood pressure (the population mean) is 10 mmHg, just as for all other </a:t>
                </a:r>
                <a:r>
                  <a:rPr lang="en-US" dirty="0" smtClean="0"/>
                  <a:t>drugs</a:t>
                </a:r>
                <a:r>
                  <a:rPr lang="en-US" dirty="0"/>
                  <a:t>. </a:t>
                </a:r>
                <a:endParaRPr lang="en-US" dirty="0" smtClean="0"/>
              </a:p>
              <a:p>
                <a:pPr lvl="1" algn="just"/>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rPr>
                          <m:t>0</m:t>
                        </m:r>
                      </m:sub>
                    </m:sSub>
                  </m:oMath>
                </a14:m>
                <a:r>
                  <a:rPr lang="en-US" dirty="0"/>
                  <a:t>: </a:t>
                </a:r>
                <a:r>
                  <a:rPr lang="en-US" i="1" dirty="0">
                    <a:latin typeface="Symbol" panose="05050102010706020507" pitchFamily="18" charset="2"/>
                  </a:rPr>
                  <a:t>m </a:t>
                </a:r>
                <a:r>
                  <a:rPr lang="en-US" dirty="0"/>
                  <a:t>= </a:t>
                </a:r>
                <a:r>
                  <a:rPr lang="en-US" dirty="0" smtClean="0"/>
                  <a:t>10</a:t>
                </a:r>
                <a:endParaRPr lang="en-US" dirty="0"/>
              </a:p>
              <a:p>
                <a:pPr algn="just"/>
                <a:r>
                  <a:rPr lang="en-US" sz="2400" dirty="0"/>
                  <a:t>A</a:t>
                </a:r>
                <a:r>
                  <a:rPr lang="en-US" sz="2400" dirty="0" smtClean="0"/>
                  <a:t>lternative </a:t>
                </a:r>
                <a:r>
                  <a:rPr lang="en-US" sz="2400" dirty="0"/>
                  <a:t>hypothesis </a:t>
                </a:r>
                <a14:m>
                  <m:oMath xmlns:m="http://schemas.openxmlformats.org/officeDocument/2006/math">
                    <m:sSub>
                      <m:sSubPr>
                        <m:ctrlPr>
                          <a:rPr lang="en-US" sz="2400" i="1" smtClean="0">
                            <a:latin typeface="Cambria Math" panose="02040503050406030204" pitchFamily="18" charset="0"/>
                          </a:rPr>
                        </m:ctrlPr>
                      </m:sSubPr>
                      <m:e>
                        <m:r>
                          <a:rPr lang="en-US" sz="2400" i="1">
                            <a:latin typeface="Cambria Math" panose="02040503050406030204" pitchFamily="18" charset="0"/>
                          </a:rPr>
                          <m:t>𝐻</m:t>
                        </m:r>
                      </m:e>
                      <m:sub>
                        <m:r>
                          <a:rPr lang="en-US" sz="2400" b="0" i="1" smtClean="0">
                            <a:latin typeface="Cambria Math" panose="02040503050406030204" pitchFamily="18" charset="0"/>
                          </a:rPr>
                          <m:t>𝑎</m:t>
                        </m:r>
                      </m:sub>
                    </m:sSub>
                  </m:oMath>
                </a14:m>
                <a:r>
                  <a:rPr lang="en-US" sz="2400" i="1" dirty="0"/>
                  <a:t> </a:t>
                </a:r>
                <a:r>
                  <a:rPr lang="en-US" sz="2400" dirty="0"/>
                  <a:t>is what we hope to be true, that is, the new drug results in a higher decrease than the traditional dugs. </a:t>
                </a:r>
                <a:endParaRPr lang="en-US" sz="2400" dirty="0" smtClean="0"/>
              </a:p>
              <a:p>
                <a:pPr lvl="1" algn="just"/>
                <a:r>
                  <a:rPr lang="en-US" dirty="0" smtClean="0"/>
                  <a:t>The alternative hypothesis is that the average decrease in blood pressure (the population mean) is different from 10 mmHg. </a:t>
                </a:r>
              </a:p>
              <a:p>
                <a:pPr lvl="1" algn="just"/>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b="0" i="1" smtClean="0">
                            <a:latin typeface="Cambria Math" panose="02040503050406030204" pitchFamily="18" charset="0"/>
                          </a:rPr>
                          <m:t>𝑎</m:t>
                        </m:r>
                      </m:sub>
                    </m:sSub>
                  </m:oMath>
                </a14:m>
                <a:r>
                  <a:rPr lang="en-US" dirty="0"/>
                  <a:t>: </a:t>
                </a:r>
                <a:r>
                  <a:rPr lang="en-US" i="1" dirty="0">
                    <a:latin typeface="Symbol" panose="05050102010706020507" pitchFamily="18" charset="2"/>
                  </a:rPr>
                  <a:t>m</a:t>
                </a:r>
                <a:r>
                  <a:rPr lang="en-US" i="1" dirty="0"/>
                  <a:t> </a:t>
                </a:r>
                <a:r>
                  <a:rPr lang="en-US" dirty="0"/>
                  <a:t>≠ </a:t>
                </a:r>
                <a:r>
                  <a:rPr lang="en-US" dirty="0" smtClean="0"/>
                  <a:t>10</a:t>
                </a:r>
                <a:endParaRPr lang="en-US" dirty="0"/>
              </a:p>
              <a:p>
                <a:pPr algn="just"/>
                <a:endParaRPr lang="en-US" sz="2400" dirty="0"/>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811695" y="539094"/>
                <a:ext cx="10721009" cy="5444611"/>
              </a:xfrm>
              <a:blipFill rotWithShape="0">
                <a:blip r:embed="rId3"/>
                <a:stretch>
                  <a:fillRect l="-227" t="-895" r="-910" b="-8277"/>
                </a:stretch>
              </a:blipFill>
            </p:spPr>
            <p:txBody>
              <a:bodyPr/>
              <a:lstStyle/>
              <a:p>
                <a:r>
                  <a:rPr lang="en-US">
                    <a:noFill/>
                  </a:rPr>
                  <a:t> </a:t>
                </a:r>
              </a:p>
            </p:txBody>
          </p:sp>
        </mc:Fallback>
      </mc:AlternateContent>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6</a:t>
            </a:r>
            <a:r>
              <a:rPr lang="en-US" sz="1100" b="1" dirty="0" smtClean="0">
                <a:solidFill>
                  <a:schemeClr val="tx2"/>
                </a:solidFill>
              </a:rPr>
              <a:t>: Hypothesis Testing – Introduction</a:t>
            </a:r>
            <a:endParaRPr lang="en-US" sz="1100" b="1" dirty="0">
              <a:solidFill>
                <a:schemeClr val="tx2"/>
              </a:solidFill>
            </a:endParaRPr>
          </a:p>
        </p:txBody>
      </p:sp>
    </p:spTree>
    <p:extLst>
      <p:ext uri="{BB962C8B-B14F-4D97-AF65-F5344CB8AC3E}">
        <p14:creationId xmlns:p14="http://schemas.microsoft.com/office/powerpoint/2010/main" val="226322301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750"/>
                                        <p:tgtEl>
                                          <p:spTgt spid="2">
                                            <p:txEl>
                                              <p:pRg st="3" end="3"/>
                                            </p:txEl>
                                          </p:spTgt>
                                        </p:tgtEl>
                                      </p:cBhvr>
                                    </p:animEffect>
                                    <p:anim calcmode="lin" valueType="num">
                                      <p:cBhvr>
                                        <p:cTn id="20"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1"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fade">
                                      <p:cBhvr>
                                        <p:cTn id="26" dur="750"/>
                                        <p:tgtEl>
                                          <p:spTgt spid="2">
                                            <p:txEl>
                                              <p:pRg st="4" end="4"/>
                                            </p:txEl>
                                          </p:spTgt>
                                        </p:tgtEl>
                                      </p:cBhvr>
                                    </p:animEffect>
                                    <p:anim calcmode="lin" valueType="num">
                                      <p:cBhvr>
                                        <p:cTn id="27" dur="75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Effect transition="in" filter="fade">
                                      <p:cBhvr>
                                        <p:cTn id="33" dur="750"/>
                                        <p:tgtEl>
                                          <p:spTgt spid="2">
                                            <p:txEl>
                                              <p:pRg st="5" end="5"/>
                                            </p:txEl>
                                          </p:spTgt>
                                        </p:tgtEl>
                                      </p:cBhvr>
                                    </p:animEffect>
                                    <p:anim calcmode="lin" valueType="num">
                                      <p:cBhvr>
                                        <p:cTn id="34" dur="75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5" dur="750" fill="hold"/>
                                        <p:tgtEl>
                                          <p:spTgt spid="2">
                                            <p:txEl>
                                              <p:pRg st="5" end="5"/>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2">
                                            <p:txEl>
                                              <p:pRg st="6" end="6"/>
                                            </p:txEl>
                                          </p:spTgt>
                                        </p:tgtEl>
                                        <p:attrNameLst>
                                          <p:attrName>style.visibility</p:attrName>
                                        </p:attrNameLst>
                                      </p:cBhvr>
                                      <p:to>
                                        <p:strVal val="visible"/>
                                      </p:to>
                                    </p:set>
                                    <p:animEffect transition="in" filter="fade">
                                      <p:cBhvr>
                                        <p:cTn id="38" dur="750"/>
                                        <p:tgtEl>
                                          <p:spTgt spid="2">
                                            <p:txEl>
                                              <p:pRg st="6" end="6"/>
                                            </p:txEl>
                                          </p:spTgt>
                                        </p:tgtEl>
                                      </p:cBhvr>
                                    </p:animEffect>
                                    <p:anim calcmode="lin" valueType="num">
                                      <p:cBhvr>
                                        <p:cTn id="39" dur="75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0" dur="75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0300" y="639696"/>
            <a:ext cx="11066599" cy="5632766"/>
          </a:xfrm>
        </p:spPr>
        <p:txBody>
          <a:bodyPr>
            <a:noAutofit/>
          </a:bodyPr>
          <a:lstStyle/>
          <a:p>
            <a:pPr algn="just">
              <a:spcBef>
                <a:spcPts val="0"/>
              </a:spcBef>
              <a:buFont typeface="Wingdings" panose="05000000000000000000" pitchFamily="2" charset="2"/>
              <a:buChar char="§"/>
            </a:pPr>
            <a:r>
              <a:rPr lang="en-US" sz="2300" dirty="0"/>
              <a:t>T</a:t>
            </a:r>
            <a:r>
              <a:rPr lang="en-US" sz="2300" dirty="0" smtClean="0"/>
              <a:t>est statistics: We </a:t>
            </a:r>
            <a:r>
              <a:rPr lang="en-US" sz="2300" dirty="0"/>
              <a:t>collect evidence in the form of a random sample. </a:t>
            </a:r>
            <a:endParaRPr lang="en-US" sz="2300" dirty="0" smtClean="0"/>
          </a:p>
          <a:p>
            <a:pPr lvl="1" algn="just">
              <a:spcBef>
                <a:spcPts val="0"/>
              </a:spcBef>
              <a:buFont typeface="Wingdings" panose="05000000000000000000" pitchFamily="2" charset="2"/>
              <a:buChar char="§"/>
            </a:pPr>
            <a:r>
              <a:rPr lang="en-US" sz="2300" dirty="0" smtClean="0"/>
              <a:t>We </a:t>
            </a:r>
            <a:r>
              <a:rPr lang="en-US" sz="2300" dirty="0"/>
              <a:t>found that for this random sample the sample mean is 11.3 mmHg, the sample standard deviation is 5.1 mmHg, and the sample size </a:t>
            </a:r>
            <a:r>
              <a:rPr lang="en-US" sz="2300" i="1" dirty="0"/>
              <a:t>N </a:t>
            </a:r>
            <a:r>
              <a:rPr lang="en-US" sz="2300" dirty="0"/>
              <a:t>is </a:t>
            </a:r>
            <a:r>
              <a:rPr lang="en-US" sz="2300" dirty="0" smtClean="0"/>
              <a:t>62.</a:t>
            </a:r>
          </a:p>
          <a:p>
            <a:pPr lvl="1" algn="just">
              <a:spcBef>
                <a:spcPts val="0"/>
              </a:spcBef>
              <a:buFont typeface="Wingdings" panose="05000000000000000000" pitchFamily="2" charset="2"/>
              <a:buChar char="§"/>
            </a:pPr>
            <a:r>
              <a:rPr lang="en-US" sz="2300" dirty="0" smtClean="0"/>
              <a:t>These </a:t>
            </a:r>
            <a:r>
              <a:rPr lang="en-US" sz="2300" dirty="0"/>
              <a:t>figures convert into a standard </a:t>
            </a:r>
            <a:r>
              <a:rPr lang="en-US" sz="2300" i="1" dirty="0"/>
              <a:t>z</a:t>
            </a:r>
            <a:r>
              <a:rPr lang="en-US" sz="2300" dirty="0"/>
              <a:t>-score of </a:t>
            </a:r>
            <a:r>
              <a:rPr lang="en-US" sz="2300" i="1" dirty="0"/>
              <a:t>z </a:t>
            </a:r>
            <a:r>
              <a:rPr lang="en-US" sz="2300" dirty="0"/>
              <a:t>= 2.007 (as we will soon see). </a:t>
            </a:r>
          </a:p>
          <a:p>
            <a:pPr algn="just">
              <a:spcBef>
                <a:spcPts val="0"/>
              </a:spcBef>
            </a:pPr>
            <a:r>
              <a:rPr lang="en-US" sz="2300" dirty="0" smtClean="0"/>
              <a:t>Rejection </a:t>
            </a:r>
            <a:r>
              <a:rPr lang="en-US" sz="2300" dirty="0"/>
              <a:t>region: Finally we use the test statistics </a:t>
            </a:r>
            <a:r>
              <a:rPr lang="en-US" sz="2300" i="1" dirty="0"/>
              <a:t>z </a:t>
            </a:r>
            <a:r>
              <a:rPr lang="en-US" sz="2300" dirty="0"/>
              <a:t>= 2.007 to compute the probability </a:t>
            </a:r>
            <a:r>
              <a:rPr lang="en-US" sz="2300" i="1" dirty="0"/>
              <a:t>p </a:t>
            </a:r>
            <a:r>
              <a:rPr lang="en-US" sz="2300" dirty="0"/>
              <a:t>that this could happen due to chance if the null hypothesis was true. </a:t>
            </a:r>
            <a:endParaRPr lang="en-US" sz="2300" dirty="0" smtClean="0"/>
          </a:p>
          <a:p>
            <a:pPr lvl="1" algn="just">
              <a:spcBef>
                <a:spcPts val="0"/>
              </a:spcBef>
            </a:pPr>
            <a:r>
              <a:rPr lang="en-US" sz="2300" dirty="0" smtClean="0"/>
              <a:t>This </a:t>
            </a:r>
            <a:r>
              <a:rPr lang="en-US" sz="2300" i="1" dirty="0"/>
              <a:t>p </a:t>
            </a:r>
            <a:r>
              <a:rPr lang="en-US" sz="2300" dirty="0"/>
              <a:t>is the probability of committing an error in deciding to reject the null hypothesis when in fact it was true (the type-1 error). </a:t>
            </a:r>
            <a:endParaRPr lang="en-US" sz="2300" dirty="0" smtClean="0"/>
          </a:p>
          <a:p>
            <a:pPr lvl="1" algn="just">
              <a:spcBef>
                <a:spcPts val="0"/>
              </a:spcBef>
            </a:pPr>
            <a:r>
              <a:rPr lang="en-US" sz="2300" dirty="0" smtClean="0"/>
              <a:t>If </a:t>
            </a:r>
            <a:r>
              <a:rPr lang="en-US" sz="2300" dirty="0"/>
              <a:t>that error is small, we do indeed decide to reject the null hypothesis; otherwise we will declare the test to be inconclusive. </a:t>
            </a:r>
            <a:endParaRPr lang="en-US" sz="2300" dirty="0" smtClean="0"/>
          </a:p>
          <a:p>
            <a:pPr lvl="1" algn="just">
              <a:spcBef>
                <a:spcPts val="0"/>
              </a:spcBef>
            </a:pPr>
            <a:r>
              <a:rPr lang="en-US" sz="2300" dirty="0" smtClean="0"/>
              <a:t>It </a:t>
            </a:r>
            <a:r>
              <a:rPr lang="en-US" sz="2300" dirty="0"/>
              <a:t>turns out that </a:t>
            </a:r>
            <a:r>
              <a:rPr lang="en-US" sz="2300" i="1" dirty="0"/>
              <a:t>p </a:t>
            </a:r>
            <a:r>
              <a:rPr lang="en-US" sz="2300" dirty="0"/>
              <a:t>= 0.044 or 4.4 percent (see the following text for the computation). </a:t>
            </a:r>
          </a:p>
          <a:p>
            <a:pPr algn="just">
              <a:spcBef>
                <a:spcPts val="0"/>
              </a:spcBef>
            </a:pPr>
            <a:endParaRPr lang="en-US" sz="2300" dirty="0"/>
          </a:p>
        </p:txBody>
      </p:sp>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6</a:t>
            </a:r>
            <a:r>
              <a:rPr lang="en-US" sz="1100" b="1" dirty="0" smtClean="0">
                <a:solidFill>
                  <a:schemeClr val="tx2"/>
                </a:solidFill>
              </a:rPr>
              <a:t>: Hypothesis Testing – Introduction</a:t>
            </a:r>
            <a:endParaRPr lang="en-US" sz="1100" b="1" dirty="0">
              <a:solidFill>
                <a:schemeClr val="tx2"/>
              </a:solidFill>
            </a:endParaRPr>
          </a:p>
        </p:txBody>
      </p:sp>
    </p:spTree>
    <p:extLst>
      <p:ext uri="{BB962C8B-B14F-4D97-AF65-F5344CB8AC3E}">
        <p14:creationId xmlns:p14="http://schemas.microsoft.com/office/powerpoint/2010/main" val="126544078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750"/>
                                        <p:tgtEl>
                                          <p:spTgt spid="2">
                                            <p:txEl>
                                              <p:pRg st="3" end="3"/>
                                            </p:txEl>
                                          </p:spTgt>
                                        </p:tgtEl>
                                      </p:cBhvr>
                                    </p:animEffect>
                                    <p:anim calcmode="lin" valueType="num">
                                      <p:cBhvr>
                                        <p:cTn id="22"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750"/>
                                        <p:tgtEl>
                                          <p:spTgt spid="2">
                                            <p:txEl>
                                              <p:pRg st="4" end="4"/>
                                            </p:txEl>
                                          </p:spTgt>
                                        </p:tgtEl>
                                      </p:cBhvr>
                                    </p:animEffect>
                                    <p:anim calcmode="lin" valueType="num">
                                      <p:cBhvr>
                                        <p:cTn id="29" dur="75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75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750"/>
                                        <p:tgtEl>
                                          <p:spTgt spid="2">
                                            <p:txEl>
                                              <p:pRg st="5" end="5"/>
                                            </p:txEl>
                                          </p:spTgt>
                                        </p:tgtEl>
                                      </p:cBhvr>
                                    </p:animEffect>
                                    <p:anim calcmode="lin" valueType="num">
                                      <p:cBhvr>
                                        <p:cTn id="36" dur="75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7" dur="75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750"/>
                                        <p:tgtEl>
                                          <p:spTgt spid="2">
                                            <p:txEl>
                                              <p:pRg st="6" end="6"/>
                                            </p:txEl>
                                          </p:spTgt>
                                        </p:tgtEl>
                                      </p:cBhvr>
                                    </p:animEffect>
                                    <p:anim calcmode="lin" valueType="num">
                                      <p:cBhvr>
                                        <p:cTn id="43" dur="75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4" dur="75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96011" y="1007390"/>
            <a:ext cx="10665547" cy="4774150"/>
          </a:xfrm>
        </p:spPr>
        <p:txBody>
          <a:bodyPr>
            <a:noAutofit/>
          </a:bodyPr>
          <a:lstStyle/>
          <a:p>
            <a:pPr algn="just"/>
            <a:r>
              <a:rPr lang="en-US" sz="2400" dirty="0"/>
              <a:t>So, if we decide to reject the null hypothesis, this decision is invalid with a probability of about 4 percent. </a:t>
            </a:r>
            <a:endParaRPr lang="en-US" sz="2400" dirty="0" smtClean="0"/>
          </a:p>
          <a:p>
            <a:pPr lvl="1" algn="just"/>
            <a:r>
              <a:rPr lang="en-US" dirty="0" smtClean="0"/>
              <a:t>That </a:t>
            </a:r>
            <a:r>
              <a:rPr lang="en-US" dirty="0"/>
              <a:t>is an acceptable risk for us, so we indeed decide to </a:t>
            </a:r>
            <a:r>
              <a:rPr lang="en-US" i="1" dirty="0"/>
              <a:t>reject the null hypothesis </a:t>
            </a:r>
            <a:r>
              <a:rPr lang="en-US" dirty="0"/>
              <a:t>and thus accept the </a:t>
            </a:r>
            <a:r>
              <a:rPr lang="en-US" dirty="0" smtClean="0"/>
              <a:t>alternative</a:t>
            </a:r>
            <a:r>
              <a:rPr lang="en-US" dirty="0"/>
              <a:t>. </a:t>
            </a:r>
            <a:endParaRPr lang="en-US" dirty="0" smtClean="0"/>
          </a:p>
          <a:p>
            <a:pPr lvl="1" algn="just"/>
            <a:r>
              <a:rPr lang="en-US" dirty="0" smtClean="0"/>
              <a:t>This </a:t>
            </a:r>
            <a:r>
              <a:rPr lang="en-US" dirty="0"/>
              <a:t>means, in terms of our original problem, that there is sufficient evidence to conclude that the new drug is better than the existing drugs in lowering blood pressure. </a:t>
            </a:r>
            <a:endParaRPr lang="en-US" dirty="0" smtClean="0"/>
          </a:p>
          <a:p>
            <a:pPr lvl="1" algn="just"/>
            <a:r>
              <a:rPr lang="en-US" dirty="0" smtClean="0"/>
              <a:t>In </a:t>
            </a:r>
            <a:r>
              <a:rPr lang="en-US" dirty="0"/>
              <a:t>fact, our alternative hypothesis is that the </a:t>
            </a:r>
            <a:r>
              <a:rPr lang="en-US" dirty="0" smtClean="0"/>
              <a:t>new </a:t>
            </a:r>
            <a:r>
              <a:rPr lang="en-US" dirty="0"/>
              <a:t>drug is different from the old drugs, but since the sample mean is indeed bigger, the difference must be that the new drug works better.</a:t>
            </a:r>
          </a:p>
          <a:p>
            <a:pPr algn="just"/>
            <a:endParaRPr lang="en-US" sz="2400" dirty="0"/>
          </a:p>
          <a:p>
            <a:pPr algn="just"/>
            <a:endParaRPr lang="en-US" sz="2200" dirty="0"/>
          </a:p>
        </p:txBody>
      </p:sp>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6</a:t>
            </a:r>
            <a:r>
              <a:rPr lang="en-US" sz="1100" b="1" dirty="0" smtClean="0">
                <a:solidFill>
                  <a:schemeClr val="tx2"/>
                </a:solidFill>
              </a:rPr>
              <a:t>: Hypothesis Testing – Introduction</a:t>
            </a:r>
            <a:endParaRPr lang="en-US" sz="1100" b="1" dirty="0">
              <a:solidFill>
                <a:schemeClr val="tx2"/>
              </a:solidFill>
            </a:endParaRPr>
          </a:p>
        </p:txBody>
      </p:sp>
    </p:spTree>
    <p:extLst>
      <p:ext uri="{BB962C8B-B14F-4D97-AF65-F5344CB8AC3E}">
        <p14:creationId xmlns:p14="http://schemas.microsoft.com/office/powerpoint/2010/main" val="401383380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750"/>
                                        <p:tgtEl>
                                          <p:spTgt spid="2">
                                            <p:txEl>
                                              <p:pRg st="3" end="3"/>
                                            </p:txEl>
                                          </p:spTgt>
                                        </p:tgtEl>
                                      </p:cBhvr>
                                    </p:animEffect>
                                    <p:anim calcmode="lin" valueType="num">
                                      <p:cBhvr>
                                        <p:cTn id="22"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
          <p:cNvSpPr/>
          <p:nvPr/>
        </p:nvSpPr>
        <p:spPr>
          <a:xfrm>
            <a:off x="625642" y="523492"/>
            <a:ext cx="10940716" cy="777600"/>
          </a:xfrm>
          <a:custGeom>
            <a:avLst/>
            <a:gdLst>
              <a:gd name="connsiteX0" fmla="*/ 0 w 10940716"/>
              <a:gd name="connsiteY0" fmla="*/ 0 h 777600"/>
              <a:gd name="connsiteX1" fmla="*/ 10940716 w 10940716"/>
              <a:gd name="connsiteY1" fmla="*/ 0 h 777600"/>
              <a:gd name="connsiteX2" fmla="*/ 10940716 w 10940716"/>
              <a:gd name="connsiteY2" fmla="*/ 777600 h 777600"/>
              <a:gd name="connsiteX3" fmla="*/ 0 w 10940716"/>
              <a:gd name="connsiteY3" fmla="*/ 777600 h 777600"/>
              <a:gd name="connsiteX4" fmla="*/ 0 w 10940716"/>
              <a:gd name="connsiteY4" fmla="*/ 0 h 77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777600">
                <a:moveTo>
                  <a:pt x="0" y="0"/>
                </a:moveTo>
                <a:lnTo>
                  <a:pt x="10940716" y="0"/>
                </a:lnTo>
                <a:lnTo>
                  <a:pt x="10940716" y="777600"/>
                </a:lnTo>
                <a:lnTo>
                  <a:pt x="0" y="777600"/>
                </a:lnTo>
                <a:lnTo>
                  <a:pt x="0" y="0"/>
                </a:lnTo>
                <a:close/>
              </a:path>
            </a:pathLst>
          </a:custGeom>
          <a:solidFill>
            <a:srgbClr val="2254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4000">
                <a:solidFill>
                  <a:schemeClr val="bg1"/>
                </a:solidFill>
                <a:effectLst>
                  <a:outerShdw blurRad="38100" dist="38100" dir="2700000" algn="tl">
                    <a:srgbClr val="000000">
                      <a:alpha val="43137"/>
                    </a:srgbClr>
                  </a:outerShdw>
                </a:effectLst>
              </a:rPr>
              <a:t>Large Sample Size (n &gt; 30)</a:t>
            </a:r>
            <a:endParaRPr lang="en-US" sz="4000" kern="1200" dirty="0">
              <a:solidFill>
                <a:schemeClr val="bg1"/>
              </a:solidFill>
              <a:effectLst>
                <a:outerShdw blurRad="38100" dist="38100" dir="2700000" algn="tl">
                  <a:srgbClr val="000000">
                    <a:alpha val="43137"/>
                  </a:srgbClr>
                </a:outerShdw>
              </a:effectLst>
            </a:endParaRPr>
          </a:p>
        </p:txBody>
      </p:sp>
      <mc:AlternateContent xmlns:mc="http://schemas.openxmlformats.org/markup-compatibility/2006">
        <mc:Choice xmlns:a14="http://schemas.microsoft.com/office/drawing/2010/main" Requires="a14">
          <p:sp>
            <p:nvSpPr>
              <p:cNvPr id="23" name="Freeform 22"/>
              <p:cNvSpPr/>
              <p:nvPr/>
            </p:nvSpPr>
            <p:spPr>
              <a:xfrm>
                <a:off x="625642" y="1301091"/>
                <a:ext cx="10940716" cy="4635685"/>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solidFill>
                <a:srgbClr val="F2FFE3"/>
              </a:soli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4018" tIns="144018" rIns="192024" bIns="216027" numCol="1" spcCol="1270" anchor="t" anchorCtr="0">
                <a:noAutofit/>
              </a:bodyPr>
              <a:lstStyle/>
              <a:p>
                <a:pPr>
                  <a:spcBef>
                    <a:spcPts val="600"/>
                  </a:spcBef>
                  <a:spcAft>
                    <a:spcPts val="600"/>
                  </a:spcAft>
                </a:pPr>
                <a:r>
                  <a:rPr lang="en-US" sz="2400" dirty="0"/>
                  <a:t>A</a:t>
                </a:r>
                <a:r>
                  <a:rPr lang="en-US" sz="2400" dirty="0" smtClean="0"/>
                  <a:t> </a:t>
                </a:r>
                <a:r>
                  <a:rPr lang="en-US" sz="2400" dirty="0"/>
                  <a:t>test for a sample mean when the sample size is relatively large: </a:t>
                </a:r>
              </a:p>
              <a:p>
                <a:pPr marL="285750" indent="-285750">
                  <a:spcBef>
                    <a:spcPts val="600"/>
                  </a:spcBef>
                  <a:spcAft>
                    <a:spcPts val="600"/>
                  </a:spcAft>
                  <a:buFont typeface="Wingdings" panose="05000000000000000000" pitchFamily="2" charset="2"/>
                  <a:buChar char="§"/>
                </a:pPr>
                <a:r>
                  <a:rPr lang="en-US" sz="2400" dirty="0"/>
                  <a:t>Null hypothesis</a:t>
                </a:r>
                <a:r>
                  <a:rPr lang="en-US" sz="2400" dirty="0" smtClean="0"/>
                  <a:t>: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𝐻</m:t>
                        </m:r>
                      </m:e>
                      <m:sub>
                        <m:r>
                          <a:rPr lang="en-US" sz="2400" b="0" i="1" smtClean="0">
                            <a:latin typeface="Cambria Math" panose="02040503050406030204" pitchFamily="18" charset="0"/>
                          </a:rPr>
                          <m:t>0</m:t>
                        </m:r>
                      </m:sub>
                    </m:sSub>
                  </m:oMath>
                </a14:m>
                <a:r>
                  <a:rPr lang="en-US" sz="2400" dirty="0" smtClean="0"/>
                  <a:t>: </a:t>
                </a:r>
                <a:r>
                  <a:rPr lang="en-US" sz="2400" i="1" dirty="0">
                    <a:latin typeface="Symbol" panose="05050102010706020507" pitchFamily="18" charset="2"/>
                  </a:rPr>
                  <a:t>m</a:t>
                </a:r>
                <a:r>
                  <a:rPr lang="en-US" sz="2400" i="1" dirty="0"/>
                  <a:t> </a:t>
                </a:r>
                <a:r>
                  <a:rPr lang="en-US" sz="2400" dirty="0"/>
                  <a:t>= </a:t>
                </a:r>
                <a14:m>
                  <m:oMath xmlns:m="http://schemas.openxmlformats.org/officeDocument/2006/math">
                    <m:sSub>
                      <m:sSubPr>
                        <m:ctrlPr>
                          <a:rPr lang="en-US" sz="2400" i="1" smtClean="0">
                            <a:latin typeface="Cambria Math" panose="02040503050406030204" pitchFamily="18" charset="0"/>
                          </a:rPr>
                        </m:ctrlPr>
                      </m:sSubPr>
                      <m:e>
                        <m:r>
                          <m:rPr>
                            <m:nor/>
                          </m:rPr>
                          <a:rPr lang="en-US" sz="2400" i="1" dirty="0">
                            <a:latin typeface="Symbol" panose="05050102010706020507" pitchFamily="18" charset="2"/>
                          </a:rPr>
                          <m:t>m</m:t>
                        </m:r>
                      </m:e>
                      <m:sub>
                        <m:r>
                          <a:rPr lang="en-US" sz="2400" b="0" i="1" smtClean="0">
                            <a:latin typeface="Cambria Math" panose="02040503050406030204" pitchFamily="18" charset="0"/>
                          </a:rPr>
                          <m:t>0</m:t>
                        </m:r>
                      </m:sub>
                    </m:sSub>
                  </m:oMath>
                </a14:m>
                <a:r>
                  <a:rPr lang="en-US" sz="2400" dirty="0" smtClean="0"/>
                  <a:t> where </a:t>
                </a:r>
                <a14:m>
                  <m:oMath xmlns:m="http://schemas.openxmlformats.org/officeDocument/2006/math">
                    <m:sSub>
                      <m:sSubPr>
                        <m:ctrlPr>
                          <a:rPr lang="en-US" sz="2400" i="1">
                            <a:latin typeface="Cambria Math" panose="02040503050406030204" pitchFamily="18" charset="0"/>
                          </a:rPr>
                        </m:ctrlPr>
                      </m:sSubPr>
                      <m:e>
                        <m:r>
                          <m:rPr>
                            <m:nor/>
                          </m:rPr>
                          <a:rPr lang="en-US" sz="2400" i="1" dirty="0">
                            <a:latin typeface="Symbol" panose="05050102010706020507" pitchFamily="18" charset="2"/>
                          </a:rPr>
                          <m:t>m</m:t>
                        </m:r>
                      </m:e>
                      <m:sub>
                        <m:r>
                          <a:rPr lang="en-US" sz="2400" i="1">
                            <a:latin typeface="Cambria Math" panose="02040503050406030204" pitchFamily="18" charset="0"/>
                          </a:rPr>
                          <m:t>0</m:t>
                        </m:r>
                      </m:sub>
                    </m:sSub>
                  </m:oMath>
                </a14:m>
                <a:r>
                  <a:rPr lang="en-US" sz="2400" dirty="0"/>
                  <a:t> is a fixed number </a:t>
                </a:r>
                <a:endParaRPr lang="en-US" sz="2400" dirty="0" smtClean="0"/>
              </a:p>
              <a:p>
                <a:pPr marL="285750" indent="-285750">
                  <a:spcBef>
                    <a:spcPts val="600"/>
                  </a:spcBef>
                  <a:spcAft>
                    <a:spcPts val="600"/>
                  </a:spcAft>
                  <a:buFont typeface="Wingdings" panose="05000000000000000000" pitchFamily="2" charset="2"/>
                  <a:buChar char="§"/>
                </a:pPr>
                <a:r>
                  <a:rPr lang="en-US" sz="2400" dirty="0" smtClean="0"/>
                  <a:t>Alternative hypothesis: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𝐻</m:t>
                        </m:r>
                      </m:e>
                      <m:sub>
                        <m:r>
                          <a:rPr lang="en-US" sz="2400" b="0" i="1" smtClean="0">
                            <a:latin typeface="Cambria Math" panose="02040503050406030204" pitchFamily="18" charset="0"/>
                          </a:rPr>
                          <m:t>𝑎</m:t>
                        </m:r>
                      </m:sub>
                    </m:sSub>
                  </m:oMath>
                </a14:m>
                <a:r>
                  <a:rPr lang="en-US" sz="2400" dirty="0" smtClean="0"/>
                  <a:t>: </a:t>
                </a:r>
                <a:r>
                  <a:rPr lang="en-US" sz="2400" i="1" dirty="0" smtClean="0">
                    <a:latin typeface="Symbol" panose="05050102010706020507" pitchFamily="18" charset="2"/>
                  </a:rPr>
                  <a:t>m</a:t>
                </a:r>
                <a:r>
                  <a:rPr lang="en-US" sz="2400" i="1" dirty="0" smtClean="0"/>
                  <a:t> </a:t>
                </a:r>
                <a:r>
                  <a:rPr lang="en-US" sz="2400" dirty="0" smtClean="0"/>
                  <a:t>≠ </a:t>
                </a:r>
                <a14:m>
                  <m:oMath xmlns:m="http://schemas.openxmlformats.org/officeDocument/2006/math">
                    <m:sSub>
                      <m:sSubPr>
                        <m:ctrlPr>
                          <a:rPr lang="en-US" sz="2400" i="1">
                            <a:latin typeface="Cambria Math" panose="02040503050406030204" pitchFamily="18" charset="0"/>
                          </a:rPr>
                        </m:ctrlPr>
                      </m:sSubPr>
                      <m:e>
                        <m:r>
                          <m:rPr>
                            <m:nor/>
                          </m:rPr>
                          <a:rPr lang="en-US" sz="2400" i="1" dirty="0">
                            <a:latin typeface="Symbol" panose="05050102010706020507" pitchFamily="18" charset="2"/>
                          </a:rPr>
                          <m:t>m</m:t>
                        </m:r>
                      </m:e>
                      <m:sub>
                        <m:r>
                          <a:rPr lang="en-US" sz="2400" i="1">
                            <a:latin typeface="Cambria Math" panose="02040503050406030204" pitchFamily="18" charset="0"/>
                          </a:rPr>
                          <m:t>0</m:t>
                        </m:r>
                      </m:sub>
                    </m:sSub>
                  </m:oMath>
                </a14:m>
                <a:r>
                  <a:rPr lang="en-US" sz="2400" dirty="0" smtClean="0"/>
                  <a:t> </a:t>
                </a:r>
              </a:p>
              <a:p>
                <a:pPr marL="285750" indent="-285750">
                  <a:spcBef>
                    <a:spcPts val="600"/>
                  </a:spcBef>
                  <a:spcAft>
                    <a:spcPts val="600"/>
                  </a:spcAft>
                  <a:buFont typeface="Wingdings" panose="05000000000000000000" pitchFamily="2" charset="2"/>
                  <a:buChar char="§"/>
                </a:pPr>
                <a:r>
                  <a:rPr lang="en-US" sz="2400" dirty="0" smtClean="0"/>
                  <a:t>Test statistics:  </a:t>
                </a:r>
                <a14:m>
                  <m:oMath xmlns:m="http://schemas.openxmlformats.org/officeDocument/2006/math">
                    <m:sSub>
                      <m:sSubPr>
                        <m:ctrlPr>
                          <a:rPr lang="en-US" sz="2400" i="1">
                            <a:latin typeface="Cambria Math" panose="02040503050406030204" pitchFamily="18" charset="0"/>
                            <a:sym typeface="Symbol" panose="05050102010706020507" pitchFamily="18" charset="2"/>
                          </a:rPr>
                        </m:ctrlPr>
                      </m:sSubPr>
                      <m:e>
                        <m:r>
                          <a:rPr lang="en-US" sz="2400" b="0" i="1" smtClean="0">
                            <a:latin typeface="Cambria Math" panose="02040503050406030204" pitchFamily="18" charset="0"/>
                            <a:sym typeface="Symbol" panose="05050102010706020507" pitchFamily="18" charset="2"/>
                          </a:rPr>
                          <m:t>𝑧</m:t>
                        </m:r>
                      </m:e>
                      <m:sub>
                        <m:r>
                          <a:rPr lang="en-US" sz="2400" i="1">
                            <a:latin typeface="Cambria Math" panose="02040503050406030204" pitchFamily="18" charset="0"/>
                            <a:sym typeface="Symbol" panose="05050102010706020507" pitchFamily="18" charset="2"/>
                          </a:rPr>
                          <m:t>0</m:t>
                        </m:r>
                      </m:sub>
                    </m:sSub>
                  </m:oMath>
                </a14:m>
                <a:r>
                  <a:rPr lang="en-US" sz="2400" dirty="0" smtClean="0"/>
                  <a:t> = </a:t>
                </a:r>
                <a14:m>
                  <m:oMath xmlns:m="http://schemas.openxmlformats.org/officeDocument/2006/math">
                    <m:f>
                      <m:fPr>
                        <m:ctrlPr>
                          <a:rPr lang="en-US" sz="2800" i="1" smtClean="0">
                            <a:latin typeface="Cambria Math" panose="02040503050406030204" pitchFamily="18" charset="0"/>
                          </a:rPr>
                        </m:ctrlPr>
                      </m:fPr>
                      <m:num>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𝑥</m:t>
                            </m:r>
                            <m:r>
                              <a:rPr lang="en-US" sz="2800" b="0" i="1" smtClean="0">
                                <a:latin typeface="Cambria Math" panose="02040503050406030204" pitchFamily="18" charset="0"/>
                              </a:rPr>
                              <m:t> </m:t>
                            </m:r>
                          </m:e>
                        </m:acc>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m:rPr>
                                <m:nor/>
                              </m:rPr>
                              <a:rPr lang="en-US" sz="2800" i="1" dirty="0">
                                <a:latin typeface="Symbol" panose="05050102010706020507" pitchFamily="18" charset="2"/>
                              </a:rPr>
                              <m:t>m</m:t>
                            </m:r>
                          </m:e>
                          <m:sub>
                            <m:r>
                              <a:rPr lang="en-US" sz="2800" b="0" i="1" smtClean="0">
                                <a:latin typeface="Cambria Math" panose="02040503050406030204" pitchFamily="18" charset="0"/>
                              </a:rPr>
                              <m:t>0</m:t>
                            </m:r>
                          </m:sub>
                        </m:sSub>
                      </m:num>
                      <m:den>
                        <m:r>
                          <a:rPr lang="en-US" sz="2800" b="0" i="1" smtClean="0">
                            <a:latin typeface="Cambria Math" panose="02040503050406030204" pitchFamily="18" charset="0"/>
                          </a:rPr>
                          <m:t>(</m:t>
                        </m:r>
                        <m:r>
                          <a:rPr lang="en-US" sz="2800" b="0" i="1" smtClean="0">
                            <a:latin typeface="Cambria Math" panose="02040503050406030204" pitchFamily="18" charset="0"/>
                          </a:rPr>
                          <m:t>𝑠</m:t>
                        </m:r>
                        <m:r>
                          <m:rPr>
                            <m:nor/>
                          </m:rPr>
                          <a:rPr lang="en-US" sz="2800" i="1" dirty="0">
                            <a:sym typeface="Symbol" panose="05050102010706020507" pitchFamily="18" charset="2"/>
                          </a:rPr>
                          <m:t></m:t>
                        </m:r>
                        <m:r>
                          <a:rPr lang="en-US" sz="2800" b="0" i="1" dirty="0" smtClean="0">
                            <a:latin typeface="Cambria Math" panose="02040503050406030204" pitchFamily="18" charset="0"/>
                            <a:sym typeface="Symbol" panose="05050102010706020507" pitchFamily="18" charset="2"/>
                          </a:rPr>
                          <m:t> </m:t>
                        </m:r>
                        <m:rad>
                          <m:radPr>
                            <m:degHide m:val="on"/>
                            <m:ctrlPr>
                              <a:rPr lang="en-US" sz="2800" b="0" i="1" dirty="0" smtClean="0">
                                <a:latin typeface="Cambria Math" panose="02040503050406030204" pitchFamily="18" charset="0"/>
                                <a:sym typeface="Symbol" panose="05050102010706020507" pitchFamily="18" charset="2"/>
                              </a:rPr>
                            </m:ctrlPr>
                          </m:radPr>
                          <m:deg/>
                          <m:e>
                            <m:r>
                              <a:rPr lang="en-US" sz="2800" b="0" i="1" dirty="0" smtClean="0">
                                <a:latin typeface="Cambria Math" panose="02040503050406030204" pitchFamily="18" charset="0"/>
                                <a:sym typeface="Symbol" panose="05050102010706020507" pitchFamily="18" charset="2"/>
                              </a:rPr>
                              <m:t>𝑛</m:t>
                            </m:r>
                          </m:e>
                        </m:rad>
                        <m:r>
                          <a:rPr lang="en-US" sz="2800" b="0" i="1" dirty="0" smtClean="0">
                            <a:latin typeface="Cambria Math" panose="02040503050406030204" pitchFamily="18" charset="0"/>
                            <a:sym typeface="Symbol" panose="05050102010706020507" pitchFamily="18" charset="2"/>
                          </a:rPr>
                          <m:t>)</m:t>
                        </m:r>
                      </m:den>
                    </m:f>
                  </m:oMath>
                </a14:m>
                <a:endParaRPr lang="en-US" sz="2400" dirty="0"/>
              </a:p>
              <a:p>
                <a:pPr marL="285750" indent="-285750">
                  <a:spcBef>
                    <a:spcPts val="600"/>
                  </a:spcBef>
                  <a:spcAft>
                    <a:spcPts val="600"/>
                  </a:spcAft>
                  <a:buFont typeface="Wingdings" panose="05000000000000000000" pitchFamily="2" charset="2"/>
                  <a:buChar char="§"/>
                </a:pPr>
                <a:r>
                  <a:rPr lang="en-US" sz="2400" dirty="0" smtClean="0"/>
                  <a:t>Rejection region: </a:t>
                </a:r>
              </a:p>
              <a:p>
                <a:pPr marL="742950" lvl="1" indent="-285750">
                  <a:spcBef>
                    <a:spcPts val="600"/>
                  </a:spcBef>
                  <a:spcAft>
                    <a:spcPts val="600"/>
                  </a:spcAft>
                  <a:buFont typeface="Wingdings" panose="05000000000000000000" pitchFamily="2" charset="2"/>
                  <a:buChar char="§"/>
                </a:pPr>
                <a:r>
                  <a:rPr lang="en-US" sz="2400" i="1" dirty="0" smtClean="0"/>
                  <a:t>p</a:t>
                </a:r>
                <a:r>
                  <a:rPr lang="en-US" sz="2400" dirty="0" smtClean="0"/>
                  <a:t> =2</a:t>
                </a:r>
                <a:r>
                  <a:rPr lang="en-US" sz="2400" i="1" dirty="0" smtClean="0"/>
                  <a:t>P </a:t>
                </a:r>
                <a:r>
                  <a:rPr lang="en-US" sz="2400" dirty="0" smtClean="0"/>
                  <a:t>(</a:t>
                </a:r>
                <a:r>
                  <a:rPr lang="en-US" sz="2400" i="1" dirty="0" smtClean="0"/>
                  <a:t>z &gt;</a:t>
                </a:r>
                <a:r>
                  <a:rPr lang="en-US" sz="2400" dirty="0" smtClean="0">
                    <a:sym typeface="Symbol" panose="05050102010706020507" pitchFamily="18" charset="2"/>
                  </a:rPr>
                  <a:t></a:t>
                </a:r>
                <a14:m>
                  <m:oMath xmlns:m="http://schemas.openxmlformats.org/officeDocument/2006/math">
                    <m:sSub>
                      <m:sSubPr>
                        <m:ctrlPr>
                          <a:rPr lang="en-US" sz="2400" i="1" smtClean="0">
                            <a:latin typeface="Cambria Math" panose="02040503050406030204" pitchFamily="18" charset="0"/>
                            <a:sym typeface="Symbol" panose="05050102010706020507" pitchFamily="18" charset="2"/>
                          </a:rPr>
                        </m:ctrlPr>
                      </m:sSubPr>
                      <m:e>
                        <m:r>
                          <a:rPr lang="en-US" sz="2400" b="0" i="1" smtClean="0">
                            <a:latin typeface="Cambria Math" panose="02040503050406030204" pitchFamily="18" charset="0"/>
                            <a:sym typeface="Symbol" panose="05050102010706020507" pitchFamily="18" charset="2"/>
                          </a:rPr>
                          <m:t>𝑍</m:t>
                        </m:r>
                      </m:e>
                      <m:sub>
                        <m:r>
                          <a:rPr lang="en-US" sz="2400" b="0" i="1" smtClean="0">
                            <a:latin typeface="Cambria Math" panose="02040503050406030204" pitchFamily="18" charset="0"/>
                            <a:sym typeface="Symbol" panose="05050102010706020507" pitchFamily="18" charset="2"/>
                          </a:rPr>
                          <m:t>0</m:t>
                        </m:r>
                      </m:sub>
                    </m:sSub>
                  </m:oMath>
                </a14:m>
                <a:r>
                  <a:rPr lang="en-US" sz="2400" dirty="0" smtClean="0">
                    <a:sym typeface="Symbol" panose="05050102010706020507" pitchFamily="18" charset="2"/>
                  </a:rPr>
                  <a:t></a:t>
                </a:r>
                <a:r>
                  <a:rPr lang="en-US" sz="2400" dirty="0" smtClean="0"/>
                  <a:t>)</a:t>
                </a:r>
                <a:r>
                  <a:rPr lang="pl-PL" sz="2400" dirty="0" smtClean="0"/>
                  <a:t>= </a:t>
                </a:r>
                <a:r>
                  <a:rPr lang="pl-PL" sz="2400" dirty="0"/>
                  <a:t>2(1− </a:t>
                </a:r>
                <a:r>
                  <a:rPr lang="pl-PL" sz="2400" i="1" dirty="0"/>
                  <a:t>NORMDIST</a:t>
                </a:r>
                <a:r>
                  <a:rPr lang="pl-PL" sz="2400" dirty="0"/>
                  <a:t> (</a:t>
                </a:r>
                <a:r>
                  <a:rPr lang="pl-PL" sz="2400" i="1" dirty="0"/>
                  <a:t>ABS</a:t>
                </a:r>
                <a:r>
                  <a:rPr lang="pl-PL" sz="2400" dirty="0"/>
                  <a:t>(</a:t>
                </a:r>
                <a14:m>
                  <m:oMath xmlns:m="http://schemas.openxmlformats.org/officeDocument/2006/math">
                    <m:sSub>
                      <m:sSubPr>
                        <m:ctrlPr>
                          <a:rPr lang="en-US" sz="2400" i="1">
                            <a:latin typeface="Cambria Math" panose="02040503050406030204" pitchFamily="18" charset="0"/>
                            <a:sym typeface="Symbol" panose="05050102010706020507" pitchFamily="18" charset="2"/>
                          </a:rPr>
                        </m:ctrlPr>
                      </m:sSubPr>
                      <m:e>
                        <m:r>
                          <a:rPr lang="en-US" sz="2400" i="1">
                            <a:latin typeface="Cambria Math" panose="02040503050406030204" pitchFamily="18" charset="0"/>
                            <a:sym typeface="Symbol" panose="05050102010706020507" pitchFamily="18" charset="2"/>
                          </a:rPr>
                          <m:t>𝑍</m:t>
                        </m:r>
                      </m:e>
                      <m:sub>
                        <m:r>
                          <a:rPr lang="en-US" sz="2400" i="1">
                            <a:latin typeface="Cambria Math" panose="02040503050406030204" pitchFamily="18" charset="0"/>
                            <a:sym typeface="Symbol" panose="05050102010706020507" pitchFamily="18" charset="2"/>
                          </a:rPr>
                          <m:t>0</m:t>
                        </m:r>
                      </m:sub>
                    </m:sSub>
                  </m:oMath>
                </a14:m>
                <a:r>
                  <a:rPr lang="pl-PL" sz="2400" dirty="0" smtClean="0"/>
                  <a:t>),</a:t>
                </a:r>
                <a:r>
                  <a:rPr lang="pl-PL" sz="2400" dirty="0"/>
                  <a:t>0,1,</a:t>
                </a:r>
                <a:r>
                  <a:rPr lang="pl-PL" sz="2400" i="1" dirty="0"/>
                  <a:t>true</a:t>
                </a:r>
                <a:r>
                  <a:rPr lang="pl-PL" sz="2400" dirty="0"/>
                  <a:t>))</a:t>
                </a:r>
                <a:endParaRPr lang="en-US" sz="2400" dirty="0" smtClean="0"/>
              </a:p>
              <a:p>
                <a:pPr marL="742950" lvl="1" indent="-285750">
                  <a:spcBef>
                    <a:spcPts val="600"/>
                  </a:spcBef>
                  <a:spcAft>
                    <a:spcPts val="600"/>
                  </a:spcAft>
                  <a:buFont typeface="Wingdings" panose="05000000000000000000" pitchFamily="2" charset="2"/>
                  <a:buChar char="§"/>
                </a:pPr>
                <a:r>
                  <a:rPr lang="en-US" sz="2400" dirty="0" smtClean="0"/>
                  <a:t>If </a:t>
                </a:r>
                <a:r>
                  <a:rPr lang="en-US" sz="2400" i="1" dirty="0"/>
                  <a:t>p </a:t>
                </a:r>
                <a:r>
                  <a:rPr lang="en-US" sz="2400" dirty="0"/>
                  <a:t>is small, reject the null hypothesis; otherwise the test is inconclusive. </a:t>
                </a:r>
                <a:endParaRPr lang="en-US" sz="2400" dirty="0" smtClean="0">
                  <a:effectLst>
                    <a:outerShdw blurRad="38100" dist="38100" dir="2700000" algn="tl">
                      <a:srgbClr val="000000">
                        <a:alpha val="43137"/>
                      </a:srgbClr>
                    </a:outerShdw>
                  </a:effectLst>
                </a:endParaRPr>
              </a:p>
              <a:p>
                <a:pPr marL="0" lvl="1" defTabSz="1200150">
                  <a:lnSpc>
                    <a:spcPct val="90000"/>
                  </a:lnSpc>
                  <a:spcBef>
                    <a:spcPts val="600"/>
                  </a:spcBef>
                  <a:spcAft>
                    <a:spcPts val="600"/>
                  </a:spcAft>
                </a:pPr>
                <a:endParaRPr lang="en-US" sz="2400" dirty="0"/>
              </a:p>
            </p:txBody>
          </p:sp>
        </mc:Choice>
        <mc:Fallback>
          <p:sp>
            <p:nvSpPr>
              <p:cNvPr id="23" name="Freeform 22"/>
              <p:cNvSpPr>
                <a:spLocks noRot="1" noChangeAspect="1" noMove="1" noResize="1" noEditPoints="1" noAdjustHandles="1" noChangeArrowheads="1" noChangeShapeType="1" noTextEdit="1"/>
              </p:cNvSpPr>
              <p:nvPr/>
            </p:nvSpPr>
            <p:spPr>
              <a:xfrm>
                <a:off x="625642" y="1301091"/>
                <a:ext cx="10940716" cy="4635685"/>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blipFill rotWithShape="0">
                <a:blip r:embed="rId3"/>
                <a:stretch>
                  <a:fillRect l="-334"/>
                </a:stretch>
              </a:blipFill>
            </p:spPr>
            <p:txBody>
              <a:bodyPr/>
              <a:lstStyle/>
              <a:p>
                <a:r>
                  <a:rPr lang="en-US">
                    <a:noFill/>
                  </a:rPr>
                  <a:t> </a:t>
                </a:r>
              </a:p>
            </p:txBody>
          </p:sp>
        </mc:Fallback>
      </mc:AlternateContent>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6</a:t>
            </a:r>
            <a:r>
              <a:rPr lang="en-US" sz="1100" b="1" dirty="0" smtClean="0">
                <a:solidFill>
                  <a:schemeClr val="tx2"/>
                </a:solidFill>
              </a:rPr>
              <a:t>: Hypothesis Testing – Testing Hypothesis for Mean – Large Sample Size</a:t>
            </a:r>
            <a:endParaRPr lang="en-US" sz="1100" b="1" dirty="0">
              <a:solidFill>
                <a:schemeClr val="tx2"/>
              </a:solidFill>
            </a:endParaRPr>
          </a:p>
        </p:txBody>
      </p:sp>
    </p:spTree>
    <p:extLst>
      <p:ext uri="{BB962C8B-B14F-4D97-AF65-F5344CB8AC3E}">
        <p14:creationId xmlns:p14="http://schemas.microsoft.com/office/powerpoint/2010/main" val="418015742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7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750"/>
                                        <p:tgtEl>
                                          <p:spTgt spid="23"/>
                                        </p:tgtEl>
                                      </p:cBhvr>
                                    </p:animEffect>
                                  </p:childTnLst>
                                </p:cTn>
                              </p:par>
                              <p:par>
                                <p:cTn id="13" presetID="42" presetClass="entr" presetSubtype="0" fill="hold" nodeType="with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animEffect transition="in" filter="fade">
                                      <p:cBhvr>
                                        <p:cTn id="15" dur="750"/>
                                        <p:tgtEl>
                                          <p:spTgt spid="23">
                                            <p:txEl>
                                              <p:pRg st="0" end="0"/>
                                            </p:txEl>
                                          </p:spTgt>
                                        </p:tgtEl>
                                      </p:cBhvr>
                                    </p:animEffect>
                                    <p:anim calcmode="lin" valueType="num">
                                      <p:cBhvr>
                                        <p:cTn id="16" dur="75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7" dur="75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3">
                                            <p:txEl>
                                              <p:pRg st="1" end="1"/>
                                            </p:txEl>
                                          </p:spTgt>
                                        </p:tgtEl>
                                        <p:attrNameLst>
                                          <p:attrName>style.visibility</p:attrName>
                                        </p:attrNameLst>
                                      </p:cBhvr>
                                      <p:to>
                                        <p:strVal val="visible"/>
                                      </p:to>
                                    </p:set>
                                    <p:animEffect transition="in" filter="fade">
                                      <p:cBhvr>
                                        <p:cTn id="22" dur="750"/>
                                        <p:tgtEl>
                                          <p:spTgt spid="23">
                                            <p:txEl>
                                              <p:pRg st="1" end="1"/>
                                            </p:txEl>
                                          </p:spTgt>
                                        </p:tgtEl>
                                      </p:cBhvr>
                                    </p:animEffect>
                                    <p:anim calcmode="lin" valueType="num">
                                      <p:cBhvr>
                                        <p:cTn id="23" dur="75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24" dur="75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3">
                                            <p:txEl>
                                              <p:pRg st="2" end="2"/>
                                            </p:txEl>
                                          </p:spTgt>
                                        </p:tgtEl>
                                        <p:attrNameLst>
                                          <p:attrName>style.visibility</p:attrName>
                                        </p:attrNameLst>
                                      </p:cBhvr>
                                      <p:to>
                                        <p:strVal val="visible"/>
                                      </p:to>
                                    </p:set>
                                    <p:animEffect transition="in" filter="fade">
                                      <p:cBhvr>
                                        <p:cTn id="29" dur="750"/>
                                        <p:tgtEl>
                                          <p:spTgt spid="23">
                                            <p:txEl>
                                              <p:pRg st="2" end="2"/>
                                            </p:txEl>
                                          </p:spTgt>
                                        </p:tgtEl>
                                      </p:cBhvr>
                                    </p:animEffect>
                                    <p:anim calcmode="lin" valueType="num">
                                      <p:cBhvr>
                                        <p:cTn id="30" dur="75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31" dur="75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3">
                                            <p:txEl>
                                              <p:pRg st="3" end="3"/>
                                            </p:txEl>
                                          </p:spTgt>
                                        </p:tgtEl>
                                        <p:attrNameLst>
                                          <p:attrName>style.visibility</p:attrName>
                                        </p:attrNameLst>
                                      </p:cBhvr>
                                      <p:to>
                                        <p:strVal val="visible"/>
                                      </p:to>
                                    </p:set>
                                    <p:animEffect transition="in" filter="fade">
                                      <p:cBhvr>
                                        <p:cTn id="36" dur="750"/>
                                        <p:tgtEl>
                                          <p:spTgt spid="23">
                                            <p:txEl>
                                              <p:pRg st="3" end="3"/>
                                            </p:txEl>
                                          </p:spTgt>
                                        </p:tgtEl>
                                      </p:cBhvr>
                                    </p:animEffect>
                                    <p:anim calcmode="lin" valueType="num">
                                      <p:cBhvr>
                                        <p:cTn id="37" dur="75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38" dur="75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3">
                                            <p:txEl>
                                              <p:pRg st="4" end="4"/>
                                            </p:txEl>
                                          </p:spTgt>
                                        </p:tgtEl>
                                        <p:attrNameLst>
                                          <p:attrName>style.visibility</p:attrName>
                                        </p:attrNameLst>
                                      </p:cBhvr>
                                      <p:to>
                                        <p:strVal val="visible"/>
                                      </p:to>
                                    </p:set>
                                    <p:animEffect transition="in" filter="fade">
                                      <p:cBhvr>
                                        <p:cTn id="43" dur="750"/>
                                        <p:tgtEl>
                                          <p:spTgt spid="23">
                                            <p:txEl>
                                              <p:pRg st="4" end="4"/>
                                            </p:txEl>
                                          </p:spTgt>
                                        </p:tgtEl>
                                      </p:cBhvr>
                                    </p:animEffect>
                                    <p:anim calcmode="lin" valueType="num">
                                      <p:cBhvr>
                                        <p:cTn id="44" dur="75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45" dur="75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23">
                                            <p:txEl>
                                              <p:pRg st="5" end="5"/>
                                            </p:txEl>
                                          </p:spTgt>
                                        </p:tgtEl>
                                        <p:attrNameLst>
                                          <p:attrName>style.visibility</p:attrName>
                                        </p:attrNameLst>
                                      </p:cBhvr>
                                      <p:to>
                                        <p:strVal val="visible"/>
                                      </p:to>
                                    </p:set>
                                    <p:animEffect transition="in" filter="fade">
                                      <p:cBhvr>
                                        <p:cTn id="50" dur="750"/>
                                        <p:tgtEl>
                                          <p:spTgt spid="23">
                                            <p:txEl>
                                              <p:pRg st="5" end="5"/>
                                            </p:txEl>
                                          </p:spTgt>
                                        </p:tgtEl>
                                      </p:cBhvr>
                                    </p:animEffect>
                                    <p:anim calcmode="lin" valueType="num">
                                      <p:cBhvr>
                                        <p:cTn id="51" dur="75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52" dur="75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23">
                                            <p:txEl>
                                              <p:pRg st="6" end="6"/>
                                            </p:txEl>
                                          </p:spTgt>
                                        </p:tgtEl>
                                        <p:attrNameLst>
                                          <p:attrName>style.visibility</p:attrName>
                                        </p:attrNameLst>
                                      </p:cBhvr>
                                      <p:to>
                                        <p:strVal val="visible"/>
                                      </p:to>
                                    </p:set>
                                    <p:animEffect transition="in" filter="fade">
                                      <p:cBhvr>
                                        <p:cTn id="57" dur="750"/>
                                        <p:tgtEl>
                                          <p:spTgt spid="23">
                                            <p:txEl>
                                              <p:pRg st="6" end="6"/>
                                            </p:txEl>
                                          </p:spTgt>
                                        </p:tgtEl>
                                      </p:cBhvr>
                                    </p:animEffect>
                                    <p:anim calcmode="lin" valueType="num">
                                      <p:cBhvr>
                                        <p:cTn id="58" dur="75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59" dur="75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p:cNvSpPr>
                <a:spLocks noGrp="1"/>
              </p:cNvSpPr>
              <p:nvPr>
                <p:ph idx="1"/>
              </p:nvPr>
            </p:nvSpPr>
            <p:spPr>
              <a:xfrm>
                <a:off x="699400" y="676405"/>
                <a:ext cx="10721009" cy="5515848"/>
              </a:xfrm>
            </p:spPr>
            <p:txBody>
              <a:bodyPr>
                <a:normAutofit fontScale="92500"/>
              </a:bodyPr>
              <a:lstStyle/>
              <a:p>
                <a:pPr algn="just">
                  <a:buFont typeface="Wingdings" panose="05000000000000000000" pitchFamily="2" charset="2"/>
                  <a:buChar char="§"/>
                </a:pPr>
                <a:r>
                  <a:rPr lang="en-US" dirty="0" smtClean="0"/>
                  <a:t>In </a:t>
                </a:r>
                <a:r>
                  <a:rPr lang="en-US" dirty="0"/>
                  <a:t>other words, we compute the </a:t>
                </a:r>
                <a:r>
                  <a:rPr lang="en-US" i="1" dirty="0"/>
                  <a:t>z</a:t>
                </a:r>
                <a:r>
                  <a:rPr lang="en-US" dirty="0"/>
                  <a:t>-score to help us decide between null and alternative hypotheses. This makes sense, since we know that sample means are normal by the Central Limit Theorem if the sample size is large. </a:t>
                </a:r>
                <a:endParaRPr lang="en-US" dirty="0" smtClean="0"/>
              </a:p>
              <a:p>
                <a:pPr algn="just">
                  <a:buFont typeface="Wingdings" panose="05000000000000000000" pitchFamily="2" charset="2"/>
                  <a:buChar char="§"/>
                </a:pPr>
                <a:r>
                  <a:rPr lang="en-US" dirty="0" smtClean="0"/>
                  <a:t>Thus</a:t>
                </a:r>
                <a:r>
                  <a:rPr lang="en-US" dirty="0"/>
                  <a:t>, assuming the null hypothesis is true, the distribution of sample means itself has mean </a:t>
                </a:r>
                <a14:m>
                  <m:oMath xmlns:m="http://schemas.openxmlformats.org/officeDocument/2006/math">
                    <m:sSub>
                      <m:sSubPr>
                        <m:ctrlPr>
                          <a:rPr lang="en-US" sz="2800" i="1">
                            <a:latin typeface="Cambria Math" panose="02040503050406030204" pitchFamily="18" charset="0"/>
                          </a:rPr>
                        </m:ctrlPr>
                      </m:sSubPr>
                      <m:e>
                        <m:r>
                          <m:rPr>
                            <m:nor/>
                          </m:rPr>
                          <a:rPr lang="en-US" sz="2800" i="1" dirty="0">
                            <a:latin typeface="Symbol" panose="05050102010706020507" pitchFamily="18" charset="2"/>
                          </a:rPr>
                          <m:t>m</m:t>
                        </m:r>
                      </m:e>
                      <m:sub>
                        <m:r>
                          <a:rPr lang="en-US" sz="2800" i="1">
                            <a:latin typeface="Cambria Math" panose="02040503050406030204" pitchFamily="18" charset="0"/>
                          </a:rPr>
                          <m:t>0</m:t>
                        </m:r>
                      </m:sub>
                    </m:sSub>
                  </m:oMath>
                </a14:m>
                <a:r>
                  <a:rPr lang="en-US" dirty="0"/>
                  <a:t> with standard deviation </a:t>
                </a:r>
                <a14:m>
                  <m:oMath xmlns:m="http://schemas.openxmlformats.org/officeDocument/2006/math">
                    <m:r>
                      <a:rPr lang="en-US" sz="2400" i="1">
                        <a:latin typeface="Cambria Math" panose="02040503050406030204" pitchFamily="18" charset="0"/>
                      </a:rPr>
                      <m:t>𝑠</m:t>
                    </m:r>
                    <m:r>
                      <m:rPr>
                        <m:nor/>
                      </m:rPr>
                      <a:rPr lang="en-US" sz="2400" i="1" dirty="0">
                        <a:sym typeface="Symbol" panose="05050102010706020507" pitchFamily="18" charset="2"/>
                      </a:rPr>
                      <m:t></m:t>
                    </m:r>
                    <m:r>
                      <m:rPr>
                        <m:nor/>
                      </m:rPr>
                      <a:rPr lang="en-US" sz="2400" b="0" i="1" dirty="0" smtClean="0">
                        <a:sym typeface="Symbol" panose="05050102010706020507" pitchFamily="18" charset="2"/>
                      </a:rPr>
                      <m:t> </m:t>
                    </m:r>
                    <m:rad>
                      <m:radPr>
                        <m:degHide m:val="on"/>
                        <m:ctrlPr>
                          <a:rPr lang="en-US" sz="2400" b="0" i="1" dirty="0" smtClean="0">
                            <a:latin typeface="Cambria Math" panose="02040503050406030204" pitchFamily="18" charset="0"/>
                            <a:sym typeface="Symbol" panose="05050102010706020507" pitchFamily="18" charset="2"/>
                          </a:rPr>
                        </m:ctrlPr>
                      </m:radPr>
                      <m:deg/>
                      <m:e>
                        <m:r>
                          <a:rPr lang="en-US" sz="2400" b="0" i="1" dirty="0" smtClean="0">
                            <a:latin typeface="Cambria Math" panose="02040503050406030204" pitchFamily="18" charset="0"/>
                            <a:sym typeface="Symbol" panose="05050102010706020507" pitchFamily="18" charset="2"/>
                          </a:rPr>
                          <m:t>𝑛</m:t>
                        </m:r>
                      </m:e>
                    </m:rad>
                  </m:oMath>
                </a14:m>
                <a:r>
                  <a:rPr lang="en-US" dirty="0"/>
                  <a:t>. </a:t>
                </a:r>
                <a:endParaRPr lang="en-US" dirty="0" smtClean="0"/>
              </a:p>
              <a:p>
                <a:pPr algn="just">
                  <a:buFont typeface="Wingdings" panose="05000000000000000000" pitchFamily="2" charset="2"/>
                  <a:buChar char="§"/>
                </a:pPr>
                <a:r>
                  <a:rPr lang="en-US" dirty="0" smtClean="0"/>
                  <a:t>Therefore</a:t>
                </a:r>
                <a:r>
                  <a:rPr lang="en-US" dirty="0"/>
                  <a:t>, the difference between the actually measured sample mean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𝑥</m:t>
                        </m:r>
                      </m:e>
                    </m:acc>
                  </m:oMath>
                </a14:m>
                <a:r>
                  <a:rPr lang="en-US" dirty="0" smtClean="0"/>
                  <a:t> and </a:t>
                </a:r>
                <a:r>
                  <a:rPr lang="en-US" dirty="0"/>
                  <a:t>the assumed population mean </a:t>
                </a:r>
                <a14:m>
                  <m:oMath xmlns:m="http://schemas.openxmlformats.org/officeDocument/2006/math">
                    <m:sSub>
                      <m:sSubPr>
                        <m:ctrlPr>
                          <a:rPr lang="en-US" sz="2400" i="1">
                            <a:latin typeface="Cambria Math" panose="02040503050406030204" pitchFamily="18" charset="0"/>
                          </a:rPr>
                        </m:ctrlPr>
                      </m:sSubPr>
                      <m:e>
                        <m:r>
                          <m:rPr>
                            <m:nor/>
                          </m:rPr>
                          <a:rPr lang="en-US" sz="2400" i="1" dirty="0">
                            <a:latin typeface="Symbol" panose="05050102010706020507" pitchFamily="18" charset="2"/>
                          </a:rPr>
                          <m:t>m</m:t>
                        </m:r>
                      </m:e>
                      <m:sub>
                        <m:r>
                          <a:rPr lang="en-US" sz="2400" i="1">
                            <a:latin typeface="Cambria Math" panose="02040503050406030204" pitchFamily="18" charset="0"/>
                          </a:rPr>
                          <m:t>0</m:t>
                        </m:r>
                      </m:sub>
                    </m:sSub>
                  </m:oMath>
                </a14:m>
                <a:r>
                  <a:rPr lang="en-US" dirty="0"/>
                  <a:t> being large would be unlikely, so that if that difference </a:t>
                </a:r>
                <a:r>
                  <a:rPr lang="en-US" i="1" dirty="0"/>
                  <a:t>was indeed large </a:t>
                </a:r>
                <a:r>
                  <a:rPr lang="en-US" dirty="0"/>
                  <a:t>the null hypothesis could not be true and we are inclined to reject it. </a:t>
                </a:r>
                <a:endParaRPr lang="en-US" dirty="0" smtClean="0"/>
              </a:p>
              <a:p>
                <a:pPr lvl="1" algn="just">
                  <a:buFont typeface="Wingdings" panose="05000000000000000000" pitchFamily="2" charset="2"/>
                  <a:buChar char="§"/>
                </a:pPr>
                <a:r>
                  <a:rPr lang="en-US" dirty="0" smtClean="0"/>
                  <a:t>Converting </a:t>
                </a:r>
                <a:r>
                  <a:rPr lang="en-US" dirty="0"/>
                  <a:t>to </a:t>
                </a:r>
                <a:r>
                  <a:rPr lang="en-US" i="1" dirty="0"/>
                  <a:t>z</a:t>
                </a:r>
                <a:r>
                  <a:rPr lang="en-US" dirty="0"/>
                  <a:t>-scores enables us to compute the actual probability </a:t>
                </a:r>
                <a:r>
                  <a:rPr lang="en-US" i="1" dirty="0"/>
                  <a:t>p </a:t>
                </a:r>
                <a:r>
                  <a:rPr lang="en-US" dirty="0"/>
                  <a:t>that the sample mean could be as far away from </a:t>
                </a:r>
                <a14:m>
                  <m:oMath xmlns:m="http://schemas.openxmlformats.org/officeDocument/2006/math">
                    <m:sSub>
                      <m:sSubPr>
                        <m:ctrlPr>
                          <a:rPr lang="en-US" i="1">
                            <a:latin typeface="Cambria Math" panose="02040503050406030204" pitchFamily="18" charset="0"/>
                          </a:rPr>
                        </m:ctrlPr>
                      </m:sSubPr>
                      <m:e>
                        <m:r>
                          <m:rPr>
                            <m:nor/>
                          </m:rPr>
                          <a:rPr lang="en-US" i="1" dirty="0">
                            <a:latin typeface="Symbol" panose="05050102010706020507" pitchFamily="18" charset="2"/>
                          </a:rPr>
                          <m:t>m</m:t>
                        </m:r>
                      </m:e>
                      <m:sub>
                        <m:r>
                          <a:rPr lang="en-US" i="1">
                            <a:latin typeface="Cambria Math" panose="02040503050406030204" pitchFamily="18" charset="0"/>
                          </a:rPr>
                          <m:t>0</m:t>
                        </m:r>
                      </m:sub>
                    </m:sSub>
                  </m:oMath>
                </a14:m>
                <a:r>
                  <a:rPr lang="en-US" dirty="0"/>
                  <a:t> as has been measured, assuming the null hypothesis was true.</a:t>
                </a:r>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699400" y="676405"/>
                <a:ext cx="10721009" cy="5515848"/>
              </a:xfrm>
              <a:blipFill rotWithShape="0">
                <a:blip r:embed="rId2"/>
                <a:stretch>
                  <a:fillRect l="-57" t="-884" r="-910"/>
                </a:stretch>
              </a:blipFill>
            </p:spPr>
            <p:txBody>
              <a:bodyPr/>
              <a:lstStyle/>
              <a:p>
                <a:r>
                  <a:rPr lang="en-US">
                    <a:noFill/>
                  </a:rPr>
                  <a:t> </a:t>
                </a:r>
              </a:p>
            </p:txBody>
          </p:sp>
        </mc:Fallback>
      </mc:AlternateContent>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6</a:t>
            </a:r>
            <a:r>
              <a:rPr lang="en-US" sz="1100" b="1" dirty="0" smtClean="0">
                <a:solidFill>
                  <a:schemeClr val="tx2"/>
                </a:solidFill>
              </a:rPr>
              <a:t>: Hypothesis Testing – Testing Hypothesis for Mean – Large Sample Size</a:t>
            </a:r>
            <a:endParaRPr lang="en-US" sz="1100" b="1" dirty="0">
              <a:solidFill>
                <a:schemeClr val="tx2"/>
              </a:solidFill>
            </a:endParaRPr>
          </a:p>
        </p:txBody>
      </p:sp>
    </p:spTree>
    <p:extLst>
      <p:ext uri="{BB962C8B-B14F-4D97-AF65-F5344CB8AC3E}">
        <p14:creationId xmlns:p14="http://schemas.microsoft.com/office/powerpoint/2010/main" val="49469363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750"/>
                                        <p:tgtEl>
                                          <p:spTgt spid="2">
                                            <p:txEl>
                                              <p:pRg st="3" end="3"/>
                                            </p:txEl>
                                          </p:spTgt>
                                        </p:tgtEl>
                                      </p:cBhvr>
                                    </p:animEffect>
                                    <p:anim calcmode="lin" valueType="num">
                                      <p:cBhvr>
                                        <p:cTn id="22"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1391" y="1177871"/>
            <a:ext cx="10480378" cy="4944633"/>
          </a:xfrm>
        </p:spPr>
        <p:txBody>
          <a:bodyPr>
            <a:normAutofit/>
          </a:bodyPr>
          <a:lstStyle/>
          <a:p>
            <a:pPr algn="just">
              <a:spcAft>
                <a:spcPts val="1200"/>
              </a:spcAft>
            </a:pPr>
            <a:r>
              <a:rPr lang="en-US" dirty="0"/>
              <a:t>In most cases you pick a predetermined number </a:t>
            </a:r>
            <a:r>
              <a:rPr lang="en-US" i="1" dirty="0"/>
              <a:t>a</a:t>
            </a:r>
            <a:r>
              <a:rPr lang="en-US" dirty="0"/>
              <a:t>, called the </a:t>
            </a:r>
            <a:r>
              <a:rPr lang="en-US" b="1" dirty="0"/>
              <a:t>level of significance</a:t>
            </a:r>
            <a:r>
              <a:rPr lang="en-US" dirty="0"/>
              <a:t>, </a:t>
            </a:r>
            <a:r>
              <a:rPr lang="en-US" i="1" dirty="0"/>
              <a:t>before </a:t>
            </a:r>
            <a:r>
              <a:rPr lang="en-US" dirty="0"/>
              <a:t>you start any calculations, that specifies the maximum error you are willing to accept. </a:t>
            </a:r>
            <a:endParaRPr lang="en-US" dirty="0" smtClean="0"/>
          </a:p>
          <a:p>
            <a:pPr lvl="1" algn="just">
              <a:spcAft>
                <a:spcPts val="1200"/>
              </a:spcAft>
            </a:pPr>
            <a:r>
              <a:rPr lang="en-US" sz="2600" dirty="0" smtClean="0"/>
              <a:t>Then </a:t>
            </a:r>
            <a:r>
              <a:rPr lang="en-US" sz="2600" dirty="0"/>
              <a:t>you conduct the test as described and reject the null hypothesis if </a:t>
            </a:r>
            <a:r>
              <a:rPr lang="en-US" sz="2600" i="1" dirty="0"/>
              <a:t>p </a:t>
            </a:r>
            <a:r>
              <a:rPr lang="en-US" sz="2600" dirty="0"/>
              <a:t>&lt; </a:t>
            </a:r>
            <a:r>
              <a:rPr lang="en-US" sz="2600" i="1" dirty="0" smtClean="0"/>
              <a:t>a</a:t>
            </a:r>
            <a:r>
              <a:rPr lang="en-US" sz="2600" dirty="0" smtClean="0"/>
              <a:t>; if </a:t>
            </a:r>
            <a:r>
              <a:rPr lang="en-US" sz="2600" dirty="0"/>
              <a:t>not, the test was inconclusive. </a:t>
            </a:r>
            <a:endParaRPr lang="en-US" sz="2600" dirty="0" smtClean="0"/>
          </a:p>
          <a:p>
            <a:pPr lvl="1" algn="just">
              <a:spcAft>
                <a:spcPts val="1200"/>
              </a:spcAft>
            </a:pPr>
            <a:r>
              <a:rPr lang="en-US" sz="2600" dirty="0" smtClean="0"/>
              <a:t>Typically</a:t>
            </a:r>
            <a:r>
              <a:rPr lang="en-US" sz="2600" dirty="0"/>
              <a:t>, </a:t>
            </a:r>
            <a:r>
              <a:rPr lang="en-US" sz="2600" i="1" dirty="0"/>
              <a:t>a </a:t>
            </a:r>
            <a:r>
              <a:rPr lang="en-US" sz="2600" dirty="0"/>
              <a:t>= 0.1, </a:t>
            </a:r>
            <a:r>
              <a:rPr lang="en-US" sz="2600" i="1" dirty="0"/>
              <a:t>a </a:t>
            </a:r>
            <a:r>
              <a:rPr lang="en-US" sz="2600" dirty="0"/>
              <a:t>= 0.05, or </a:t>
            </a:r>
            <a:r>
              <a:rPr lang="en-US" sz="2600" i="1" dirty="0"/>
              <a:t>a </a:t>
            </a:r>
            <a:r>
              <a:rPr lang="en-US" sz="2600" dirty="0"/>
              <a:t>= 0.01 (compare this to a 90 percent, 95 percent, or 99 percent confidence interval, respectively).</a:t>
            </a:r>
          </a:p>
        </p:txBody>
      </p:sp>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6</a:t>
            </a:r>
            <a:r>
              <a:rPr lang="en-US" sz="1100" b="1" dirty="0" smtClean="0">
                <a:solidFill>
                  <a:schemeClr val="tx2"/>
                </a:solidFill>
              </a:rPr>
              <a:t>: Hypothesis Testing – Testing Hypothesis for Mean – Large Sample Size</a:t>
            </a:r>
            <a:endParaRPr lang="en-US" sz="1100" b="1" dirty="0">
              <a:solidFill>
                <a:schemeClr val="tx2"/>
              </a:solidFill>
            </a:endParaRPr>
          </a:p>
        </p:txBody>
      </p:sp>
    </p:spTree>
    <p:extLst>
      <p:ext uri="{BB962C8B-B14F-4D97-AF65-F5344CB8AC3E}">
        <p14:creationId xmlns:p14="http://schemas.microsoft.com/office/powerpoint/2010/main" val="421192428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127406" y="1402278"/>
            <a:ext cx="9937187" cy="4356837"/>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pPr algn="just">
              <a:spcBef>
                <a:spcPts val="600"/>
              </a:spcBef>
              <a:spcAft>
                <a:spcPts val="600"/>
              </a:spcAft>
            </a:pPr>
            <a:r>
              <a:rPr lang="en-US" sz="2400" dirty="0" smtClean="0"/>
              <a:t>A </a:t>
            </a:r>
            <a:r>
              <a:rPr lang="en-US" sz="2400" dirty="0"/>
              <a:t>new antihypertensive drug is tested. It is supposed to lower blood pressure more than other drugs. Other drugs have been found to lower the pressure by 10 mmHg on average, so we suspect (or hope) that our drug will lower blood pressure by more than 10 mmHg. </a:t>
            </a:r>
            <a:endParaRPr lang="en-US" sz="2400" dirty="0" smtClean="0"/>
          </a:p>
          <a:p>
            <a:pPr marL="342900" indent="-342900" algn="just">
              <a:spcBef>
                <a:spcPts val="600"/>
              </a:spcBef>
              <a:spcAft>
                <a:spcPts val="600"/>
              </a:spcAft>
              <a:buFont typeface="Wingdings" panose="05000000000000000000" pitchFamily="2" charset="2"/>
              <a:buChar char="§"/>
            </a:pPr>
            <a:r>
              <a:rPr lang="en-US" sz="2400" dirty="0" smtClean="0"/>
              <a:t>To </a:t>
            </a:r>
            <a:r>
              <a:rPr lang="en-US" sz="2400" dirty="0"/>
              <a:t>collect evidence, a random sample of size </a:t>
            </a:r>
            <a:r>
              <a:rPr lang="en-US" sz="2400" i="1" dirty="0"/>
              <a:t>n </a:t>
            </a:r>
            <a:r>
              <a:rPr lang="en-US" sz="2400" dirty="0"/>
              <a:t>= 62 was selected (say), which was found to have a sample mean of 11.3 and a sample standard deviation of 5.1. </a:t>
            </a:r>
            <a:endParaRPr lang="en-US" sz="2400" dirty="0" smtClean="0"/>
          </a:p>
          <a:p>
            <a:pPr marL="342900" indent="-342900" algn="just">
              <a:spcBef>
                <a:spcPts val="600"/>
              </a:spcBef>
              <a:spcAft>
                <a:spcPts val="600"/>
              </a:spcAft>
              <a:buFont typeface="Wingdings" panose="05000000000000000000" pitchFamily="2" charset="2"/>
              <a:buChar char="§"/>
            </a:pPr>
            <a:r>
              <a:rPr lang="en-US" sz="2400" dirty="0" smtClean="0"/>
              <a:t>Conduct </a:t>
            </a:r>
            <a:r>
              <a:rPr lang="en-US" sz="2400" dirty="0"/>
              <a:t>a test at the </a:t>
            </a:r>
            <a:r>
              <a:rPr lang="en-US" sz="2400" i="1" dirty="0"/>
              <a:t>a </a:t>
            </a:r>
            <a:r>
              <a:rPr lang="en-US" sz="2400" dirty="0"/>
              <a:t>= 0.05 level of significance.</a:t>
            </a:r>
            <a:endParaRPr lang="en-US" sz="2400" dirty="0" smtClean="0"/>
          </a:p>
          <a:p>
            <a:pPr algn="just" defTabSz="1244600">
              <a:spcBef>
                <a:spcPts val="600"/>
              </a:spcBef>
              <a:spcAft>
                <a:spcPts val="600"/>
              </a:spcAft>
            </a:pPr>
            <a:endParaRPr lang="en-US" sz="2400" kern="1200" dirty="0" smtClean="0"/>
          </a:p>
        </p:txBody>
      </p:sp>
      <p:sp>
        <p:nvSpPr>
          <p:cNvPr id="8" name="Freeform 7"/>
          <p:cNvSpPr/>
          <p:nvPr/>
        </p:nvSpPr>
        <p:spPr>
          <a:xfrm>
            <a:off x="1254124" y="1017242"/>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sp>
        <p:nvSpPr>
          <p:cNvPr id="5" name="TextBox 4"/>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6</a:t>
            </a:r>
            <a:r>
              <a:rPr lang="en-US" sz="1100" b="1" dirty="0" smtClean="0">
                <a:solidFill>
                  <a:schemeClr val="tx2"/>
                </a:solidFill>
              </a:rPr>
              <a:t>: Hypothesis Testing – Testing Hypothesis for Mean – Large Sample Size</a:t>
            </a:r>
            <a:endParaRPr lang="en-US" sz="1100" b="1" dirty="0">
              <a:solidFill>
                <a:schemeClr val="tx2"/>
              </a:solidFill>
            </a:endParaRPr>
          </a:p>
        </p:txBody>
      </p:sp>
    </p:spTree>
    <p:extLst>
      <p:ext uri="{BB962C8B-B14F-4D97-AF65-F5344CB8AC3E}">
        <p14:creationId xmlns:p14="http://schemas.microsoft.com/office/powerpoint/2010/main" val="362112458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750"/>
                                        <p:tgtEl>
                                          <p:spTgt spid="7">
                                            <p:txEl>
                                              <p:pRg st="1" end="1"/>
                                            </p:txEl>
                                          </p:spTgt>
                                        </p:tgtEl>
                                      </p:cBhvr>
                                    </p:animEffect>
                                    <p:anim calcmode="lin" valueType="num">
                                      <p:cBhvr>
                                        <p:cTn id="8" dur="75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750"/>
                                        <p:tgtEl>
                                          <p:spTgt spid="7">
                                            <p:txEl>
                                              <p:pRg st="2" end="2"/>
                                            </p:txEl>
                                          </p:spTgt>
                                        </p:tgtEl>
                                      </p:cBhvr>
                                    </p:animEffect>
                                    <p:anim calcmode="lin" valueType="num">
                                      <p:cBhvr>
                                        <p:cTn id="15" dur="75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numCol="1">
            <a:normAutofit/>
          </a:bodyPr>
          <a:lstStyle/>
          <a:p>
            <a:r>
              <a:rPr lang="en-US" dirty="0"/>
              <a:t>The two competing </a:t>
            </a:r>
            <a:r>
              <a:rPr lang="en-US" dirty="0" smtClean="0"/>
              <a:t>hypotheses:</a:t>
            </a:r>
            <a:endParaRPr lang="en-US" dirty="0" smtClean="0"/>
          </a:p>
          <a:p>
            <a:pPr marL="68580" indent="0">
              <a:buNone/>
            </a:pPr>
            <a:endParaRPr lang="en-US" dirty="0" smtClean="0"/>
          </a:p>
          <a:p>
            <a:pPr marL="68580" indent="0">
              <a:buNone/>
            </a:pPr>
            <a:endParaRPr lang="en-US" dirty="0"/>
          </a:p>
          <a:p>
            <a:pPr marL="68580" indent="0">
              <a:buNone/>
            </a:pPr>
            <a:endParaRPr lang="en-US" dirty="0" smtClean="0"/>
          </a:p>
          <a:p>
            <a:pPr marL="68580" indent="0">
              <a:buNone/>
            </a:pPr>
            <a:endParaRPr lang="en-US" dirty="0" smtClean="0"/>
          </a:p>
          <a:p>
            <a:r>
              <a:rPr lang="en-US" dirty="0"/>
              <a:t>The test </a:t>
            </a:r>
            <a:r>
              <a:rPr lang="en-US" dirty="0" smtClean="0"/>
              <a:t>statistics:</a:t>
            </a:r>
          </a:p>
          <a:p>
            <a:pPr marL="68580" indent="0">
              <a:buNone/>
            </a:pPr>
            <a:endParaRPr lang="en-US" dirty="0" smtClean="0"/>
          </a:p>
          <a:p>
            <a:pPr marL="68580" indent="0">
              <a:buNone/>
            </a:pPr>
            <a:endParaRPr lang="en-US" dirty="0" smtClean="0"/>
          </a:p>
          <a:p>
            <a:pPr marL="68580" indent="0">
              <a:buNone/>
            </a:pPr>
            <a:endParaRPr lang="en-US" dirty="0"/>
          </a:p>
          <a:p>
            <a:pPr marL="68580" indent="0">
              <a:buNone/>
            </a:pPr>
            <a:endParaRPr lang="en-US" dirty="0" smtClean="0"/>
          </a:p>
          <a:p>
            <a:pPr marL="68580" indent="0">
              <a:buNone/>
            </a:pPr>
            <a:endParaRPr lang="en-US" dirty="0" smtClean="0"/>
          </a:p>
          <a:p>
            <a:pPr marL="68580" indent="0">
              <a:buNone/>
            </a:pPr>
            <a:endParaRPr lang="en-US" dirty="0"/>
          </a:p>
          <a:p>
            <a:pPr marL="6858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9106" y="1674966"/>
            <a:ext cx="2486187" cy="170349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9470" y="4528127"/>
            <a:ext cx="6788258" cy="1188837"/>
          </a:xfrm>
          <a:prstGeom prst="rect">
            <a:avLst/>
          </a:prstGeom>
        </p:spPr>
      </p:pic>
      <p:sp>
        <p:nvSpPr>
          <p:cNvPr id="6" name="TextBox 5"/>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6</a:t>
            </a:r>
            <a:r>
              <a:rPr lang="en-US" sz="1100" b="1" dirty="0" smtClean="0">
                <a:solidFill>
                  <a:schemeClr val="tx2"/>
                </a:solidFill>
              </a:rPr>
              <a:t>: Hypothesis Testing – Testing Hypothesis for Mean – Large Sample Size</a:t>
            </a:r>
            <a:endParaRPr lang="en-US" sz="1100" b="1" dirty="0">
              <a:solidFill>
                <a:schemeClr val="tx2"/>
              </a:solidFill>
            </a:endParaRPr>
          </a:p>
        </p:txBody>
      </p:sp>
    </p:spTree>
    <p:extLst>
      <p:ext uri="{BB962C8B-B14F-4D97-AF65-F5344CB8AC3E}">
        <p14:creationId xmlns:p14="http://schemas.microsoft.com/office/powerpoint/2010/main" val="258242045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fade">
                                      <p:cBhvr>
                                        <p:cTn id="7" dur="750"/>
                                        <p:tgtEl>
                                          <p:spTgt spid="2">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0686" y="1513162"/>
            <a:ext cx="10638972" cy="1975104"/>
          </a:xfrm>
        </p:spPr>
        <p:txBody>
          <a:bodyPr/>
          <a:lstStyle/>
          <a:p>
            <a:r>
              <a:rPr lang="en-US" sz="2800" b="0" cap="none" dirty="0" smtClean="0">
                <a:effectLst>
                  <a:outerShdw blurRad="38100" dist="38100" dir="2700000" algn="tl">
                    <a:srgbClr val="000000">
                      <a:alpha val="43137"/>
                    </a:srgbClr>
                  </a:outerShdw>
                  <a:reflection stA="34000" endA="740" endPos="0" dir="5400000" sy="-100000" algn="bl" rotWithShape="0"/>
                </a:effectLst>
              </a:rPr>
              <a:t>Chapter </a:t>
            </a:r>
            <a:r>
              <a:rPr lang="en-US" sz="2800" b="0" cap="none" dirty="0">
                <a:effectLst>
                  <a:outerShdw blurRad="38100" dist="38100" dir="2700000" algn="tl">
                    <a:srgbClr val="000000">
                      <a:alpha val="43137"/>
                    </a:srgbClr>
                  </a:outerShdw>
                  <a:reflection stA="34000" endA="740" endPos="0" dir="5400000" sy="-100000" algn="bl" rotWithShape="0"/>
                </a:effectLst>
              </a:rPr>
              <a:t>6</a:t>
            </a:r>
            <a:r>
              <a:rPr lang="en-US" cap="none" dirty="0" smtClean="0">
                <a:effectLst>
                  <a:reflection stA="34000" endA="740" endPos="17000" dir="5400000" sy="-100000" algn="bl" rotWithShape="0"/>
                </a:effectLst>
              </a:rPr>
              <a:t/>
            </a:r>
            <a:br>
              <a:rPr lang="en-US" cap="none" dirty="0" smtClean="0">
                <a:effectLst>
                  <a:reflection stA="34000" endA="740" endPos="17000" dir="5400000" sy="-100000" algn="bl" rotWithShape="0"/>
                </a:effectLst>
              </a:rPr>
            </a:br>
            <a:r>
              <a:rPr lang="en-US" sz="3800" cap="none" dirty="0" smtClean="0">
                <a:effectLst>
                  <a:reflection stA="34000" endA="740" endPos="17000" dir="5400000" sy="-100000" algn="bl" rotWithShape="0"/>
                </a:effectLst>
              </a:rPr>
              <a:t>Hypothesis Testing</a:t>
            </a:r>
            <a:endParaRPr lang="en-US" sz="3800" cap="none" dirty="0">
              <a:effectLst>
                <a:reflection stA="34000" endA="740" endPos="17000" dir="5400000" sy="-100000" algn="bl" rotWithShape="0"/>
              </a:effectLst>
            </a:endParaRPr>
          </a:p>
        </p:txBody>
      </p:sp>
      <p:sp>
        <p:nvSpPr>
          <p:cNvPr id="3" name="Date Placeholder 27"/>
          <p:cNvSpPr txBox="1">
            <a:spLocks/>
          </p:cNvSpPr>
          <p:nvPr/>
        </p:nvSpPr>
        <p:spPr>
          <a:xfrm>
            <a:off x="307950" y="6416676"/>
            <a:ext cx="4829534" cy="365052"/>
          </a:xfrm>
          <a:prstGeom prst="rect">
            <a:avLst/>
          </a:prstGeom>
        </p:spPr>
        <p:txBody>
          <a:bodyPr/>
          <a:lstStyle>
            <a:defPPr>
              <a:defRPr lang="en-US"/>
            </a:defPPr>
            <a:lvl1pPr marL="0" marR="0" indent="0" algn="l" defTabSz="914400" rtl="0" eaLnBrk="1" fontAlgn="auto" latinLnBrk="0" hangingPunct="1">
              <a:lnSpc>
                <a:spcPct val="100000"/>
              </a:lnSpc>
              <a:spcBef>
                <a:spcPts val="0"/>
              </a:spcBef>
              <a:spcAft>
                <a:spcPts val="0"/>
              </a:spcAft>
              <a:buClrTx/>
              <a:buSzTx/>
              <a:buFontTx/>
              <a:buNone/>
              <a:tabLst/>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0"/>
              </a:spcAft>
            </a:pPr>
            <a:r>
              <a:rPr lang="en-US" sz="1050" b="1" i="0" dirty="0" smtClean="0">
                <a:solidFill>
                  <a:schemeClr val="tx2"/>
                </a:solidFill>
                <a:latin typeface="+mn-lt"/>
              </a:rPr>
              <a:t>Using Statistics for Better Business Decisions </a:t>
            </a:r>
            <a:endParaRPr lang="en-US" sz="1050" b="0" i="0" dirty="0" smtClean="0">
              <a:solidFill>
                <a:schemeClr val="tx2"/>
              </a:solidFill>
              <a:latin typeface="+mn-lt"/>
            </a:endParaRPr>
          </a:p>
          <a:p>
            <a:pPr algn="l">
              <a:spcAft>
                <a:spcPts val="100"/>
              </a:spcAft>
            </a:pPr>
            <a:r>
              <a:rPr lang="en-US" sz="1000" b="0" i="0" kern="1200" dirty="0" smtClean="0">
                <a:solidFill>
                  <a:schemeClr val="tx2"/>
                </a:solidFill>
                <a:effectLst/>
                <a:latin typeface="+mn-lt"/>
                <a:ea typeface="+mn-ea"/>
                <a:cs typeface="+mn-cs"/>
              </a:rPr>
              <a:t>Copyright © Justin </a:t>
            </a:r>
            <a:r>
              <a:rPr lang="en-US" sz="1000" b="0" i="0" kern="1200" dirty="0" err="1" smtClean="0">
                <a:solidFill>
                  <a:schemeClr val="tx2"/>
                </a:solidFill>
                <a:effectLst/>
                <a:latin typeface="+mn-lt"/>
                <a:ea typeface="+mn-ea"/>
                <a:cs typeface="+mn-cs"/>
              </a:rPr>
              <a:t>Bateh</a:t>
            </a:r>
            <a:r>
              <a:rPr lang="en-US" sz="1000" b="0" i="0" kern="1200" dirty="0" smtClean="0">
                <a:solidFill>
                  <a:schemeClr val="tx2"/>
                </a:solidFill>
                <a:effectLst/>
                <a:latin typeface="+mn-lt"/>
                <a:ea typeface="+mn-ea"/>
                <a:cs typeface="+mn-cs"/>
              </a:rPr>
              <a:t> and Bert G. </a:t>
            </a:r>
            <a:r>
              <a:rPr lang="en-US" sz="1000" b="0" i="0" kern="1200" dirty="0" err="1" smtClean="0">
                <a:solidFill>
                  <a:schemeClr val="tx2"/>
                </a:solidFill>
                <a:effectLst/>
                <a:latin typeface="+mn-lt"/>
                <a:ea typeface="+mn-ea"/>
                <a:cs typeface="+mn-cs"/>
              </a:rPr>
              <a:t>Wachsmuth</a:t>
            </a:r>
            <a:r>
              <a:rPr lang="en-US" sz="1000" b="0" i="0" kern="1200" dirty="0" smtClean="0">
                <a:solidFill>
                  <a:schemeClr val="tx2"/>
                </a:solidFill>
                <a:effectLst/>
                <a:latin typeface="+mn-lt"/>
              </a:rPr>
              <a:t>, 2016. All rights reserved.</a:t>
            </a:r>
            <a:endParaRPr lang="en-US" sz="1000" i="0" dirty="0" smtClean="0">
              <a:solidFill>
                <a:schemeClr val="tx2"/>
              </a:solidFill>
              <a:latin typeface="+mn-lt"/>
            </a:endParaRPr>
          </a:p>
        </p:txBody>
      </p:sp>
    </p:spTree>
    <p:extLst>
      <p:ext uri="{BB962C8B-B14F-4D97-AF65-F5344CB8AC3E}">
        <p14:creationId xmlns:p14="http://schemas.microsoft.com/office/powerpoint/2010/main" val="316826875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1391" y="1193369"/>
            <a:ext cx="10529864" cy="4929135"/>
          </a:xfrm>
        </p:spPr>
        <p:txBody>
          <a:bodyPr numCol="1">
            <a:normAutofit/>
          </a:bodyPr>
          <a:lstStyle/>
          <a:p>
            <a:r>
              <a:rPr lang="en-US" dirty="0"/>
              <a:t>The rejection region:</a:t>
            </a:r>
          </a:p>
          <a:p>
            <a:pPr marL="68580" indent="0">
              <a:buNone/>
            </a:pPr>
            <a:endParaRPr lang="en-US" dirty="0" smtClean="0"/>
          </a:p>
          <a:p>
            <a:pPr marL="68580" indent="0">
              <a:buNone/>
            </a:pPr>
            <a:endParaRPr lang="en-US" dirty="0" smtClean="0"/>
          </a:p>
          <a:p>
            <a:pPr marL="68580" indent="0">
              <a:buNone/>
            </a:pPr>
            <a:endParaRPr lang="en-US" dirty="0"/>
          </a:p>
          <a:p>
            <a:r>
              <a:rPr lang="en-US" dirty="0"/>
              <a:t>Since 0.044 = </a:t>
            </a:r>
            <a:r>
              <a:rPr lang="en-US" i="1" dirty="0"/>
              <a:t>p </a:t>
            </a:r>
            <a:r>
              <a:rPr lang="en-US" dirty="0"/>
              <a:t>&lt; </a:t>
            </a:r>
            <a:r>
              <a:rPr lang="en-US" i="1" dirty="0"/>
              <a:t>a </a:t>
            </a:r>
            <a:r>
              <a:rPr lang="en-US" dirty="0"/>
              <a:t>= 0.05, we reject the null hypothesis and accept the alternative. </a:t>
            </a:r>
            <a:endParaRPr lang="en-US" dirty="0" smtClean="0"/>
          </a:p>
          <a:p>
            <a:pPr lvl="1"/>
            <a:r>
              <a:rPr lang="en-US" sz="2600" dirty="0" smtClean="0"/>
              <a:t>Thus</a:t>
            </a:r>
            <a:r>
              <a:rPr lang="en-US" sz="2600" dirty="0"/>
              <a:t>, the new drug is more effective than the old one with an error of 4.4 percent.</a:t>
            </a:r>
          </a:p>
          <a:p>
            <a:pPr marL="68580" indent="0">
              <a:buNone/>
            </a:pPr>
            <a:endParaRPr lang="en-US" dirty="0" smtClean="0"/>
          </a:p>
          <a:p>
            <a:pPr marL="68580" indent="0">
              <a:buNone/>
            </a:pPr>
            <a:endParaRPr lang="en-US" dirty="0" smtClean="0"/>
          </a:p>
          <a:p>
            <a:pPr marL="68580" indent="0">
              <a:buNone/>
            </a:pPr>
            <a:endParaRPr lang="en-US" dirty="0"/>
          </a:p>
          <a:p>
            <a:pPr marL="68580" indent="0">
              <a:buNone/>
            </a:pPr>
            <a:endParaRPr lang="en-US" dirty="0" smtClean="0"/>
          </a:p>
          <a:p>
            <a:pPr marL="68580" indent="0">
              <a:buNone/>
            </a:pPr>
            <a:endParaRPr lang="en-US" dirty="0" smtClean="0"/>
          </a:p>
          <a:p>
            <a:pPr marL="68580" indent="0">
              <a:buNone/>
            </a:pPr>
            <a:endParaRPr lang="en-US" dirty="0"/>
          </a:p>
          <a:p>
            <a:pPr marL="68580" indent="0">
              <a:buNone/>
            </a:pPr>
            <a:endParaRPr lang="en-US"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r="-585"/>
          <a:stretch/>
        </p:blipFill>
        <p:spPr>
          <a:xfrm>
            <a:off x="1276296" y="2247749"/>
            <a:ext cx="10114959" cy="590986"/>
          </a:xfrm>
          <a:prstGeom prst="rect">
            <a:avLst/>
          </a:prstGeom>
        </p:spPr>
      </p:pic>
      <p:sp>
        <p:nvSpPr>
          <p:cNvPr id="7" name="TextBox 6"/>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6</a:t>
            </a:r>
            <a:r>
              <a:rPr lang="en-US" sz="1100" b="1" dirty="0" smtClean="0">
                <a:solidFill>
                  <a:schemeClr val="tx2"/>
                </a:solidFill>
              </a:rPr>
              <a:t>: Hypothesis Testing – Testing Hypothesis for Mean – Large Sample Size</a:t>
            </a:r>
            <a:endParaRPr lang="en-US" sz="1100" b="1" dirty="0">
              <a:solidFill>
                <a:schemeClr val="tx2"/>
              </a:solidFill>
            </a:endParaRPr>
          </a:p>
        </p:txBody>
      </p:sp>
    </p:spTree>
    <p:extLst>
      <p:ext uri="{BB962C8B-B14F-4D97-AF65-F5344CB8AC3E}">
        <p14:creationId xmlns:p14="http://schemas.microsoft.com/office/powerpoint/2010/main" val="45293591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750"/>
                                        <p:tgtEl>
                                          <p:spTgt spid="2">
                                            <p:txEl>
                                              <p:pRg st="4" end="4"/>
                                            </p:txEl>
                                          </p:spTgt>
                                        </p:tgtEl>
                                      </p:cBhvr>
                                    </p:animEffect>
                                    <p:anim calcmode="lin" valueType="num">
                                      <p:cBhvr>
                                        <p:cTn id="8" dur="75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5" end="5"/>
                                            </p:txEl>
                                          </p:spTgt>
                                        </p:tgtEl>
                                        <p:attrNameLst>
                                          <p:attrName>style.visibility</p:attrName>
                                        </p:attrNameLst>
                                      </p:cBhvr>
                                      <p:to>
                                        <p:strVal val="visible"/>
                                      </p:to>
                                    </p:set>
                                    <p:animEffect transition="in" filter="fade">
                                      <p:cBhvr>
                                        <p:cTn id="14" dur="750"/>
                                        <p:tgtEl>
                                          <p:spTgt spid="2">
                                            <p:txEl>
                                              <p:pRg st="5" end="5"/>
                                            </p:txEl>
                                          </p:spTgt>
                                        </p:tgtEl>
                                      </p:cBhvr>
                                    </p:animEffect>
                                    <p:anim calcmode="lin" valueType="num">
                                      <p:cBhvr>
                                        <p:cTn id="15" dur="75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effectLst/>
              </a:rPr>
              <a:t>Comments:</a:t>
            </a:r>
            <a:endParaRPr lang="en-US" sz="3200" b="1" dirty="0">
              <a:effectLst/>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641684" y="1131376"/>
                <a:ext cx="10940716" cy="5176434"/>
              </a:xfrm>
            </p:spPr>
            <p:txBody>
              <a:bodyPr>
                <a:normAutofit lnSpcReduction="10000"/>
              </a:bodyPr>
              <a:lstStyle/>
              <a:p>
                <a:pPr algn="just">
                  <a:buFont typeface="Wingdings" panose="05000000000000000000" pitchFamily="2" charset="2"/>
                  <a:buChar char="§"/>
                </a:pPr>
                <a:r>
                  <a:rPr lang="en-US" dirty="0" smtClean="0"/>
                  <a:t>The </a:t>
                </a:r>
                <a:r>
                  <a:rPr lang="en-US" dirty="0"/>
                  <a:t>null hypothesis for this test is that the population mean is equal to a particular number. </a:t>
                </a:r>
                <a:endParaRPr lang="en-US" dirty="0" smtClean="0"/>
              </a:p>
              <a:p>
                <a:pPr lvl="1" algn="just">
                  <a:buFont typeface="Wingdings" panose="05000000000000000000" pitchFamily="2" charset="2"/>
                  <a:buChar char="§"/>
                </a:pPr>
                <a:r>
                  <a:rPr lang="en-US" dirty="0" smtClean="0"/>
                  <a:t>That </a:t>
                </a:r>
                <a:r>
                  <a:rPr lang="en-US" dirty="0"/>
                  <a:t>number </a:t>
                </a:r>
                <a:r>
                  <a:rPr lang="en-US" dirty="0" smtClean="0"/>
                  <a:t>thought </a:t>
                </a:r>
                <a:r>
                  <a:rPr lang="en-US" dirty="0"/>
                  <a:t>of as the “default value,” the “status quo,” or the “best guess” </a:t>
                </a:r>
                <a:r>
                  <a:rPr lang="en-US" dirty="0" smtClean="0"/>
                  <a:t>value</a:t>
                </a:r>
                <a:endParaRPr lang="en-US" dirty="0" smtClean="0"/>
              </a:p>
              <a:p>
                <a:pPr lvl="1" algn="just">
                  <a:buFont typeface="Wingdings" panose="05000000000000000000" pitchFamily="2" charset="2"/>
                  <a:buChar char="§"/>
                </a:pPr>
                <a:r>
                  <a:rPr lang="en-US" dirty="0"/>
                  <a:t>U</a:t>
                </a:r>
                <a:r>
                  <a:rPr lang="en-US" dirty="0" smtClean="0"/>
                  <a:t>sually </a:t>
                </a:r>
                <a:r>
                  <a:rPr lang="en-US" dirty="0"/>
                  <a:t>mentioned explicitly somewhere in the </a:t>
                </a:r>
                <a:r>
                  <a:rPr lang="en-US" dirty="0" smtClean="0"/>
                  <a:t>problem</a:t>
                </a:r>
                <a:endParaRPr lang="en-US" dirty="0"/>
              </a:p>
              <a:p>
                <a:pPr algn="just"/>
                <a:r>
                  <a:rPr lang="en-US" dirty="0" smtClean="0"/>
                  <a:t>The </a:t>
                </a:r>
                <a:r>
                  <a:rPr lang="en-US" dirty="0"/>
                  <a:t>alternative hypothesis could actually be split into two </a:t>
                </a:r>
                <a:r>
                  <a:rPr lang="en-US" dirty="0" smtClean="0"/>
                  <a:t>cases:</a:t>
                </a:r>
              </a:p>
              <a:p>
                <a:pPr lvl="1" algn="just"/>
                <a:r>
                  <a:rPr lang="en-US" dirty="0" smtClean="0"/>
                  <a:t>two-tailed </a:t>
                </a:r>
                <a:r>
                  <a:rPr lang="en-US" dirty="0"/>
                  <a:t>test where </a:t>
                </a:r>
                <a:r>
                  <a:rPr lang="en-US" i="1" dirty="0">
                    <a:latin typeface="Symbol" panose="05050102010706020507" pitchFamily="18" charset="2"/>
                  </a:rPr>
                  <a:t>m</a:t>
                </a:r>
                <a:r>
                  <a:rPr lang="en-US" i="1" dirty="0"/>
                  <a:t> </a:t>
                </a:r>
                <a:r>
                  <a:rPr lang="en-US" dirty="0"/>
                  <a:t>≠ </a:t>
                </a:r>
                <a14:m>
                  <m:oMath xmlns:m="http://schemas.openxmlformats.org/officeDocument/2006/math">
                    <m:sSub>
                      <m:sSubPr>
                        <m:ctrlPr>
                          <a:rPr lang="en-US" i="1" smtClean="0">
                            <a:latin typeface="Cambria Math" panose="02040503050406030204" pitchFamily="18" charset="0"/>
                          </a:rPr>
                        </m:ctrlPr>
                      </m:sSubPr>
                      <m:e>
                        <m:r>
                          <m:rPr>
                            <m:nor/>
                          </m:rPr>
                          <a:rPr lang="en-US" i="1" dirty="0">
                            <a:latin typeface="Symbol" panose="05050102010706020507" pitchFamily="18" charset="2"/>
                          </a:rPr>
                          <m:t>m</m:t>
                        </m:r>
                      </m:e>
                      <m:sub>
                        <m:r>
                          <a:rPr lang="en-US" b="0" i="1" smtClean="0">
                            <a:latin typeface="Cambria Math" panose="02040503050406030204" pitchFamily="18" charset="0"/>
                          </a:rPr>
                          <m:t>0</m:t>
                        </m:r>
                      </m:sub>
                    </m:sSub>
                  </m:oMath>
                </a14:m>
                <a:r>
                  <a:rPr lang="en-US" dirty="0" smtClean="0"/>
                  <a:t> </a:t>
                </a:r>
              </a:p>
              <a:p>
                <a:pPr lvl="1" algn="just"/>
                <a:r>
                  <a:rPr lang="en-US" dirty="0" smtClean="0"/>
                  <a:t>or </a:t>
                </a:r>
                <a:r>
                  <a:rPr lang="en-US" dirty="0" smtClean="0"/>
                  <a:t>one-tailed </a:t>
                </a:r>
                <a:r>
                  <a:rPr lang="en-US" dirty="0"/>
                  <a:t>test where either </a:t>
                </a:r>
                <a:r>
                  <a:rPr lang="en-US" i="1" dirty="0">
                    <a:latin typeface="Symbol" panose="05050102010706020507" pitchFamily="18" charset="2"/>
                  </a:rPr>
                  <a:t>m</a:t>
                </a:r>
                <a:r>
                  <a:rPr lang="en-US" i="1" dirty="0" smtClean="0"/>
                  <a:t> </a:t>
                </a:r>
                <a:r>
                  <a:rPr lang="en-US" dirty="0"/>
                  <a:t>&gt; </a:t>
                </a:r>
                <a14:m>
                  <m:oMath xmlns:m="http://schemas.openxmlformats.org/officeDocument/2006/math">
                    <m:sSub>
                      <m:sSubPr>
                        <m:ctrlPr>
                          <a:rPr lang="en-US" i="1">
                            <a:latin typeface="Cambria Math" panose="02040503050406030204" pitchFamily="18" charset="0"/>
                          </a:rPr>
                        </m:ctrlPr>
                      </m:sSubPr>
                      <m:e>
                        <m:r>
                          <m:rPr>
                            <m:nor/>
                          </m:rPr>
                          <a:rPr lang="en-US" i="1" dirty="0">
                            <a:latin typeface="Symbol" panose="05050102010706020507" pitchFamily="18" charset="2"/>
                          </a:rPr>
                          <m:t>m</m:t>
                        </m:r>
                      </m:e>
                      <m:sub>
                        <m:r>
                          <a:rPr lang="en-US" i="1">
                            <a:latin typeface="Cambria Math" panose="02040503050406030204" pitchFamily="18" charset="0"/>
                          </a:rPr>
                          <m:t>0</m:t>
                        </m:r>
                      </m:sub>
                    </m:sSub>
                  </m:oMath>
                </a14:m>
                <a:r>
                  <a:rPr lang="en-US" dirty="0"/>
                  <a:t> or </a:t>
                </a:r>
                <a:r>
                  <a:rPr lang="en-US" i="1" dirty="0">
                    <a:latin typeface="Symbol" panose="05050102010706020507" pitchFamily="18" charset="2"/>
                  </a:rPr>
                  <a:t>m</a:t>
                </a:r>
                <a:r>
                  <a:rPr lang="en-US" i="1" dirty="0" smtClean="0"/>
                  <a:t> </a:t>
                </a:r>
                <a:r>
                  <a:rPr lang="en-US" dirty="0"/>
                  <a:t>&lt; </a:t>
                </a:r>
                <a14:m>
                  <m:oMath xmlns:m="http://schemas.openxmlformats.org/officeDocument/2006/math">
                    <m:sSub>
                      <m:sSubPr>
                        <m:ctrlPr>
                          <a:rPr lang="en-US" i="1">
                            <a:latin typeface="Cambria Math" panose="02040503050406030204" pitchFamily="18" charset="0"/>
                          </a:rPr>
                        </m:ctrlPr>
                      </m:sSubPr>
                      <m:e>
                        <m:r>
                          <m:rPr>
                            <m:nor/>
                          </m:rPr>
                          <a:rPr lang="en-US" i="1" dirty="0">
                            <a:latin typeface="Symbol" panose="05050102010706020507" pitchFamily="18" charset="2"/>
                          </a:rPr>
                          <m:t>m</m:t>
                        </m:r>
                      </m:e>
                      <m:sub>
                        <m:r>
                          <a:rPr lang="en-US" i="1">
                            <a:latin typeface="Cambria Math" panose="02040503050406030204" pitchFamily="18" charset="0"/>
                          </a:rPr>
                          <m:t>0</m:t>
                        </m:r>
                      </m:sub>
                    </m:sSub>
                  </m:oMath>
                </a14:m>
                <a:endParaRPr lang="en-US" dirty="0" smtClean="0"/>
              </a:p>
              <a:p>
                <a:pPr algn="just"/>
                <a:r>
                  <a:rPr lang="en-US" sz="2400" dirty="0" smtClean="0"/>
                  <a:t>However</a:t>
                </a:r>
                <a:r>
                  <a:rPr lang="en-US" sz="2400" dirty="0"/>
                  <a:t>, for simplicity we will restrict ourselves to the more conservative two-tailed case here while discussing one-tailed tests in a later section. </a:t>
                </a:r>
              </a:p>
              <a:p>
                <a:pPr algn="just"/>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641684" y="1131376"/>
                <a:ext cx="10940716" cy="5176434"/>
              </a:xfrm>
              <a:blipFill rotWithShape="0">
                <a:blip r:embed="rId2"/>
                <a:stretch>
                  <a:fillRect l="-167" t="-2002" r="-1003"/>
                </a:stretch>
              </a:blipFill>
            </p:spPr>
            <p:txBody>
              <a:bodyPr/>
              <a:lstStyle/>
              <a:p>
                <a:r>
                  <a:rPr lang="en-US">
                    <a:noFill/>
                  </a:rPr>
                  <a:t> </a:t>
                </a:r>
              </a:p>
            </p:txBody>
          </p:sp>
        </mc:Fallback>
      </mc:AlternateContent>
      <p:sp>
        <p:nvSpPr>
          <p:cNvPr id="5" name="TextBox 4"/>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6</a:t>
            </a:r>
            <a:r>
              <a:rPr lang="en-US" sz="1100" b="1" dirty="0" smtClean="0">
                <a:solidFill>
                  <a:schemeClr val="tx2"/>
                </a:solidFill>
              </a:rPr>
              <a:t>: Hypothesis Testing – Testing Hypothesis for Mean – Large Sample Size</a:t>
            </a:r>
            <a:endParaRPr lang="en-US" sz="1100" b="1" dirty="0">
              <a:solidFill>
                <a:schemeClr val="tx2"/>
              </a:solidFill>
            </a:endParaRPr>
          </a:p>
        </p:txBody>
      </p:sp>
    </p:spTree>
    <p:extLst>
      <p:ext uri="{BB962C8B-B14F-4D97-AF65-F5344CB8AC3E}">
        <p14:creationId xmlns:p14="http://schemas.microsoft.com/office/powerpoint/2010/main" val="232643972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effectLst/>
              </a:rPr>
              <a:t>Comments:</a:t>
            </a:r>
            <a:endParaRPr lang="en-US" sz="3200" b="1" dirty="0">
              <a:effectLs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41684" y="1131376"/>
                <a:ext cx="10940716" cy="5176434"/>
              </a:xfrm>
            </p:spPr>
            <p:txBody>
              <a:bodyPr>
                <a:normAutofit fontScale="92500"/>
              </a:bodyPr>
              <a:lstStyle/>
              <a:p>
                <a:pPr algn="just">
                  <a:buFont typeface="Wingdings" panose="05000000000000000000" pitchFamily="2" charset="2"/>
                  <a:buChar char="§"/>
                </a:pPr>
                <a:r>
                  <a:rPr lang="en-US" dirty="0" smtClean="0"/>
                  <a:t>Please </a:t>
                </a:r>
                <a:r>
                  <a:rPr lang="en-US" dirty="0"/>
                  <a:t>note that even if we reject a null hypothesis and hence accept the alternative it is still possible that the null hypothesis is true. </a:t>
                </a:r>
                <a:endParaRPr lang="en-US" dirty="0" smtClean="0"/>
              </a:p>
              <a:p>
                <a:pPr lvl="1" algn="just">
                  <a:buFont typeface="Wingdings" panose="05000000000000000000" pitchFamily="2" charset="2"/>
                  <a:buChar char="§"/>
                </a:pPr>
                <a:r>
                  <a:rPr lang="en-US" sz="2600" dirty="0" smtClean="0"/>
                  <a:t>However</a:t>
                </a:r>
                <a:r>
                  <a:rPr lang="en-US" sz="2600" dirty="0"/>
                  <a:t>, the probability with which that can happen is </a:t>
                </a:r>
                <a:r>
                  <a:rPr lang="en-US" sz="2600" i="1" dirty="0"/>
                  <a:t>p</a:t>
                </a:r>
                <a:r>
                  <a:rPr lang="en-US" sz="2600" dirty="0"/>
                  <a:t>, which is small if we choose this answer (smaller than our predetermined comfort level </a:t>
                </a:r>
                <a:r>
                  <a:rPr lang="en-US" sz="2600" i="1" dirty="0"/>
                  <a:t>a</a:t>
                </a:r>
                <a:r>
                  <a:rPr lang="en-US" sz="2600" dirty="0"/>
                  <a:t>). </a:t>
                </a:r>
                <a:endParaRPr lang="en-US" sz="2600" dirty="0" smtClean="0"/>
              </a:p>
              <a:p>
                <a:pPr lvl="1" algn="just">
                  <a:buFont typeface="Wingdings" panose="05000000000000000000" pitchFamily="2" charset="2"/>
                  <a:buChar char="§"/>
                </a:pPr>
                <a:r>
                  <a:rPr lang="en-US" sz="2600" dirty="0" smtClean="0"/>
                  <a:t>This </a:t>
                </a:r>
                <a:r>
                  <a:rPr lang="en-US" sz="2600" dirty="0"/>
                  <a:t>error of rejecting the null hypothesis even though it is true is called a </a:t>
                </a:r>
                <a:r>
                  <a:rPr lang="en-US" sz="2600" i="1" dirty="0">
                    <a:effectLst>
                      <a:outerShdw blurRad="38100" dist="38100" dir="2700000" algn="tl">
                        <a:srgbClr val="000000">
                          <a:alpha val="43137"/>
                        </a:srgbClr>
                      </a:outerShdw>
                    </a:effectLst>
                  </a:rPr>
                  <a:t>type-1 error</a:t>
                </a:r>
                <a:r>
                  <a:rPr lang="en-US" sz="2600" dirty="0"/>
                  <a:t>. </a:t>
                </a:r>
              </a:p>
              <a:p>
                <a:pPr algn="just"/>
                <a:r>
                  <a:rPr lang="en-US" dirty="0" smtClean="0"/>
                  <a:t>In </a:t>
                </a:r>
                <a:r>
                  <a:rPr lang="en-US" dirty="0"/>
                  <a:t>our statistical language there are two outcomes for a test: reject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0</m:t>
                        </m:r>
                      </m:sub>
                    </m:sSub>
                  </m:oMath>
                </a14:m>
                <a:r>
                  <a:rPr lang="en-US" dirty="0" smtClean="0"/>
                  <a:t> </a:t>
                </a:r>
                <a:r>
                  <a:rPr lang="en-US" dirty="0"/>
                  <a:t>or inconclusive test. </a:t>
                </a:r>
                <a:endParaRPr lang="en-US" dirty="0" smtClean="0"/>
              </a:p>
              <a:p>
                <a:pPr lvl="1" algn="just"/>
                <a:r>
                  <a:rPr lang="en-US" sz="2600" dirty="0" smtClean="0"/>
                  <a:t>For </a:t>
                </a:r>
                <a:r>
                  <a:rPr lang="en-US" sz="2600" dirty="0"/>
                  <a:t>real problems, however, you should always phrase your conclusion in terms that are relevant for the particular problem and easy to understand even if you knew nothing about statistics. </a:t>
                </a:r>
              </a:p>
              <a:p>
                <a:pPr algn="just"/>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41684" y="1131376"/>
                <a:ext cx="10940716" cy="5176434"/>
              </a:xfrm>
              <a:blipFill rotWithShape="0">
                <a:blip r:embed="rId2"/>
                <a:stretch>
                  <a:fillRect l="-56" t="-942" r="-891" b="-1060"/>
                </a:stretch>
              </a:blipFill>
            </p:spPr>
            <p:txBody>
              <a:bodyPr/>
              <a:lstStyle/>
              <a:p>
                <a:r>
                  <a:rPr lang="en-US">
                    <a:noFill/>
                  </a:rPr>
                  <a:t> </a:t>
                </a:r>
              </a:p>
            </p:txBody>
          </p:sp>
        </mc:Fallback>
      </mc:AlternateContent>
      <p:sp>
        <p:nvSpPr>
          <p:cNvPr id="5" name="TextBox 4"/>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6</a:t>
            </a:r>
            <a:r>
              <a:rPr lang="en-US" sz="1100" b="1" dirty="0" smtClean="0">
                <a:solidFill>
                  <a:schemeClr val="tx2"/>
                </a:solidFill>
              </a:rPr>
              <a:t>: Hypothesis Testing – Testing Hypothesis for Mean – Large Sample Size</a:t>
            </a:r>
            <a:endParaRPr lang="en-US" sz="1100" b="1" dirty="0">
              <a:solidFill>
                <a:schemeClr val="tx2"/>
              </a:solidFill>
            </a:endParaRPr>
          </a:p>
        </p:txBody>
      </p:sp>
    </p:spTree>
    <p:extLst>
      <p:ext uri="{BB962C8B-B14F-4D97-AF65-F5344CB8AC3E}">
        <p14:creationId xmlns:p14="http://schemas.microsoft.com/office/powerpoint/2010/main" val="365136216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750"/>
                                        <p:tgtEl>
                                          <p:spTgt spid="3">
                                            <p:txEl>
                                              <p:pRg st="1" end="1"/>
                                            </p:txEl>
                                          </p:spTgt>
                                        </p:tgtEl>
                                      </p:cBhvr>
                                    </p:animEffect>
                                    <p:anim calcmode="lin" valueType="num">
                                      <p:cBhvr>
                                        <p:cTn id="8"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750"/>
                                        <p:tgtEl>
                                          <p:spTgt spid="3">
                                            <p:txEl>
                                              <p:pRg st="2" end="2"/>
                                            </p:txEl>
                                          </p:spTgt>
                                        </p:tgtEl>
                                      </p:cBhvr>
                                    </p:animEffect>
                                    <p:anim calcmode="lin" valueType="num">
                                      <p:cBhvr>
                                        <p:cTn id="15"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750"/>
                                        <p:tgtEl>
                                          <p:spTgt spid="3">
                                            <p:txEl>
                                              <p:pRg st="3" end="3"/>
                                            </p:txEl>
                                          </p:spTgt>
                                        </p:tgtEl>
                                      </p:cBhvr>
                                    </p:animEffect>
                                    <p:anim calcmode="lin" valueType="num">
                                      <p:cBhvr>
                                        <p:cTn id="22"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750"/>
                                        <p:tgtEl>
                                          <p:spTgt spid="3">
                                            <p:txEl>
                                              <p:pRg st="4" end="4"/>
                                            </p:txEl>
                                          </p:spTgt>
                                        </p:tgtEl>
                                      </p:cBhvr>
                                    </p:animEffect>
                                    <p:anim calcmode="lin" valueType="num">
                                      <p:cBhvr>
                                        <p:cTn id="29" dur="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7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244187" y="1123310"/>
            <a:ext cx="9937187" cy="4936527"/>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pPr algn="just">
              <a:spcBef>
                <a:spcPts val="600"/>
              </a:spcBef>
              <a:spcAft>
                <a:spcPts val="600"/>
              </a:spcAft>
            </a:pPr>
            <a:r>
              <a:rPr lang="en-US" sz="2200" dirty="0"/>
              <a:t>Bottles of ketchup are filled automatically by a machine that must be adjusted periodically to increase or decrease the average con- tent per bottle. Each bottle is supposed to contain 18 oz. It is </a:t>
            </a:r>
            <a:r>
              <a:rPr lang="en-US" sz="2200" dirty="0" smtClean="0"/>
              <a:t>important </a:t>
            </a:r>
            <a:r>
              <a:rPr lang="en-US" sz="2200" dirty="0"/>
              <a:t>to detect an average content significantly above or below 18 </a:t>
            </a:r>
            <a:r>
              <a:rPr lang="en-US" sz="2200" dirty="0" err="1"/>
              <a:t>oz</a:t>
            </a:r>
            <a:r>
              <a:rPr lang="en-US" sz="2200" dirty="0"/>
              <a:t> so that the machine can be adjusted; too much ketchup per bottle would be unprofitable, while too little would be a poor business practice and open the company up to law suits about invalid labeling. </a:t>
            </a:r>
            <a:endParaRPr lang="en-US" sz="2200" dirty="0" smtClean="0"/>
          </a:p>
          <a:p>
            <a:pPr marL="342900" indent="-342900" algn="just">
              <a:spcBef>
                <a:spcPts val="600"/>
              </a:spcBef>
              <a:buFont typeface="Wingdings" panose="05000000000000000000" pitchFamily="2" charset="2"/>
              <a:buChar char="§"/>
            </a:pPr>
            <a:r>
              <a:rPr lang="en-US" sz="2200" dirty="0" smtClean="0"/>
              <a:t>We </a:t>
            </a:r>
            <a:r>
              <a:rPr lang="en-US" sz="2200" dirty="0"/>
              <a:t>select a random sample of 32 bottles filled by the machine and compute their average weight to be 18.24 with a standard deviation of 0.7334. </a:t>
            </a:r>
            <a:endParaRPr lang="en-US" sz="2200" dirty="0" smtClean="0"/>
          </a:p>
          <a:p>
            <a:pPr marL="342900" indent="-342900" algn="just">
              <a:spcBef>
                <a:spcPts val="600"/>
              </a:spcBef>
              <a:buFont typeface="Wingdings" panose="05000000000000000000" pitchFamily="2" charset="2"/>
              <a:buChar char="§"/>
            </a:pPr>
            <a:r>
              <a:rPr lang="en-US" sz="2200" dirty="0" smtClean="0"/>
              <a:t>Should </a:t>
            </a:r>
            <a:r>
              <a:rPr lang="en-US" sz="2200" dirty="0"/>
              <a:t>we adjust the machine? </a:t>
            </a:r>
            <a:endParaRPr lang="en-US" sz="2200" dirty="0" smtClean="0"/>
          </a:p>
          <a:p>
            <a:pPr marL="342900" indent="-342900" algn="just">
              <a:spcBef>
                <a:spcPts val="600"/>
              </a:spcBef>
              <a:buFont typeface="Wingdings" panose="05000000000000000000" pitchFamily="2" charset="2"/>
              <a:buChar char="§"/>
            </a:pPr>
            <a:r>
              <a:rPr lang="en-US" sz="2200" dirty="0" smtClean="0"/>
              <a:t>Use </a:t>
            </a:r>
            <a:r>
              <a:rPr lang="en-US" sz="2200" dirty="0"/>
              <a:t>a comfort level of 5 percent.</a:t>
            </a:r>
          </a:p>
          <a:p>
            <a:pPr algn="just">
              <a:spcBef>
                <a:spcPts val="600"/>
              </a:spcBef>
              <a:spcAft>
                <a:spcPts val="600"/>
              </a:spcAft>
            </a:pPr>
            <a:endParaRPr lang="en-US" sz="2200" dirty="0" smtClean="0"/>
          </a:p>
          <a:p>
            <a:pPr algn="just" defTabSz="1244600">
              <a:spcBef>
                <a:spcPts val="600"/>
              </a:spcBef>
              <a:spcAft>
                <a:spcPts val="600"/>
              </a:spcAft>
            </a:pPr>
            <a:endParaRPr lang="en-US" sz="2200" kern="1200" dirty="0" smtClean="0"/>
          </a:p>
        </p:txBody>
      </p:sp>
      <p:sp>
        <p:nvSpPr>
          <p:cNvPr id="8" name="Freeform 7"/>
          <p:cNvSpPr/>
          <p:nvPr/>
        </p:nvSpPr>
        <p:spPr>
          <a:xfrm>
            <a:off x="1370905" y="738273"/>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sp>
        <p:nvSpPr>
          <p:cNvPr id="5" name="TextBox 4"/>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6</a:t>
            </a:r>
            <a:r>
              <a:rPr lang="en-US" sz="1100" b="1" dirty="0" smtClean="0">
                <a:solidFill>
                  <a:schemeClr val="tx2"/>
                </a:solidFill>
              </a:rPr>
              <a:t>: Hypothesis Testing – Testing Hypothesis for Mean – Large Sample Size</a:t>
            </a:r>
            <a:endParaRPr lang="en-US" sz="1100" b="1" dirty="0">
              <a:solidFill>
                <a:schemeClr val="tx2"/>
              </a:solidFill>
            </a:endParaRPr>
          </a:p>
        </p:txBody>
      </p:sp>
    </p:spTree>
    <p:extLst>
      <p:ext uri="{BB962C8B-B14F-4D97-AF65-F5344CB8AC3E}">
        <p14:creationId xmlns:p14="http://schemas.microsoft.com/office/powerpoint/2010/main" val="225937187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750"/>
                                        <p:tgtEl>
                                          <p:spTgt spid="7">
                                            <p:txEl>
                                              <p:pRg st="1" end="1"/>
                                            </p:txEl>
                                          </p:spTgt>
                                        </p:tgtEl>
                                      </p:cBhvr>
                                    </p:animEffect>
                                    <p:anim calcmode="lin" valueType="num">
                                      <p:cBhvr>
                                        <p:cTn id="8" dur="75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750"/>
                                        <p:tgtEl>
                                          <p:spTgt spid="7">
                                            <p:txEl>
                                              <p:pRg st="2" end="2"/>
                                            </p:txEl>
                                          </p:spTgt>
                                        </p:tgtEl>
                                      </p:cBhvr>
                                    </p:animEffect>
                                    <p:anim calcmode="lin" valueType="num">
                                      <p:cBhvr>
                                        <p:cTn id="15" dur="75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fade">
                                      <p:cBhvr>
                                        <p:cTn id="21" dur="750"/>
                                        <p:tgtEl>
                                          <p:spTgt spid="7">
                                            <p:txEl>
                                              <p:pRg st="3" end="3"/>
                                            </p:txEl>
                                          </p:spTgt>
                                        </p:tgtEl>
                                      </p:cBhvr>
                                    </p:animEffect>
                                    <p:anim calcmode="lin" valueType="num">
                                      <p:cBhvr>
                                        <p:cTn id="22" dur="75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35495" y="922543"/>
            <a:ext cx="10721009" cy="5141843"/>
          </a:xfrm>
        </p:spPr>
        <p:txBody>
          <a:bodyPr/>
          <a:lstStyle/>
          <a:p>
            <a:pPr algn="just"/>
            <a:r>
              <a:rPr lang="en-US" dirty="0"/>
              <a:t>We can see right away that the average weight of our sample, </a:t>
            </a:r>
            <a:r>
              <a:rPr lang="en-US" dirty="0" smtClean="0"/>
              <a:t>being 18.24 </a:t>
            </a:r>
            <a:r>
              <a:rPr lang="en-US" dirty="0" err="1"/>
              <a:t>oz</a:t>
            </a:r>
            <a:r>
              <a:rPr lang="en-US" dirty="0"/>
              <a:t>, is indeed different from what it is supposed to be (18 </a:t>
            </a:r>
            <a:r>
              <a:rPr lang="en-US" dirty="0" err="1" smtClean="0"/>
              <a:t>oz</a:t>
            </a:r>
            <a:r>
              <a:rPr lang="en-US" dirty="0" smtClean="0"/>
              <a:t>)</a:t>
            </a:r>
          </a:p>
          <a:p>
            <a:pPr lvl="1" algn="just"/>
            <a:r>
              <a:rPr lang="en-US" dirty="0"/>
              <a:t>B</a:t>
            </a:r>
            <a:r>
              <a:rPr lang="en-US" dirty="0" smtClean="0"/>
              <a:t>ut </a:t>
            </a:r>
            <a:r>
              <a:rPr lang="en-US" dirty="0"/>
              <a:t>the question is whether the difference is statistically significant (or “large enough” so that it would be unlikely if the null hypothesis was true</a:t>
            </a:r>
            <a:r>
              <a:rPr lang="en-US" dirty="0" smtClean="0"/>
              <a:t>)</a:t>
            </a:r>
            <a:endParaRPr lang="en-US" dirty="0" smtClean="0"/>
          </a:p>
          <a:p>
            <a:pPr lvl="1" algn="just"/>
            <a:r>
              <a:rPr lang="en-US" dirty="0" smtClean="0"/>
              <a:t>The </a:t>
            </a:r>
            <a:r>
              <a:rPr lang="en-US" dirty="0"/>
              <a:t>two competing </a:t>
            </a:r>
            <a:r>
              <a:rPr lang="en-US" dirty="0" smtClean="0"/>
              <a:t>hypotheses:</a:t>
            </a:r>
            <a:endParaRPr lang="en-US" dirty="0"/>
          </a:p>
          <a:p>
            <a:pPr algn="just"/>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9800" y="4153744"/>
            <a:ext cx="2187600" cy="1597031"/>
          </a:xfrm>
          <a:prstGeom prst="rect">
            <a:avLst/>
          </a:prstGeom>
        </p:spPr>
      </p:pic>
      <p:sp>
        <p:nvSpPr>
          <p:cNvPr id="5" name="TextBox 4"/>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6</a:t>
            </a:r>
            <a:r>
              <a:rPr lang="en-US" sz="1100" b="1" dirty="0" smtClean="0">
                <a:solidFill>
                  <a:schemeClr val="tx2"/>
                </a:solidFill>
              </a:rPr>
              <a:t>: Hypothesis Testing – Testing Hypothesis for Mean – Large Sample Size</a:t>
            </a:r>
            <a:endParaRPr lang="en-US" sz="1100" b="1" dirty="0">
              <a:solidFill>
                <a:schemeClr val="tx2"/>
              </a:solidFill>
            </a:endParaRPr>
          </a:p>
        </p:txBody>
      </p:sp>
    </p:spTree>
    <p:extLst>
      <p:ext uri="{BB962C8B-B14F-4D97-AF65-F5344CB8AC3E}">
        <p14:creationId xmlns:p14="http://schemas.microsoft.com/office/powerpoint/2010/main" val="55879217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750"/>
                                        <p:tgtEl>
                                          <p:spTgt spid="3"/>
                                        </p:tgtEl>
                                      </p:cBhvr>
                                    </p:animEffect>
                                    <p:anim calcmode="lin" valueType="num">
                                      <p:cBhvr>
                                        <p:cTn id="20" dur="750" fill="hold"/>
                                        <p:tgtEl>
                                          <p:spTgt spid="3"/>
                                        </p:tgtEl>
                                        <p:attrNameLst>
                                          <p:attrName>ppt_x</p:attrName>
                                        </p:attrNameLst>
                                      </p:cBhvr>
                                      <p:tavLst>
                                        <p:tav tm="0">
                                          <p:val>
                                            <p:strVal val="#ppt_x"/>
                                          </p:val>
                                        </p:tav>
                                        <p:tav tm="100000">
                                          <p:val>
                                            <p:strVal val="#ppt_x"/>
                                          </p:val>
                                        </p:tav>
                                      </p:tavLst>
                                    </p:anim>
                                    <p:anim calcmode="lin" valueType="num">
                                      <p:cBhvr>
                                        <p:cTn id="21" dur="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35495" y="922543"/>
            <a:ext cx="10721009" cy="5141843"/>
          </a:xfrm>
        </p:spPr>
        <p:txBody>
          <a:bodyPr>
            <a:normAutofit fontScale="92500"/>
          </a:bodyPr>
          <a:lstStyle/>
          <a:p>
            <a:r>
              <a:rPr lang="en-US" dirty="0"/>
              <a:t>The test </a:t>
            </a:r>
            <a:r>
              <a:rPr lang="en-US" dirty="0" smtClean="0"/>
              <a:t>statistics:</a:t>
            </a:r>
            <a:endParaRPr lang="en-US" dirty="0" smtClean="0"/>
          </a:p>
          <a:p>
            <a:pPr marL="68580" indent="0">
              <a:buNone/>
            </a:pPr>
            <a:endParaRPr lang="en-US" dirty="0" smtClean="0"/>
          </a:p>
          <a:p>
            <a:pPr marL="68580" indent="0">
              <a:buNone/>
            </a:pPr>
            <a:endParaRPr lang="en-US" dirty="0"/>
          </a:p>
          <a:p>
            <a:pPr algn="just"/>
            <a:r>
              <a:rPr lang="en-US" dirty="0"/>
              <a:t>The rejection </a:t>
            </a:r>
            <a:r>
              <a:rPr lang="en-US" dirty="0" smtClean="0"/>
              <a:t>region:</a:t>
            </a:r>
            <a:endParaRPr lang="en-US" dirty="0" smtClean="0"/>
          </a:p>
          <a:p>
            <a:pPr marL="68580" indent="0" algn="just">
              <a:buNone/>
            </a:pPr>
            <a:endParaRPr lang="en-US" dirty="0" smtClean="0"/>
          </a:p>
          <a:p>
            <a:pPr marL="68580" indent="0" algn="just">
              <a:buNone/>
            </a:pPr>
            <a:endParaRPr lang="en-US" dirty="0"/>
          </a:p>
          <a:p>
            <a:pPr algn="just"/>
            <a:r>
              <a:rPr lang="en-US" dirty="0"/>
              <a:t>This time we have 0.064 = </a:t>
            </a:r>
            <a:r>
              <a:rPr lang="en-US" i="1" dirty="0"/>
              <a:t>p </a:t>
            </a:r>
            <a:r>
              <a:rPr lang="en-US" dirty="0"/>
              <a:t>&gt; </a:t>
            </a:r>
            <a:r>
              <a:rPr lang="en-US" i="1" dirty="0"/>
              <a:t>a </a:t>
            </a:r>
            <a:r>
              <a:rPr lang="en-US" dirty="0"/>
              <a:t>= 0.05 so that our test is </a:t>
            </a:r>
            <a:r>
              <a:rPr lang="en-US" i="1" dirty="0"/>
              <a:t>inconclusive</a:t>
            </a:r>
            <a:r>
              <a:rPr lang="en-US" dirty="0"/>
              <a:t>. </a:t>
            </a:r>
            <a:endParaRPr lang="en-US" dirty="0" smtClean="0"/>
          </a:p>
          <a:p>
            <a:pPr lvl="1" algn="just"/>
            <a:r>
              <a:rPr lang="en-US" sz="2600" dirty="0" smtClean="0"/>
              <a:t>For </a:t>
            </a:r>
            <a:r>
              <a:rPr lang="en-US" sz="2600" dirty="0"/>
              <a:t>our example, this means that we do not know  conclusively if the machine works correctly or not. </a:t>
            </a:r>
            <a:endParaRPr lang="en-US" sz="2600" dirty="0" smtClean="0"/>
          </a:p>
          <a:p>
            <a:pPr lvl="1" algn="just"/>
            <a:r>
              <a:rPr lang="en-US" sz="2600" dirty="0" smtClean="0"/>
              <a:t>In </a:t>
            </a:r>
            <a:r>
              <a:rPr lang="en-US" sz="2600" dirty="0"/>
              <a:t>particular, we would not adjust the machine at this time.</a:t>
            </a:r>
          </a:p>
          <a:p>
            <a:pPr marL="68580" indent="0" algn="just">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8975" y="1340997"/>
            <a:ext cx="5429250" cy="98107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4100" y="3105150"/>
            <a:ext cx="7543800" cy="647700"/>
          </a:xfrm>
          <a:prstGeom prst="rect">
            <a:avLst/>
          </a:prstGeom>
        </p:spPr>
      </p:pic>
      <p:sp>
        <p:nvSpPr>
          <p:cNvPr id="7" name="TextBox 6"/>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6</a:t>
            </a:r>
            <a:r>
              <a:rPr lang="en-US" sz="1100" b="1" dirty="0" smtClean="0">
                <a:solidFill>
                  <a:schemeClr val="tx2"/>
                </a:solidFill>
              </a:rPr>
              <a:t>: Hypothesis Testing – Testing Hypothesis for Mean – Large Sample Size</a:t>
            </a:r>
            <a:endParaRPr lang="en-US" sz="1100" b="1" dirty="0">
              <a:solidFill>
                <a:schemeClr val="tx2"/>
              </a:solidFill>
            </a:endParaRPr>
          </a:p>
        </p:txBody>
      </p:sp>
    </p:spTree>
    <p:extLst>
      <p:ext uri="{BB962C8B-B14F-4D97-AF65-F5344CB8AC3E}">
        <p14:creationId xmlns:p14="http://schemas.microsoft.com/office/powerpoint/2010/main" val="382283961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75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75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750"/>
                                        <p:tgtEl>
                                          <p:spTgt spid="2">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75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fade">
                                      <p:cBhvr>
                                        <p:cTn id="23" dur="750"/>
                                        <p:tgtEl>
                                          <p:spTgt spid="2">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fade">
                                      <p:cBhvr>
                                        <p:cTn id="28" dur="750"/>
                                        <p:tgtEl>
                                          <p:spTgt spid="2">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fade">
                                      <p:cBhvr>
                                        <p:cTn id="31" dur="75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244187" y="1123310"/>
            <a:ext cx="9937187" cy="4936527"/>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pPr algn="just">
              <a:spcBef>
                <a:spcPts val="600"/>
              </a:spcBef>
              <a:spcAft>
                <a:spcPts val="600"/>
              </a:spcAft>
            </a:pPr>
            <a:r>
              <a:rPr lang="en-US" sz="2400" dirty="0" smtClean="0"/>
              <a:t>In </a:t>
            </a:r>
            <a:r>
              <a:rPr lang="en-US" sz="2400" dirty="0"/>
              <a:t>a nutrition study, 48 calves were fed “factor X” exclusively for six weeks. The weight gain was recorded for each calf, yielding a sample mean of 22.4 </a:t>
            </a:r>
            <a:r>
              <a:rPr lang="en-US" sz="2400" dirty="0" err="1"/>
              <a:t>lb</a:t>
            </a:r>
            <a:r>
              <a:rPr lang="en-US" sz="2400" dirty="0"/>
              <a:t> and a standard deviation of 11.5 lb. Other nutritional supplements are known to cause an average weight gain of about 20 </a:t>
            </a:r>
            <a:r>
              <a:rPr lang="en-US" sz="2400" dirty="0" err="1"/>
              <a:t>lb</a:t>
            </a:r>
            <a:r>
              <a:rPr lang="en-US" sz="2400" dirty="0"/>
              <a:t> in six weeks. </a:t>
            </a:r>
            <a:endParaRPr lang="en-US" sz="2400" dirty="0" smtClean="0"/>
          </a:p>
          <a:p>
            <a:pPr marL="342900" indent="-342900" algn="just">
              <a:spcBef>
                <a:spcPts val="600"/>
              </a:spcBef>
              <a:spcAft>
                <a:spcPts val="600"/>
              </a:spcAft>
              <a:buFont typeface="Wingdings" panose="05000000000000000000" pitchFamily="2" charset="2"/>
              <a:buChar char="§"/>
            </a:pPr>
            <a:r>
              <a:rPr lang="en-US" sz="2400" dirty="0" smtClean="0"/>
              <a:t>Can </a:t>
            </a:r>
            <a:r>
              <a:rPr lang="en-US" sz="2400" dirty="0"/>
              <a:t>we conclude from this evidence that, in general, a six-week diet of “factor X” will yield an average weight gain of 20 </a:t>
            </a:r>
            <a:r>
              <a:rPr lang="en-US" sz="2400" dirty="0" err="1"/>
              <a:t>lb</a:t>
            </a:r>
            <a:r>
              <a:rPr lang="en-US" sz="2400" dirty="0"/>
              <a:t> or more at the 1 percent level of significance? </a:t>
            </a:r>
            <a:endParaRPr lang="en-US" sz="2400" dirty="0" smtClean="0"/>
          </a:p>
          <a:p>
            <a:pPr marL="342900" indent="-342900" algn="just">
              <a:spcBef>
                <a:spcPts val="600"/>
              </a:spcBef>
              <a:spcAft>
                <a:spcPts val="600"/>
              </a:spcAft>
              <a:buFont typeface="Wingdings" panose="05000000000000000000" pitchFamily="2" charset="2"/>
              <a:buChar char="§"/>
            </a:pPr>
            <a:r>
              <a:rPr lang="en-US" sz="2400" dirty="0" smtClean="0"/>
              <a:t>In </a:t>
            </a:r>
            <a:r>
              <a:rPr lang="en-US" sz="2400" dirty="0"/>
              <a:t>other words, is “factor X” feed significantly better than standard supplements?</a:t>
            </a:r>
            <a:endParaRPr lang="en-US" sz="2200" dirty="0" smtClean="0"/>
          </a:p>
          <a:p>
            <a:pPr algn="just" defTabSz="1244600">
              <a:spcBef>
                <a:spcPts val="600"/>
              </a:spcBef>
              <a:spcAft>
                <a:spcPts val="600"/>
              </a:spcAft>
            </a:pPr>
            <a:endParaRPr lang="en-US" sz="2200" kern="1200" dirty="0" smtClean="0"/>
          </a:p>
        </p:txBody>
      </p:sp>
      <p:sp>
        <p:nvSpPr>
          <p:cNvPr id="8" name="Freeform 7"/>
          <p:cNvSpPr/>
          <p:nvPr/>
        </p:nvSpPr>
        <p:spPr>
          <a:xfrm>
            <a:off x="1370905" y="738273"/>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sp>
        <p:nvSpPr>
          <p:cNvPr id="5" name="TextBox 4"/>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6</a:t>
            </a:r>
            <a:r>
              <a:rPr lang="en-US" sz="1100" b="1" dirty="0" smtClean="0">
                <a:solidFill>
                  <a:schemeClr val="tx2"/>
                </a:solidFill>
              </a:rPr>
              <a:t>: Hypothesis Testing – Testing Hypothesis for Mean – Large Sample Size</a:t>
            </a:r>
            <a:endParaRPr lang="en-US" sz="1100" b="1" dirty="0">
              <a:solidFill>
                <a:schemeClr val="tx2"/>
              </a:solidFill>
            </a:endParaRPr>
          </a:p>
        </p:txBody>
      </p:sp>
    </p:spTree>
    <p:extLst>
      <p:ext uri="{BB962C8B-B14F-4D97-AF65-F5344CB8AC3E}">
        <p14:creationId xmlns:p14="http://schemas.microsoft.com/office/powerpoint/2010/main" val="117475143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750"/>
                                        <p:tgtEl>
                                          <p:spTgt spid="7">
                                            <p:txEl>
                                              <p:pRg st="1" end="1"/>
                                            </p:txEl>
                                          </p:spTgt>
                                        </p:tgtEl>
                                      </p:cBhvr>
                                    </p:animEffect>
                                    <p:anim calcmode="lin" valueType="num">
                                      <p:cBhvr>
                                        <p:cTn id="8" dur="75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750"/>
                                        <p:tgtEl>
                                          <p:spTgt spid="7">
                                            <p:txEl>
                                              <p:pRg st="2" end="2"/>
                                            </p:txEl>
                                          </p:spTgt>
                                        </p:tgtEl>
                                      </p:cBhvr>
                                    </p:animEffect>
                                    <p:anim calcmode="lin" valueType="num">
                                      <p:cBhvr>
                                        <p:cTn id="15" dur="75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lstStyle/>
              <a:p>
                <a:r>
                  <a:rPr lang="en-US" dirty="0" smtClean="0"/>
                  <a:t>Null hypothesis: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0</m:t>
                        </m:r>
                      </m:sub>
                    </m:sSub>
                  </m:oMath>
                </a14:m>
                <a:r>
                  <a:rPr lang="en-US" dirty="0" smtClean="0"/>
                  <a:t>: </a:t>
                </a:r>
                <a:r>
                  <a:rPr lang="en-US" i="1" dirty="0">
                    <a:latin typeface="Symbol" panose="05050102010706020507" pitchFamily="18" charset="2"/>
                  </a:rPr>
                  <a:t>m</a:t>
                </a:r>
                <a:r>
                  <a:rPr lang="en-US" i="1" dirty="0"/>
                  <a:t> </a:t>
                </a:r>
                <a:r>
                  <a:rPr lang="en-US" dirty="0"/>
                  <a:t>= 20, that is, there is no improvement, </a:t>
                </a:r>
                <a:r>
                  <a:rPr lang="en-US" dirty="0" smtClean="0"/>
                  <a:t>everything </a:t>
                </a:r>
                <a:r>
                  <a:rPr lang="en-US" dirty="0"/>
                  <a:t>is as it has always been.</a:t>
                </a:r>
              </a:p>
              <a:p>
                <a:r>
                  <a:rPr lang="en-US" dirty="0"/>
                  <a:t>Alternative hypothesis: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b="0" i="1" smtClean="0">
                            <a:latin typeface="Cambria Math" panose="02040503050406030204" pitchFamily="18" charset="0"/>
                          </a:rPr>
                          <m:t>𝑎</m:t>
                        </m:r>
                      </m:sub>
                    </m:sSub>
                  </m:oMath>
                </a14:m>
                <a:r>
                  <a:rPr lang="en-US" dirty="0"/>
                  <a:t>: </a:t>
                </a:r>
                <a:r>
                  <a:rPr lang="en-US" i="1" dirty="0">
                    <a:latin typeface="Symbol" panose="05050102010706020507" pitchFamily="18" charset="2"/>
                  </a:rPr>
                  <a:t>m </a:t>
                </a:r>
                <a:r>
                  <a:rPr lang="en-US" dirty="0">
                    <a:latin typeface="Symbol" panose="05050102010706020507" pitchFamily="18" charset="2"/>
                  </a:rPr>
                  <a:t>¹ </a:t>
                </a:r>
                <a:r>
                  <a:rPr lang="en-US" dirty="0"/>
                  <a:t>20 (we actually want to know whether “factor X” results in </a:t>
                </a:r>
                <a:r>
                  <a:rPr lang="en-US" i="1" dirty="0"/>
                  <a:t>higher </a:t>
                </a:r>
                <a:r>
                  <a:rPr lang="en-US" dirty="0"/>
                  <a:t>average weight gains, so that our alternative hypothesis really should be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rPr>
                          <m:t>𝑎</m:t>
                        </m:r>
                      </m:sub>
                    </m:sSub>
                  </m:oMath>
                </a14:m>
                <a:r>
                  <a:rPr lang="en-US" dirty="0"/>
                  <a:t>: </a:t>
                </a:r>
                <a:r>
                  <a:rPr lang="en-US" i="1" dirty="0">
                    <a:latin typeface="Symbol" panose="05050102010706020507" pitchFamily="18" charset="2"/>
                  </a:rPr>
                  <a:t>m </a:t>
                </a:r>
                <a:r>
                  <a:rPr lang="en-US" i="1" dirty="0" smtClean="0">
                    <a:latin typeface="Symbol" panose="05050102010706020507" pitchFamily="18" charset="2"/>
                  </a:rPr>
                  <a:t> </a:t>
                </a:r>
                <a:r>
                  <a:rPr lang="en-US" dirty="0" smtClean="0"/>
                  <a:t>&gt; </a:t>
                </a:r>
                <a:r>
                  <a:rPr lang="en-US" dirty="0"/>
                  <a:t>20 but that would be a one-tailed test, which we will not conduct</a:t>
                </a:r>
                <a:r>
                  <a:rPr lang="en-US" dirty="0" smtClean="0"/>
                  <a:t>.</a:t>
                </a:r>
                <a:endParaRPr lang="en-US" dirty="0"/>
              </a:p>
              <a:p>
                <a:r>
                  <a:rPr lang="en-US" dirty="0"/>
                  <a:t>Test statistics: Sample mean is 22.4, standard deviation is 11.5, and sample size is 48. That makes the </a:t>
                </a:r>
                <a:r>
                  <a:rPr lang="en-US" i="1" dirty="0"/>
                  <a:t>z</a:t>
                </a:r>
                <a:r>
                  <a:rPr lang="en-US" dirty="0"/>
                  <a:t>-score </a:t>
                </a:r>
                <a:br>
                  <a:rPr lang="en-US" dirty="0"/>
                </a:br>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0">
                <a:blip r:embed="rId2"/>
                <a:stretch>
                  <a:fillRect l="-171" t="-1068"/>
                </a:stretch>
              </a:blipFill>
            </p:spPr>
            <p:txBody>
              <a:bodyPr/>
              <a:lstStyle/>
              <a:p>
                <a:r>
                  <a:rPr lang="en-US">
                    <a:noFill/>
                  </a:rPr>
                  <a:t> </a:t>
                </a:r>
              </a:p>
            </p:txBody>
          </p:sp>
        </mc:Fallback>
      </mc:AlternateContent>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8020" y="4722140"/>
            <a:ext cx="4338556" cy="1203129"/>
          </a:xfrm>
          <a:prstGeom prst="rect">
            <a:avLst/>
          </a:prstGeom>
        </p:spPr>
      </p:pic>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6</a:t>
            </a:r>
            <a:r>
              <a:rPr lang="en-US" sz="1100" b="1" dirty="0" smtClean="0">
                <a:solidFill>
                  <a:schemeClr val="tx2"/>
                </a:solidFill>
              </a:rPr>
              <a:t>: Hypothesis Testing – Testing Hypothesis for Mean – Large Sample Size</a:t>
            </a:r>
            <a:endParaRPr lang="en-US" sz="1100" b="1" dirty="0">
              <a:solidFill>
                <a:schemeClr val="tx2"/>
              </a:solidFill>
            </a:endParaRPr>
          </a:p>
        </p:txBody>
      </p:sp>
    </p:spTree>
    <p:extLst>
      <p:ext uri="{BB962C8B-B14F-4D97-AF65-F5344CB8AC3E}">
        <p14:creationId xmlns:p14="http://schemas.microsoft.com/office/powerpoint/2010/main" val="268251797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1391" y="980661"/>
            <a:ext cx="10328386" cy="5141843"/>
          </a:xfrm>
        </p:spPr>
        <p:txBody>
          <a:bodyPr>
            <a:noAutofit/>
          </a:bodyPr>
          <a:lstStyle/>
          <a:p>
            <a:pPr marL="68580" indent="0">
              <a:buNone/>
            </a:pPr>
            <a:r>
              <a:rPr lang="en-US" dirty="0"/>
              <a:t>We finally use Excel to compute </a:t>
            </a:r>
            <a:endParaRPr lang="en-US" dirty="0" smtClean="0"/>
          </a:p>
          <a:p>
            <a:pPr marL="68580" indent="0" algn="ctr">
              <a:buNone/>
            </a:pPr>
            <a:r>
              <a:rPr lang="en-US" i="1" dirty="0" smtClean="0"/>
              <a:t>p </a:t>
            </a:r>
            <a:r>
              <a:rPr lang="en-US" dirty="0"/>
              <a:t>= 2 * (1 - </a:t>
            </a:r>
            <a:r>
              <a:rPr lang="en-US" i="1" dirty="0"/>
              <a:t>NORMSDIST</a:t>
            </a:r>
            <a:r>
              <a:rPr lang="en-US" dirty="0"/>
              <a:t>(1.446)) </a:t>
            </a:r>
            <a:r>
              <a:rPr lang="en-US" dirty="0" smtClean="0"/>
              <a:t>= 1.148 or </a:t>
            </a:r>
            <a:r>
              <a:rPr lang="en-US" dirty="0"/>
              <a:t>14.8 </a:t>
            </a:r>
            <a:r>
              <a:rPr lang="en-US" dirty="0" smtClean="0"/>
              <a:t>percent</a:t>
            </a:r>
          </a:p>
          <a:p>
            <a:pPr algn="just"/>
            <a:r>
              <a:rPr lang="en-US" dirty="0" smtClean="0"/>
              <a:t>This </a:t>
            </a:r>
            <a:r>
              <a:rPr lang="en-US" dirty="0"/>
              <a:t>probability is relatively large: If we reject the null hypothesis, the probability that we make a mistake is 14.8 percent. </a:t>
            </a:r>
            <a:endParaRPr lang="en-US" dirty="0" smtClean="0"/>
          </a:p>
          <a:p>
            <a:pPr algn="just"/>
            <a:r>
              <a:rPr lang="en-US" dirty="0" smtClean="0"/>
              <a:t>This </a:t>
            </a:r>
            <a:r>
              <a:rPr lang="en-US" dirty="0"/>
              <a:t>is larger than our comfort level of 1 percent, so our </a:t>
            </a:r>
            <a:r>
              <a:rPr lang="en-US" dirty="0" smtClean="0"/>
              <a:t>conclusion: </a:t>
            </a:r>
            <a:endParaRPr lang="en-US" dirty="0" smtClean="0"/>
          </a:p>
          <a:p>
            <a:pPr lvl="1" algn="just"/>
            <a:r>
              <a:rPr lang="en-US" sz="2600" dirty="0" smtClean="0"/>
              <a:t>The </a:t>
            </a:r>
            <a:r>
              <a:rPr lang="en-US" sz="2600" dirty="0"/>
              <a:t>test is inconclusive, which means there is not enough evidence to decide whether “factor X” feed is better (or worse) than the regular feed.</a:t>
            </a:r>
          </a:p>
          <a:p>
            <a:pPr marL="68580" indent="0" algn="just">
              <a:buNone/>
            </a:pPr>
            <a:r>
              <a:rPr lang="en-US" dirty="0"/>
              <a:t/>
            </a:r>
            <a:br>
              <a:rPr lang="en-US" dirty="0"/>
            </a:br>
            <a:endParaRPr lang="en-US" dirty="0"/>
          </a:p>
        </p:txBody>
      </p:sp>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6</a:t>
            </a:r>
            <a:r>
              <a:rPr lang="en-US" sz="1100" b="1" dirty="0" smtClean="0">
                <a:solidFill>
                  <a:schemeClr val="tx2"/>
                </a:solidFill>
              </a:rPr>
              <a:t>: Hypothesis Testing – Testing Hypothesis for Mean – Large Sample Size</a:t>
            </a:r>
            <a:endParaRPr lang="en-US" sz="1100" b="1" dirty="0">
              <a:solidFill>
                <a:schemeClr val="tx2"/>
              </a:solidFill>
            </a:endParaRPr>
          </a:p>
        </p:txBody>
      </p:sp>
    </p:spTree>
    <p:extLst>
      <p:ext uri="{BB962C8B-B14F-4D97-AF65-F5344CB8AC3E}">
        <p14:creationId xmlns:p14="http://schemas.microsoft.com/office/powerpoint/2010/main" val="191775831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750"/>
                                        <p:tgtEl>
                                          <p:spTgt spid="2">
                                            <p:txEl>
                                              <p:pRg st="2" end="2"/>
                                            </p:txEl>
                                          </p:spTgt>
                                        </p:tgtEl>
                                      </p:cBhvr>
                                    </p:animEffect>
                                    <p:anim calcmode="lin" valueType="num">
                                      <p:cBhvr>
                                        <p:cTn id="8"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750"/>
                                        <p:tgtEl>
                                          <p:spTgt spid="2">
                                            <p:txEl>
                                              <p:pRg st="3" end="3"/>
                                            </p:txEl>
                                          </p:spTgt>
                                        </p:tgtEl>
                                      </p:cBhvr>
                                    </p:animEffect>
                                    <p:anim calcmode="lin" valueType="num">
                                      <p:cBhvr>
                                        <p:cTn id="15"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750"/>
                                        <p:tgtEl>
                                          <p:spTgt spid="2">
                                            <p:txEl>
                                              <p:pRg st="4" end="4"/>
                                            </p:txEl>
                                          </p:spTgt>
                                        </p:tgtEl>
                                      </p:cBhvr>
                                    </p:animEffect>
                                    <p:anim calcmode="lin" valueType="num">
                                      <p:cBhvr>
                                        <p:cTn id="22" dur="75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275183" y="921832"/>
            <a:ext cx="9937187" cy="5091510"/>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pPr algn="just"/>
            <a:r>
              <a:rPr lang="en-US" sz="2200" dirty="0" smtClean="0"/>
              <a:t>A </a:t>
            </a:r>
            <a:r>
              <a:rPr lang="en-US" sz="2200" dirty="0"/>
              <a:t>group of secondary education student teachers were given 2.5 days of training in interpersonal communication group work. The effect of such a training session on the dogmatic nature of the student teachers was measured as the difference of scores on the “</a:t>
            </a:r>
            <a:r>
              <a:rPr lang="en-US" sz="2200" dirty="0" err="1"/>
              <a:t>Rokeach</a:t>
            </a:r>
            <a:r>
              <a:rPr lang="en-US" sz="2200" dirty="0"/>
              <a:t> dogmatism test” given before and after the training session. The difference “post minus pre score” was recorded as follows</a:t>
            </a:r>
            <a:r>
              <a:rPr lang="en-US" sz="2200" dirty="0" smtClean="0"/>
              <a:t>:</a:t>
            </a:r>
          </a:p>
          <a:p>
            <a:pPr algn="just"/>
            <a:endParaRPr lang="en-US" sz="2200" dirty="0" smtClean="0"/>
          </a:p>
          <a:p>
            <a:pPr algn="ctr"/>
            <a:r>
              <a:rPr lang="en-US" sz="2200" dirty="0" smtClean="0"/>
              <a:t>−</a:t>
            </a:r>
            <a:r>
              <a:rPr lang="en-US" sz="2200" dirty="0"/>
              <a:t>16, −5, 4, 19, −40, −16, −29, 15, −2, 0, 5, −23, −3, 16, −8, 9, −14, −33, −64, −</a:t>
            </a:r>
            <a:r>
              <a:rPr lang="en-US" sz="2200" dirty="0" smtClean="0"/>
              <a:t>33 </a:t>
            </a:r>
          </a:p>
          <a:p>
            <a:pPr algn="ctr"/>
            <a:endParaRPr lang="en-US" sz="2200" dirty="0" smtClean="0"/>
          </a:p>
          <a:p>
            <a:pPr marL="342900" indent="-342900" algn="just">
              <a:buFont typeface="Wingdings" panose="05000000000000000000" pitchFamily="2" charset="2"/>
              <a:buChar char="§"/>
            </a:pPr>
            <a:r>
              <a:rPr lang="en-US" sz="2200" dirty="0"/>
              <a:t>Can we conclude from this evidence that the training session makes student teachers less dogmatic (at the 5 percent level of significance)?</a:t>
            </a:r>
          </a:p>
          <a:p>
            <a:pPr algn="just"/>
            <a:endParaRPr lang="en-US" sz="2200" dirty="0" smtClean="0"/>
          </a:p>
          <a:p>
            <a:pPr algn="just" defTabSz="1244600">
              <a:spcBef>
                <a:spcPts val="600"/>
              </a:spcBef>
              <a:spcAft>
                <a:spcPts val="600"/>
              </a:spcAft>
            </a:pPr>
            <a:endParaRPr lang="en-US" sz="2200" kern="1200" dirty="0" smtClean="0"/>
          </a:p>
        </p:txBody>
      </p:sp>
      <p:sp>
        <p:nvSpPr>
          <p:cNvPr id="8" name="Freeform 7"/>
          <p:cNvSpPr/>
          <p:nvPr/>
        </p:nvSpPr>
        <p:spPr>
          <a:xfrm>
            <a:off x="1401901" y="536795"/>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6</a:t>
            </a:r>
            <a:r>
              <a:rPr lang="en-US" sz="1100" b="1" dirty="0" smtClean="0">
                <a:solidFill>
                  <a:schemeClr val="tx2"/>
                </a:solidFill>
              </a:rPr>
              <a:t>: Hypothesis Testing – Testing Hypothesis for Mean – Large Sample Size</a:t>
            </a:r>
            <a:endParaRPr lang="en-US" sz="1100" b="1" dirty="0">
              <a:solidFill>
                <a:schemeClr val="tx2"/>
              </a:solidFill>
            </a:endParaRPr>
          </a:p>
        </p:txBody>
      </p:sp>
    </p:spTree>
    <p:extLst>
      <p:ext uri="{BB962C8B-B14F-4D97-AF65-F5344CB8AC3E}">
        <p14:creationId xmlns:p14="http://schemas.microsoft.com/office/powerpoint/2010/main" val="243590609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fade">
                                      <p:cBhvr>
                                        <p:cTn id="7" dur="750"/>
                                        <p:tgtEl>
                                          <p:spTgt spid="7">
                                            <p:txEl>
                                              <p:pRg st="4" end="4"/>
                                            </p:txEl>
                                          </p:spTgt>
                                        </p:tgtEl>
                                      </p:cBhvr>
                                    </p:animEffect>
                                    <p:anim calcmode="lin" valueType="num">
                                      <p:cBhvr>
                                        <p:cTn id="8" dur="75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9" dur="75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634554" y="1529933"/>
            <a:ext cx="10819509" cy="4311290"/>
          </a:xfrm>
        </p:spPr>
        <p:txBody>
          <a:bodyPr>
            <a:normAutofit fontScale="92500" lnSpcReduction="20000"/>
          </a:bodyPr>
          <a:lstStyle/>
          <a:p>
            <a:pPr marL="454914" lvl="1" indent="0">
              <a:spcBef>
                <a:spcPts val="600"/>
              </a:spcBef>
              <a:spcAft>
                <a:spcPts val="1200"/>
              </a:spcAft>
              <a:buNone/>
            </a:pPr>
            <a:endParaRPr lang="en-US" dirty="0"/>
          </a:p>
          <a:p>
            <a:pPr lvl="1">
              <a:spcAft>
                <a:spcPts val="1200"/>
              </a:spcAft>
            </a:pPr>
            <a:r>
              <a:rPr lang="en-US" sz="2800" dirty="0"/>
              <a:t>Describe the basic principles of hypothesis testing</a:t>
            </a:r>
          </a:p>
          <a:p>
            <a:pPr lvl="1">
              <a:spcAft>
                <a:spcPts val="1200"/>
              </a:spcAft>
            </a:pPr>
            <a:r>
              <a:rPr lang="en-US" sz="2800" dirty="0" smtClean="0"/>
              <a:t>Use </a:t>
            </a:r>
            <a:r>
              <a:rPr lang="en-US" sz="2800" dirty="0"/>
              <a:t>hypothesis testing to test for a mean, a difference of means, and a </a:t>
            </a:r>
            <a:r>
              <a:rPr lang="en-US" sz="2800" dirty="0" smtClean="0"/>
              <a:t>proportion</a:t>
            </a:r>
            <a:endParaRPr lang="en-US" sz="2800" dirty="0"/>
          </a:p>
          <a:p>
            <a:pPr lvl="1">
              <a:spcAft>
                <a:spcPts val="1200"/>
              </a:spcAft>
            </a:pPr>
            <a:r>
              <a:rPr lang="en-US" sz="2800" dirty="0"/>
              <a:t>Evaluate the assumptions of each hypothesis-testing </a:t>
            </a:r>
            <a:r>
              <a:rPr lang="en-US" sz="2800" dirty="0" smtClean="0"/>
              <a:t>procedure</a:t>
            </a:r>
            <a:endParaRPr lang="en-US" sz="2800" dirty="0"/>
          </a:p>
          <a:p>
            <a:pPr lvl="1">
              <a:spcAft>
                <a:spcPts val="1200"/>
              </a:spcAft>
            </a:pPr>
            <a:r>
              <a:rPr lang="en-US" sz="2800" dirty="0"/>
              <a:t>Avoid the pitfalls involved in hypothesis </a:t>
            </a:r>
            <a:r>
              <a:rPr lang="en-US" sz="2800" dirty="0" smtClean="0"/>
              <a:t>testing</a:t>
            </a:r>
            <a:endParaRPr lang="en-US" sz="2800" dirty="0"/>
          </a:p>
          <a:p>
            <a:pPr lvl="1">
              <a:spcAft>
                <a:spcPts val="1200"/>
              </a:spcAft>
            </a:pPr>
            <a:r>
              <a:rPr lang="en-US" sz="2800" dirty="0"/>
              <a:t>Describe the ethical issues involved in hypothesis testing</a:t>
            </a:r>
            <a:r>
              <a:rPr lang="en-US" sz="3200" dirty="0"/>
              <a:t/>
            </a:r>
            <a:br>
              <a:rPr lang="en-US" sz="3200" dirty="0"/>
            </a:br>
            <a:endParaRPr lang="en-US" dirty="0"/>
          </a:p>
        </p:txBody>
      </p:sp>
      <p:sp>
        <p:nvSpPr>
          <p:cNvPr id="13" name="Title 12"/>
          <p:cNvSpPr>
            <a:spLocks noGrp="1"/>
          </p:cNvSpPr>
          <p:nvPr>
            <p:ph type="title"/>
          </p:nvPr>
        </p:nvSpPr>
        <p:spPr>
          <a:xfrm>
            <a:off x="843992" y="931271"/>
            <a:ext cx="10940716" cy="897074"/>
          </a:xfrm>
        </p:spPr>
        <p:txBody>
          <a:bodyPr/>
          <a:lstStyle/>
          <a:p>
            <a:r>
              <a:rPr lang="en-US" sz="4400" dirty="0" smtClean="0"/>
              <a:t>Learning Objectives</a:t>
            </a:r>
            <a:endParaRPr lang="en-US" sz="4400" dirty="0"/>
          </a:p>
        </p:txBody>
      </p:sp>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6</a:t>
            </a:r>
            <a:r>
              <a:rPr lang="en-US" sz="1100" b="1" dirty="0" smtClean="0">
                <a:solidFill>
                  <a:schemeClr val="tx2"/>
                </a:solidFill>
              </a:rPr>
              <a:t>: Hypothesis Testing – Learning Objectives</a:t>
            </a:r>
            <a:endParaRPr lang="en-US" sz="1100" b="1" dirty="0">
              <a:solidFill>
                <a:schemeClr val="tx2"/>
              </a:solidFill>
            </a:endParaRPr>
          </a:p>
        </p:txBody>
      </p:sp>
    </p:spTree>
    <p:extLst>
      <p:ext uri="{BB962C8B-B14F-4D97-AF65-F5344CB8AC3E}">
        <p14:creationId xmlns:p14="http://schemas.microsoft.com/office/powerpoint/2010/main" val="240931195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750"/>
                                        <p:tgtEl>
                                          <p:spTgt spid="14">
                                            <p:txEl>
                                              <p:pRg st="1" end="1"/>
                                            </p:txEl>
                                          </p:spTgt>
                                        </p:tgtEl>
                                      </p:cBhvr>
                                    </p:animEffect>
                                    <p:anim calcmode="lin" valueType="num">
                                      <p:cBhvr>
                                        <p:cTn id="8" dur="75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xEl>
                                              <p:pRg st="2" end="2"/>
                                            </p:txEl>
                                          </p:spTgt>
                                        </p:tgtEl>
                                        <p:attrNameLst>
                                          <p:attrName>style.visibility</p:attrName>
                                        </p:attrNameLst>
                                      </p:cBhvr>
                                      <p:to>
                                        <p:strVal val="visible"/>
                                      </p:to>
                                    </p:set>
                                    <p:animEffect transition="in" filter="fade">
                                      <p:cBhvr>
                                        <p:cTn id="14" dur="750"/>
                                        <p:tgtEl>
                                          <p:spTgt spid="14">
                                            <p:txEl>
                                              <p:pRg st="2" end="2"/>
                                            </p:txEl>
                                          </p:spTgt>
                                        </p:tgtEl>
                                      </p:cBhvr>
                                    </p:animEffect>
                                    <p:anim calcmode="lin" valueType="num">
                                      <p:cBhvr>
                                        <p:cTn id="15" dur="75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xEl>
                                              <p:pRg st="3" end="3"/>
                                            </p:txEl>
                                          </p:spTgt>
                                        </p:tgtEl>
                                        <p:attrNameLst>
                                          <p:attrName>style.visibility</p:attrName>
                                        </p:attrNameLst>
                                      </p:cBhvr>
                                      <p:to>
                                        <p:strVal val="visible"/>
                                      </p:to>
                                    </p:set>
                                    <p:animEffect transition="in" filter="fade">
                                      <p:cBhvr>
                                        <p:cTn id="21" dur="750"/>
                                        <p:tgtEl>
                                          <p:spTgt spid="14">
                                            <p:txEl>
                                              <p:pRg st="3" end="3"/>
                                            </p:txEl>
                                          </p:spTgt>
                                        </p:tgtEl>
                                      </p:cBhvr>
                                    </p:animEffect>
                                    <p:anim calcmode="lin" valueType="num">
                                      <p:cBhvr>
                                        <p:cTn id="22" dur="75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xEl>
                                              <p:pRg st="4" end="4"/>
                                            </p:txEl>
                                          </p:spTgt>
                                        </p:tgtEl>
                                        <p:attrNameLst>
                                          <p:attrName>style.visibility</p:attrName>
                                        </p:attrNameLst>
                                      </p:cBhvr>
                                      <p:to>
                                        <p:strVal val="visible"/>
                                      </p:to>
                                    </p:set>
                                    <p:animEffect transition="in" filter="fade">
                                      <p:cBhvr>
                                        <p:cTn id="28" dur="750"/>
                                        <p:tgtEl>
                                          <p:spTgt spid="14">
                                            <p:txEl>
                                              <p:pRg st="4" end="4"/>
                                            </p:txEl>
                                          </p:spTgt>
                                        </p:tgtEl>
                                      </p:cBhvr>
                                    </p:animEffect>
                                    <p:anim calcmode="lin" valueType="num">
                                      <p:cBhvr>
                                        <p:cTn id="29" dur="75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30" dur="75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xEl>
                                              <p:pRg st="5" end="5"/>
                                            </p:txEl>
                                          </p:spTgt>
                                        </p:tgtEl>
                                        <p:attrNameLst>
                                          <p:attrName>style.visibility</p:attrName>
                                        </p:attrNameLst>
                                      </p:cBhvr>
                                      <p:to>
                                        <p:strVal val="visible"/>
                                      </p:to>
                                    </p:set>
                                    <p:animEffect transition="in" filter="fade">
                                      <p:cBhvr>
                                        <p:cTn id="35" dur="750"/>
                                        <p:tgtEl>
                                          <p:spTgt spid="14">
                                            <p:txEl>
                                              <p:pRg st="5" end="5"/>
                                            </p:txEl>
                                          </p:spTgt>
                                        </p:tgtEl>
                                      </p:cBhvr>
                                    </p:animEffect>
                                    <p:anim calcmode="lin" valueType="num">
                                      <p:cBhvr>
                                        <p:cTn id="36" dur="75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7" dur="75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1390" y="1131376"/>
            <a:ext cx="10545363" cy="4991128"/>
          </a:xfrm>
        </p:spPr>
        <p:txBody>
          <a:bodyPr>
            <a:normAutofit/>
          </a:bodyPr>
          <a:lstStyle/>
          <a:p>
            <a:pPr algn="just"/>
            <a:r>
              <a:rPr lang="en-US" sz="2800" dirty="0"/>
              <a:t>We can easily compute (using </a:t>
            </a:r>
            <a:r>
              <a:rPr lang="en-US" sz="2800" dirty="0" smtClean="0"/>
              <a:t>Excel):</a:t>
            </a:r>
          </a:p>
          <a:p>
            <a:pPr lvl="2" algn="just"/>
            <a:r>
              <a:rPr lang="en-US" sz="2800" dirty="0" smtClean="0"/>
              <a:t>the </a:t>
            </a:r>
            <a:r>
              <a:rPr lang="en-US" sz="2800" dirty="0"/>
              <a:t>sample </a:t>
            </a:r>
            <a:r>
              <a:rPr lang="en-US" sz="2800" dirty="0" smtClean="0"/>
              <a:t>mean: </a:t>
            </a:r>
            <a:r>
              <a:rPr lang="en-US" sz="2800" dirty="0"/>
              <a:t>-</a:t>
            </a:r>
            <a:r>
              <a:rPr lang="en-US" sz="2800" dirty="0" smtClean="0"/>
              <a:t>10.9</a:t>
            </a:r>
          </a:p>
          <a:p>
            <a:pPr lvl="2" algn="just"/>
            <a:r>
              <a:rPr lang="en-US" sz="2800" dirty="0" smtClean="0"/>
              <a:t>the </a:t>
            </a:r>
            <a:r>
              <a:rPr lang="en-US" sz="2800" dirty="0"/>
              <a:t>standard </a:t>
            </a:r>
            <a:r>
              <a:rPr lang="en-US" sz="2800" dirty="0" smtClean="0"/>
              <a:t>deviation: </a:t>
            </a:r>
            <a:r>
              <a:rPr lang="en-US" sz="2800" dirty="0" smtClean="0"/>
              <a:t>21.33</a:t>
            </a:r>
          </a:p>
          <a:p>
            <a:pPr lvl="1" algn="just"/>
            <a:r>
              <a:rPr lang="en-US" sz="2800" dirty="0" smtClean="0"/>
              <a:t>The </a:t>
            </a:r>
            <a:r>
              <a:rPr lang="en-US" sz="2800" dirty="0"/>
              <a:t>sample size is </a:t>
            </a:r>
            <a:r>
              <a:rPr lang="en-US" sz="2800" i="1" dirty="0"/>
              <a:t>N </a:t>
            </a:r>
            <a:r>
              <a:rPr lang="en-US" sz="2800" dirty="0"/>
              <a:t>= 20, which is a problem, since </a:t>
            </a:r>
            <a:r>
              <a:rPr lang="en-US" sz="2800" i="1" dirty="0"/>
              <a:t>N </a:t>
            </a:r>
            <a:r>
              <a:rPr lang="en-US" sz="2800" dirty="0"/>
              <a:t>should be at least 30 to use the procedure introduced earlier. </a:t>
            </a:r>
            <a:endParaRPr lang="en-US" sz="2800" dirty="0" smtClean="0"/>
          </a:p>
          <a:p>
            <a:pPr lvl="1" algn="just"/>
            <a:r>
              <a:rPr lang="en-US" sz="2800" dirty="0" smtClean="0"/>
              <a:t>So</a:t>
            </a:r>
            <a:r>
              <a:rPr lang="en-US" sz="2800" dirty="0"/>
              <a:t>, we need to define the procedure to test for a sample mean if the sample size is small before we can continue.</a:t>
            </a:r>
          </a:p>
          <a:p>
            <a:pPr algn="just"/>
            <a:endParaRPr lang="en-US" sz="2800" dirty="0"/>
          </a:p>
        </p:txBody>
      </p:sp>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6</a:t>
            </a:r>
            <a:r>
              <a:rPr lang="en-US" sz="1100" b="1" dirty="0" smtClean="0">
                <a:solidFill>
                  <a:schemeClr val="tx2"/>
                </a:solidFill>
              </a:rPr>
              <a:t>: Hypothesis Testing – Testing Hypothesis for Mean – Large Sample Size</a:t>
            </a:r>
            <a:endParaRPr lang="en-US" sz="1100" b="1" dirty="0">
              <a:solidFill>
                <a:schemeClr val="tx2"/>
              </a:solidFill>
            </a:endParaRPr>
          </a:p>
        </p:txBody>
      </p:sp>
    </p:spTree>
    <p:extLst>
      <p:ext uri="{BB962C8B-B14F-4D97-AF65-F5344CB8AC3E}">
        <p14:creationId xmlns:p14="http://schemas.microsoft.com/office/powerpoint/2010/main" val="414942829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750"/>
                                        <p:tgtEl>
                                          <p:spTgt spid="2">
                                            <p:txEl>
                                              <p:pRg st="3" end="3"/>
                                            </p:txEl>
                                          </p:spTgt>
                                        </p:tgtEl>
                                      </p:cBhvr>
                                    </p:animEffect>
                                    <p:anim calcmode="lin" valueType="num">
                                      <p:cBhvr>
                                        <p:cTn id="8"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Effect transition="in" filter="fade">
                                      <p:cBhvr>
                                        <p:cTn id="14" dur="750"/>
                                        <p:tgtEl>
                                          <p:spTgt spid="2">
                                            <p:txEl>
                                              <p:pRg st="4" end="4"/>
                                            </p:txEl>
                                          </p:spTgt>
                                        </p:tgtEl>
                                      </p:cBhvr>
                                    </p:animEffect>
                                    <p:anim calcmode="lin" valueType="num">
                                      <p:cBhvr>
                                        <p:cTn id="15" dur="75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
          <p:cNvSpPr/>
          <p:nvPr/>
        </p:nvSpPr>
        <p:spPr>
          <a:xfrm>
            <a:off x="625642" y="523492"/>
            <a:ext cx="10940716" cy="777600"/>
          </a:xfrm>
          <a:custGeom>
            <a:avLst/>
            <a:gdLst>
              <a:gd name="connsiteX0" fmla="*/ 0 w 10940716"/>
              <a:gd name="connsiteY0" fmla="*/ 0 h 777600"/>
              <a:gd name="connsiteX1" fmla="*/ 10940716 w 10940716"/>
              <a:gd name="connsiteY1" fmla="*/ 0 h 777600"/>
              <a:gd name="connsiteX2" fmla="*/ 10940716 w 10940716"/>
              <a:gd name="connsiteY2" fmla="*/ 777600 h 777600"/>
              <a:gd name="connsiteX3" fmla="*/ 0 w 10940716"/>
              <a:gd name="connsiteY3" fmla="*/ 777600 h 777600"/>
              <a:gd name="connsiteX4" fmla="*/ 0 w 10940716"/>
              <a:gd name="connsiteY4" fmla="*/ 0 h 77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777600">
                <a:moveTo>
                  <a:pt x="0" y="0"/>
                </a:moveTo>
                <a:lnTo>
                  <a:pt x="10940716" y="0"/>
                </a:lnTo>
                <a:lnTo>
                  <a:pt x="10940716" y="777600"/>
                </a:lnTo>
                <a:lnTo>
                  <a:pt x="0" y="777600"/>
                </a:lnTo>
                <a:lnTo>
                  <a:pt x="0" y="0"/>
                </a:lnTo>
                <a:close/>
              </a:path>
            </a:pathLst>
          </a:custGeom>
          <a:solidFill>
            <a:srgbClr val="2254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4000" dirty="0">
                <a:solidFill>
                  <a:schemeClr val="bg1"/>
                </a:solidFill>
                <a:effectLst>
                  <a:outerShdw blurRad="38100" dist="38100" dir="2700000" algn="tl">
                    <a:srgbClr val="000000">
                      <a:alpha val="43137"/>
                    </a:srgbClr>
                  </a:outerShdw>
                </a:effectLst>
              </a:rPr>
              <a:t>Small Sample Size (n </a:t>
            </a:r>
            <a:r>
              <a:rPr lang="en-US" sz="4000" dirty="0">
                <a:solidFill>
                  <a:schemeClr val="bg1"/>
                </a:solidFill>
                <a:effectLst>
                  <a:outerShdw blurRad="38100" dist="38100" dir="2700000" algn="tl">
                    <a:srgbClr val="000000">
                      <a:alpha val="43137"/>
                    </a:srgbClr>
                  </a:outerShdw>
                </a:effectLst>
                <a:latin typeface="Symbol" panose="05050102010706020507" pitchFamily="18" charset="2"/>
              </a:rPr>
              <a:t></a:t>
            </a:r>
            <a:r>
              <a:rPr lang="en-US" sz="4000" dirty="0">
                <a:solidFill>
                  <a:schemeClr val="bg1"/>
                </a:solidFill>
                <a:effectLst>
                  <a:outerShdw blurRad="38100" dist="38100" dir="2700000" algn="tl">
                    <a:srgbClr val="000000">
                      <a:alpha val="43137"/>
                    </a:srgbClr>
                  </a:outerShdw>
                </a:effectLst>
              </a:rPr>
              <a:t>30)</a:t>
            </a:r>
            <a:endParaRPr lang="en-US" sz="4000" kern="1200" dirty="0">
              <a:solidFill>
                <a:schemeClr val="bg1"/>
              </a:solidFill>
              <a:effectLst>
                <a:outerShdw blurRad="38100" dist="38100" dir="2700000" algn="tl">
                  <a:srgbClr val="000000">
                    <a:alpha val="43137"/>
                  </a:srgbClr>
                </a:outerShdw>
              </a:effectLst>
            </a:endParaRPr>
          </a:p>
        </p:txBody>
      </p:sp>
      <mc:AlternateContent xmlns:mc="http://schemas.openxmlformats.org/markup-compatibility/2006">
        <mc:Choice xmlns:a14="http://schemas.microsoft.com/office/drawing/2010/main" Requires="a14">
          <p:sp>
            <p:nvSpPr>
              <p:cNvPr id="23" name="Freeform 22"/>
              <p:cNvSpPr/>
              <p:nvPr/>
            </p:nvSpPr>
            <p:spPr>
              <a:xfrm>
                <a:off x="625642" y="1301091"/>
                <a:ext cx="10940716" cy="4944725"/>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solidFill>
                <a:srgbClr val="F2FFE3"/>
              </a:soli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4018" tIns="144018" rIns="192024" bIns="216027" numCol="1" spcCol="1270" anchor="t" anchorCtr="0">
                <a:noAutofit/>
              </a:bodyPr>
              <a:lstStyle/>
              <a:p>
                <a:pPr algn="just"/>
                <a:r>
                  <a:rPr lang="en-US" sz="2200" dirty="0" smtClean="0"/>
                  <a:t>Fix </a:t>
                </a:r>
                <a:r>
                  <a:rPr lang="en-US" sz="2200" dirty="0"/>
                  <a:t>an error level you are comfortable with (as usual, something like 10 percent, 5 percent, or 1 percent is most common) and denote that “comfortable” error level by </a:t>
                </a:r>
                <a:r>
                  <a:rPr lang="en-US" sz="2200" i="1" dirty="0"/>
                  <a:t>a </a:t>
                </a:r>
                <a:r>
                  <a:rPr lang="en-US" sz="2200" dirty="0"/>
                  <a:t>(our </a:t>
                </a:r>
                <a:r>
                  <a:rPr lang="en-US" sz="2200" i="1" dirty="0"/>
                  <a:t>level of significance</a:t>
                </a:r>
                <a:r>
                  <a:rPr lang="en-US" sz="2200" dirty="0"/>
                  <a:t>). Then set up the test as follows: </a:t>
                </a:r>
                <a:endParaRPr lang="en-US" sz="2200" dirty="0" smtClean="0"/>
              </a:p>
              <a:p>
                <a:pPr marL="285750" indent="-285750" algn="just">
                  <a:spcBef>
                    <a:spcPts val="600"/>
                  </a:spcBef>
                  <a:spcAft>
                    <a:spcPts val="600"/>
                  </a:spcAft>
                  <a:buFont typeface="Wingdings" panose="05000000000000000000" pitchFamily="2" charset="2"/>
                  <a:buChar char="§"/>
                </a:pPr>
                <a:r>
                  <a:rPr lang="en-US" sz="2200" dirty="0"/>
                  <a:t>Null hypothesis: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𝐻</m:t>
                        </m:r>
                      </m:e>
                      <m:sub>
                        <m:r>
                          <a:rPr lang="en-US" sz="2200" i="1">
                            <a:latin typeface="Cambria Math" panose="02040503050406030204" pitchFamily="18" charset="0"/>
                          </a:rPr>
                          <m:t>0</m:t>
                        </m:r>
                      </m:sub>
                    </m:sSub>
                  </m:oMath>
                </a14:m>
                <a:r>
                  <a:rPr lang="en-US" sz="2200" dirty="0"/>
                  <a:t>: </a:t>
                </a:r>
                <a:r>
                  <a:rPr lang="en-US" sz="2200" i="1" dirty="0">
                    <a:latin typeface="Symbol" panose="05050102010706020507" pitchFamily="18" charset="2"/>
                  </a:rPr>
                  <a:t>m</a:t>
                </a:r>
                <a:r>
                  <a:rPr lang="en-US" sz="2200" i="1" dirty="0"/>
                  <a:t> </a:t>
                </a:r>
                <a:r>
                  <a:rPr lang="en-US" sz="2200" dirty="0"/>
                  <a:t>= </a:t>
                </a:r>
                <a14:m>
                  <m:oMath xmlns:m="http://schemas.openxmlformats.org/officeDocument/2006/math">
                    <m:sSub>
                      <m:sSubPr>
                        <m:ctrlPr>
                          <a:rPr lang="en-US" sz="2200" i="1">
                            <a:latin typeface="Cambria Math" panose="02040503050406030204" pitchFamily="18" charset="0"/>
                          </a:rPr>
                        </m:ctrlPr>
                      </m:sSubPr>
                      <m:e>
                        <m:r>
                          <m:rPr>
                            <m:nor/>
                          </m:rPr>
                          <a:rPr lang="en-US" sz="2200" i="1" dirty="0">
                            <a:latin typeface="Symbol" panose="05050102010706020507" pitchFamily="18" charset="2"/>
                          </a:rPr>
                          <m:t>m</m:t>
                        </m:r>
                      </m:e>
                      <m:sub>
                        <m:r>
                          <a:rPr lang="en-US" sz="2200" i="1">
                            <a:latin typeface="Cambria Math" panose="02040503050406030204" pitchFamily="18" charset="0"/>
                          </a:rPr>
                          <m:t>0</m:t>
                        </m:r>
                      </m:sub>
                    </m:sSub>
                  </m:oMath>
                </a14:m>
                <a:r>
                  <a:rPr lang="en-US" sz="2200" dirty="0"/>
                  <a:t> where </a:t>
                </a:r>
                <a14:m>
                  <m:oMath xmlns:m="http://schemas.openxmlformats.org/officeDocument/2006/math">
                    <m:sSub>
                      <m:sSubPr>
                        <m:ctrlPr>
                          <a:rPr lang="en-US" sz="2200" i="1">
                            <a:latin typeface="Cambria Math" panose="02040503050406030204" pitchFamily="18" charset="0"/>
                          </a:rPr>
                        </m:ctrlPr>
                      </m:sSubPr>
                      <m:e>
                        <m:r>
                          <m:rPr>
                            <m:nor/>
                          </m:rPr>
                          <a:rPr lang="en-US" sz="2200" i="1" dirty="0">
                            <a:latin typeface="Symbol" panose="05050102010706020507" pitchFamily="18" charset="2"/>
                          </a:rPr>
                          <m:t>m</m:t>
                        </m:r>
                      </m:e>
                      <m:sub>
                        <m:r>
                          <a:rPr lang="en-US" sz="2200" i="1">
                            <a:latin typeface="Cambria Math" panose="02040503050406030204" pitchFamily="18" charset="0"/>
                          </a:rPr>
                          <m:t>0</m:t>
                        </m:r>
                      </m:sub>
                    </m:sSub>
                  </m:oMath>
                </a14:m>
                <a:r>
                  <a:rPr lang="en-US" sz="2200" dirty="0"/>
                  <a:t> is a fixed number </a:t>
                </a:r>
              </a:p>
              <a:p>
                <a:pPr marL="285750" indent="-285750" algn="just">
                  <a:spcBef>
                    <a:spcPts val="600"/>
                  </a:spcBef>
                  <a:spcAft>
                    <a:spcPts val="600"/>
                  </a:spcAft>
                  <a:buFont typeface="Wingdings" panose="05000000000000000000" pitchFamily="2" charset="2"/>
                  <a:buChar char="§"/>
                </a:pPr>
                <a:r>
                  <a:rPr lang="en-US" sz="2200" dirty="0"/>
                  <a:t>Alternative hypothesis: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𝐻</m:t>
                        </m:r>
                      </m:e>
                      <m:sub>
                        <m:r>
                          <a:rPr lang="en-US" sz="2200" i="1">
                            <a:latin typeface="Cambria Math" panose="02040503050406030204" pitchFamily="18" charset="0"/>
                          </a:rPr>
                          <m:t>𝑎</m:t>
                        </m:r>
                      </m:sub>
                    </m:sSub>
                  </m:oMath>
                </a14:m>
                <a:r>
                  <a:rPr lang="en-US" sz="2200" dirty="0"/>
                  <a:t>: </a:t>
                </a:r>
                <a:r>
                  <a:rPr lang="en-US" sz="2200" i="1" dirty="0">
                    <a:latin typeface="Symbol" panose="05050102010706020507" pitchFamily="18" charset="2"/>
                  </a:rPr>
                  <a:t>m</a:t>
                </a:r>
                <a:r>
                  <a:rPr lang="en-US" sz="2200" i="1" dirty="0"/>
                  <a:t> </a:t>
                </a:r>
                <a:r>
                  <a:rPr lang="en-US" sz="2200" dirty="0"/>
                  <a:t>≠ </a:t>
                </a:r>
                <a14:m>
                  <m:oMath xmlns:m="http://schemas.openxmlformats.org/officeDocument/2006/math">
                    <m:sSub>
                      <m:sSubPr>
                        <m:ctrlPr>
                          <a:rPr lang="en-US" sz="2200" i="1">
                            <a:latin typeface="Cambria Math" panose="02040503050406030204" pitchFamily="18" charset="0"/>
                          </a:rPr>
                        </m:ctrlPr>
                      </m:sSubPr>
                      <m:e>
                        <m:r>
                          <m:rPr>
                            <m:nor/>
                          </m:rPr>
                          <a:rPr lang="en-US" sz="2200" i="1" dirty="0">
                            <a:latin typeface="Symbol" panose="05050102010706020507" pitchFamily="18" charset="2"/>
                          </a:rPr>
                          <m:t>m</m:t>
                        </m:r>
                      </m:e>
                      <m:sub>
                        <m:r>
                          <a:rPr lang="en-US" sz="2200" i="1">
                            <a:latin typeface="Cambria Math" panose="02040503050406030204" pitchFamily="18" charset="0"/>
                          </a:rPr>
                          <m:t>0</m:t>
                        </m:r>
                      </m:sub>
                    </m:sSub>
                  </m:oMath>
                </a14:m>
                <a:r>
                  <a:rPr lang="en-US" sz="2200" dirty="0"/>
                  <a:t> </a:t>
                </a:r>
              </a:p>
              <a:p>
                <a:pPr marL="285750" indent="-285750" algn="just">
                  <a:spcBef>
                    <a:spcPts val="600"/>
                  </a:spcBef>
                  <a:spcAft>
                    <a:spcPts val="600"/>
                  </a:spcAft>
                  <a:buFont typeface="Wingdings" panose="05000000000000000000" pitchFamily="2" charset="2"/>
                  <a:buChar char="§"/>
                </a:pPr>
                <a:r>
                  <a:rPr lang="en-US" sz="2200" dirty="0"/>
                  <a:t>Test statistics:  </a:t>
                </a:r>
                <a:r>
                  <a:rPr lang="en-US" sz="2200" dirty="0" smtClean="0"/>
                  <a:t>  </a:t>
                </a:r>
                <a14:m>
                  <m:oMath xmlns:m="http://schemas.openxmlformats.org/officeDocument/2006/math">
                    <m:sSub>
                      <m:sSubPr>
                        <m:ctrlPr>
                          <a:rPr lang="en-US" sz="2400" i="1">
                            <a:latin typeface="Cambria Math" panose="02040503050406030204" pitchFamily="18" charset="0"/>
                            <a:sym typeface="Symbol" panose="05050102010706020507" pitchFamily="18" charset="2"/>
                          </a:rPr>
                        </m:ctrlPr>
                      </m:sSubPr>
                      <m:e>
                        <m:r>
                          <a:rPr lang="en-US" sz="2400" b="0" i="1" smtClean="0">
                            <a:latin typeface="Cambria Math" panose="02040503050406030204" pitchFamily="18" charset="0"/>
                            <a:sym typeface="Symbol" panose="05050102010706020507" pitchFamily="18" charset="2"/>
                          </a:rPr>
                          <m:t>𝑡</m:t>
                        </m:r>
                      </m:e>
                      <m:sub>
                        <m:r>
                          <a:rPr lang="en-US" sz="2400" i="1">
                            <a:latin typeface="Cambria Math" panose="02040503050406030204" pitchFamily="18" charset="0"/>
                            <a:sym typeface="Symbol" panose="05050102010706020507" pitchFamily="18" charset="2"/>
                          </a:rPr>
                          <m:t>0</m:t>
                        </m:r>
                      </m:sub>
                    </m:sSub>
                  </m:oMath>
                </a14:m>
                <a:r>
                  <a:rPr lang="en-US" sz="2400" dirty="0"/>
                  <a:t> = </a:t>
                </a:r>
                <a14:m>
                  <m:oMath xmlns:m="http://schemas.openxmlformats.org/officeDocument/2006/math">
                    <m:f>
                      <m:fPr>
                        <m:ctrlPr>
                          <a:rPr lang="en-US" sz="2400" i="1">
                            <a:latin typeface="Cambria Math" panose="02040503050406030204" pitchFamily="18" charset="0"/>
                          </a:rPr>
                        </m:ctrlPr>
                      </m:fPr>
                      <m:num>
                        <m:acc>
                          <m:accPr>
                            <m:chr m:val="̅"/>
                            <m:ctrlPr>
                              <a:rPr lang="en-US" sz="2400" i="1">
                                <a:latin typeface="Cambria Math" panose="02040503050406030204" pitchFamily="18" charset="0"/>
                              </a:rPr>
                            </m:ctrlPr>
                          </m:accPr>
                          <m:e>
                            <m:r>
                              <a:rPr lang="en-US" sz="2400" i="1">
                                <a:latin typeface="Cambria Math" panose="02040503050406030204" pitchFamily="18" charset="0"/>
                              </a:rPr>
                              <m:t>𝑥</m:t>
                            </m:r>
                            <m:r>
                              <a:rPr lang="en-US" sz="2400" i="1">
                                <a:latin typeface="Cambria Math" panose="02040503050406030204" pitchFamily="18" charset="0"/>
                              </a:rPr>
                              <m:t> </m:t>
                            </m:r>
                          </m:e>
                        </m:acc>
                        <m:r>
                          <a:rPr lang="en-US" sz="2400" i="1">
                            <a:latin typeface="Cambria Math" panose="02040503050406030204" pitchFamily="18" charset="0"/>
                          </a:rPr>
                          <m:t>−</m:t>
                        </m:r>
                        <m:sSub>
                          <m:sSubPr>
                            <m:ctrlPr>
                              <a:rPr lang="en-US" sz="2400" i="1">
                                <a:latin typeface="Cambria Math" panose="02040503050406030204" pitchFamily="18" charset="0"/>
                              </a:rPr>
                            </m:ctrlPr>
                          </m:sSubPr>
                          <m:e>
                            <m:r>
                              <m:rPr>
                                <m:nor/>
                              </m:rPr>
                              <a:rPr lang="en-US" sz="2400" i="1" dirty="0">
                                <a:latin typeface="Symbol" panose="05050102010706020507" pitchFamily="18" charset="2"/>
                              </a:rPr>
                              <m:t>m</m:t>
                            </m:r>
                          </m:e>
                          <m:sub>
                            <m:r>
                              <a:rPr lang="en-US" sz="2400" i="1">
                                <a:latin typeface="Cambria Math" panose="02040503050406030204" pitchFamily="18" charset="0"/>
                              </a:rPr>
                              <m:t>0</m:t>
                            </m:r>
                          </m:sub>
                        </m:sSub>
                      </m:num>
                      <m:den>
                        <m:r>
                          <a:rPr lang="en-US" sz="2400" i="1">
                            <a:latin typeface="Cambria Math" panose="02040503050406030204" pitchFamily="18" charset="0"/>
                          </a:rPr>
                          <m:t>(</m:t>
                        </m:r>
                        <m:r>
                          <a:rPr lang="en-US" sz="2400" i="1">
                            <a:latin typeface="Cambria Math" panose="02040503050406030204" pitchFamily="18" charset="0"/>
                          </a:rPr>
                          <m:t>𝑠</m:t>
                        </m:r>
                        <m:r>
                          <m:rPr>
                            <m:nor/>
                          </m:rPr>
                          <a:rPr lang="en-US" sz="2400" i="1" dirty="0">
                            <a:sym typeface="Symbol" panose="05050102010706020507" pitchFamily="18" charset="2"/>
                          </a:rPr>
                          <m:t></m:t>
                        </m:r>
                        <m:r>
                          <a:rPr lang="en-US" sz="2400" i="1" dirty="0">
                            <a:latin typeface="Cambria Math" panose="02040503050406030204" pitchFamily="18" charset="0"/>
                            <a:sym typeface="Symbol" panose="05050102010706020507" pitchFamily="18" charset="2"/>
                          </a:rPr>
                          <m:t> </m:t>
                        </m:r>
                        <m:rad>
                          <m:radPr>
                            <m:degHide m:val="on"/>
                            <m:ctrlPr>
                              <a:rPr lang="en-US" sz="2400" i="1" dirty="0">
                                <a:latin typeface="Cambria Math" panose="02040503050406030204" pitchFamily="18" charset="0"/>
                                <a:sym typeface="Symbol" panose="05050102010706020507" pitchFamily="18" charset="2"/>
                              </a:rPr>
                            </m:ctrlPr>
                          </m:radPr>
                          <m:deg/>
                          <m:e>
                            <m:r>
                              <a:rPr lang="en-US" sz="2400" i="1" dirty="0">
                                <a:latin typeface="Cambria Math" panose="02040503050406030204" pitchFamily="18" charset="0"/>
                                <a:sym typeface="Symbol" panose="05050102010706020507" pitchFamily="18" charset="2"/>
                              </a:rPr>
                              <m:t>𝑛</m:t>
                            </m:r>
                          </m:e>
                        </m:rad>
                        <m:r>
                          <a:rPr lang="en-US" sz="2400" i="1" dirty="0">
                            <a:latin typeface="Cambria Math" panose="02040503050406030204" pitchFamily="18" charset="0"/>
                            <a:sym typeface="Symbol" panose="05050102010706020507" pitchFamily="18" charset="2"/>
                          </a:rPr>
                          <m:t>)</m:t>
                        </m:r>
                      </m:den>
                    </m:f>
                  </m:oMath>
                </a14:m>
                <a:endParaRPr lang="en-US" sz="2200" dirty="0"/>
              </a:p>
              <a:p>
                <a:pPr marL="285750" indent="-285750" algn="just">
                  <a:spcBef>
                    <a:spcPts val="600"/>
                  </a:spcBef>
                  <a:spcAft>
                    <a:spcPts val="600"/>
                  </a:spcAft>
                  <a:buFont typeface="Wingdings" panose="05000000000000000000" pitchFamily="2" charset="2"/>
                  <a:buChar char="§"/>
                </a:pPr>
                <a:r>
                  <a:rPr lang="en-US" sz="2200" dirty="0"/>
                  <a:t>Rejection region: </a:t>
                </a:r>
              </a:p>
              <a:p>
                <a:pPr marL="742950" lvl="1" indent="-285750" algn="just">
                  <a:buFont typeface="Wingdings" panose="05000000000000000000" pitchFamily="2" charset="2"/>
                  <a:buChar char="§"/>
                </a:pPr>
                <a:r>
                  <a:rPr lang="en-US" sz="2200" i="1" dirty="0"/>
                  <a:t>p</a:t>
                </a:r>
                <a:r>
                  <a:rPr lang="en-US" sz="2200" dirty="0"/>
                  <a:t> </a:t>
                </a:r>
                <a:r>
                  <a:rPr lang="en-US" sz="2200" dirty="0" smtClean="0"/>
                  <a:t>= </a:t>
                </a:r>
                <a:r>
                  <a:rPr lang="en-US" sz="2200" i="1" dirty="0" smtClean="0"/>
                  <a:t>2P </a:t>
                </a:r>
                <a:r>
                  <a:rPr lang="en-US" sz="2200" dirty="0" smtClean="0"/>
                  <a:t>(</a:t>
                </a:r>
                <a:r>
                  <a:rPr lang="en-US" sz="2200" i="1" dirty="0" smtClean="0">
                    <a:latin typeface="Book Antiqua" panose="02040602050305030304" pitchFamily="18" charset="0"/>
                  </a:rPr>
                  <a:t>t</a:t>
                </a:r>
                <a:r>
                  <a:rPr lang="en-US" sz="2200" i="1" dirty="0" smtClean="0"/>
                  <a:t> </a:t>
                </a:r>
                <a:r>
                  <a:rPr lang="en-US" sz="2200" i="1" dirty="0"/>
                  <a:t>&gt;</a:t>
                </a:r>
                <a:r>
                  <a:rPr lang="en-US" sz="2200" dirty="0">
                    <a:sym typeface="Symbol" panose="05050102010706020507" pitchFamily="18" charset="2"/>
                  </a:rPr>
                  <a:t></a:t>
                </a:r>
                <a14:m>
                  <m:oMath xmlns:m="http://schemas.openxmlformats.org/officeDocument/2006/math">
                    <m:sSub>
                      <m:sSubPr>
                        <m:ctrlPr>
                          <a:rPr lang="en-US" sz="2200" i="1">
                            <a:latin typeface="Cambria Math" panose="02040503050406030204" pitchFamily="18" charset="0"/>
                            <a:sym typeface="Symbol" panose="05050102010706020507" pitchFamily="18" charset="2"/>
                          </a:rPr>
                        </m:ctrlPr>
                      </m:sSubPr>
                      <m:e>
                        <m:r>
                          <a:rPr lang="en-US" sz="2200" b="0" i="1" smtClean="0">
                            <a:latin typeface="Cambria Math" panose="02040503050406030204" pitchFamily="18" charset="0"/>
                            <a:sym typeface="Symbol" panose="05050102010706020507" pitchFamily="18" charset="2"/>
                          </a:rPr>
                          <m:t>𝑡</m:t>
                        </m:r>
                      </m:e>
                      <m:sub>
                        <m:r>
                          <a:rPr lang="en-US" sz="2200" i="1">
                            <a:latin typeface="Cambria Math" panose="02040503050406030204" pitchFamily="18" charset="0"/>
                            <a:sym typeface="Symbol" panose="05050102010706020507" pitchFamily="18" charset="2"/>
                          </a:rPr>
                          <m:t>0</m:t>
                        </m:r>
                      </m:sub>
                    </m:sSub>
                  </m:oMath>
                </a14:m>
                <a:r>
                  <a:rPr lang="en-US" sz="2200" dirty="0">
                    <a:sym typeface="Symbol" panose="05050102010706020507" pitchFamily="18" charset="2"/>
                  </a:rPr>
                  <a:t></a:t>
                </a:r>
                <a:r>
                  <a:rPr lang="en-US" sz="2200" dirty="0"/>
                  <a:t>)</a:t>
                </a:r>
                <a:r>
                  <a:rPr lang="pl-PL" sz="2200" dirty="0"/>
                  <a:t>= </a:t>
                </a:r>
                <a:r>
                  <a:rPr lang="en-US" sz="2200" i="1" dirty="0" smtClean="0"/>
                  <a:t>TD</a:t>
                </a:r>
                <a:r>
                  <a:rPr lang="pl-PL" sz="2200" i="1" dirty="0" smtClean="0"/>
                  <a:t>IST</a:t>
                </a:r>
                <a:r>
                  <a:rPr lang="pl-PL" sz="2200" dirty="0" smtClean="0"/>
                  <a:t> (</a:t>
                </a:r>
                <a:r>
                  <a:rPr lang="pl-PL" sz="2200" i="1" dirty="0" smtClean="0"/>
                  <a:t>ABS</a:t>
                </a:r>
                <a:r>
                  <a:rPr lang="pl-PL" sz="2200" dirty="0"/>
                  <a:t>(</a:t>
                </a:r>
                <a14:m>
                  <m:oMath xmlns:m="http://schemas.openxmlformats.org/officeDocument/2006/math">
                    <m:sSub>
                      <m:sSubPr>
                        <m:ctrlPr>
                          <a:rPr lang="en-US" sz="2200" i="1">
                            <a:latin typeface="Cambria Math" panose="02040503050406030204" pitchFamily="18" charset="0"/>
                            <a:sym typeface="Symbol" panose="05050102010706020507" pitchFamily="18" charset="2"/>
                          </a:rPr>
                        </m:ctrlPr>
                      </m:sSubPr>
                      <m:e>
                        <m:r>
                          <a:rPr lang="en-US" sz="2200" b="0" i="1" smtClean="0">
                            <a:latin typeface="Cambria Math" panose="02040503050406030204" pitchFamily="18" charset="0"/>
                            <a:sym typeface="Symbol" panose="05050102010706020507" pitchFamily="18" charset="2"/>
                          </a:rPr>
                          <m:t>𝑡</m:t>
                        </m:r>
                      </m:e>
                      <m:sub>
                        <m:r>
                          <a:rPr lang="en-US" sz="2200" i="1">
                            <a:latin typeface="Cambria Math" panose="02040503050406030204" pitchFamily="18" charset="0"/>
                            <a:sym typeface="Symbol" panose="05050102010706020507" pitchFamily="18" charset="2"/>
                          </a:rPr>
                          <m:t>0</m:t>
                        </m:r>
                      </m:sub>
                    </m:sSub>
                  </m:oMath>
                </a14:m>
                <a:r>
                  <a:rPr lang="pl-PL" sz="2200" dirty="0" smtClean="0"/>
                  <a:t>),</a:t>
                </a:r>
                <a:r>
                  <a:rPr lang="en-US" sz="2200" i="1" dirty="0" smtClean="0"/>
                  <a:t>df,</a:t>
                </a:r>
                <a:r>
                  <a:rPr lang="en-US" sz="2200" dirty="0" smtClean="0"/>
                  <a:t>2</a:t>
                </a:r>
                <a:r>
                  <a:rPr lang="pl-PL" sz="2200" dirty="0" smtClean="0"/>
                  <a:t>)</a:t>
                </a:r>
                <a:endParaRPr lang="en-US" sz="2200" dirty="0" smtClean="0"/>
              </a:p>
              <a:p>
                <a:pPr marL="742950" lvl="1" indent="-285750" algn="just">
                  <a:buFont typeface="Wingdings" panose="05000000000000000000" pitchFamily="2" charset="2"/>
                  <a:buChar char="§"/>
                </a:pPr>
                <a:r>
                  <a:rPr lang="en-US" sz="2200" dirty="0" smtClean="0"/>
                  <a:t>where </a:t>
                </a:r>
                <a:r>
                  <a:rPr lang="en-US" sz="2200" i="1" dirty="0" err="1"/>
                  <a:t>df</a:t>
                </a:r>
                <a:r>
                  <a:rPr lang="en-US" sz="2200" i="1" dirty="0"/>
                  <a:t> </a:t>
                </a:r>
                <a:r>
                  <a:rPr lang="en-US" sz="2200" dirty="0"/>
                  <a:t>= </a:t>
                </a:r>
                <a:r>
                  <a:rPr lang="en-US" sz="2200" i="1" dirty="0"/>
                  <a:t>n </a:t>
                </a:r>
                <a:r>
                  <a:rPr lang="en-US" sz="2200" dirty="0"/>
                  <a:t>− 1. If </a:t>
                </a:r>
                <a:r>
                  <a:rPr lang="en-US" sz="2200" i="1" dirty="0"/>
                  <a:t>p </a:t>
                </a:r>
                <a:r>
                  <a:rPr lang="en-US" sz="2200" dirty="0"/>
                  <a:t>&lt; </a:t>
                </a:r>
                <a:r>
                  <a:rPr lang="en-US" sz="2200" i="1" dirty="0"/>
                  <a:t>a</a:t>
                </a:r>
                <a:r>
                  <a:rPr lang="en-US" sz="2200" dirty="0"/>
                  <a:t>, reject the null hypothesis; otherwise the test is inconclusive. </a:t>
                </a:r>
              </a:p>
              <a:p>
                <a:pPr algn="just"/>
                <a:endParaRPr lang="en-US" sz="2200" dirty="0">
                  <a:effectLst>
                    <a:outerShdw blurRad="38100" dist="38100" dir="2700000" algn="tl">
                      <a:srgbClr val="000000">
                        <a:alpha val="43137"/>
                      </a:srgbClr>
                    </a:outerShdw>
                  </a:effectLst>
                </a:endParaRPr>
              </a:p>
              <a:p>
                <a:pPr marL="0" lvl="1" algn="just" defTabSz="1200150">
                  <a:lnSpc>
                    <a:spcPct val="90000"/>
                  </a:lnSpc>
                  <a:spcBef>
                    <a:spcPts val="600"/>
                  </a:spcBef>
                  <a:spcAft>
                    <a:spcPts val="600"/>
                  </a:spcAft>
                </a:pPr>
                <a:endParaRPr lang="en-US" sz="2200" dirty="0"/>
              </a:p>
            </p:txBody>
          </p:sp>
        </mc:Choice>
        <mc:Fallback>
          <p:sp>
            <p:nvSpPr>
              <p:cNvPr id="23" name="Freeform 22"/>
              <p:cNvSpPr>
                <a:spLocks noRot="1" noChangeAspect="1" noMove="1" noResize="1" noEditPoints="1" noAdjustHandles="1" noChangeArrowheads="1" noChangeShapeType="1" noTextEdit="1"/>
              </p:cNvSpPr>
              <p:nvPr/>
            </p:nvSpPr>
            <p:spPr>
              <a:xfrm>
                <a:off x="625642" y="1301091"/>
                <a:ext cx="10940716" cy="4944725"/>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blipFill rotWithShape="0">
                <a:blip r:embed="rId3"/>
                <a:stretch>
                  <a:fillRect l="-223" b="-491"/>
                </a:stretch>
              </a:blipFill>
            </p:spPr>
            <p:txBody>
              <a:bodyPr/>
              <a:lstStyle/>
              <a:p>
                <a:r>
                  <a:rPr lang="en-US">
                    <a:noFill/>
                  </a:rPr>
                  <a:t> </a:t>
                </a:r>
              </a:p>
            </p:txBody>
          </p:sp>
        </mc:Fallback>
      </mc:AlternateContent>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6</a:t>
            </a:r>
            <a:r>
              <a:rPr lang="en-US" sz="1100" b="1" dirty="0" smtClean="0">
                <a:solidFill>
                  <a:schemeClr val="tx2"/>
                </a:solidFill>
              </a:rPr>
              <a:t>: Hypothesis Testing – Testing Hypothesis for Mean – Small Sample Size</a:t>
            </a:r>
            <a:endParaRPr lang="en-US" sz="1100" b="1" dirty="0">
              <a:solidFill>
                <a:schemeClr val="tx2"/>
              </a:solidFill>
            </a:endParaRPr>
          </a:p>
        </p:txBody>
      </p:sp>
    </p:spTree>
    <p:extLst>
      <p:ext uri="{BB962C8B-B14F-4D97-AF65-F5344CB8AC3E}">
        <p14:creationId xmlns:p14="http://schemas.microsoft.com/office/powerpoint/2010/main" val="113226088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7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750"/>
                                        <p:tgtEl>
                                          <p:spTgt spid="23"/>
                                        </p:tgtEl>
                                      </p:cBhvr>
                                    </p:animEffect>
                                  </p:childTnLst>
                                </p:cTn>
                              </p:par>
                              <p:par>
                                <p:cTn id="13" presetID="42" presetClass="entr" presetSubtype="0" fill="hold" nodeType="with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animEffect transition="in" filter="fade">
                                      <p:cBhvr>
                                        <p:cTn id="15" dur="750"/>
                                        <p:tgtEl>
                                          <p:spTgt spid="23">
                                            <p:txEl>
                                              <p:pRg st="0" end="0"/>
                                            </p:txEl>
                                          </p:spTgt>
                                        </p:tgtEl>
                                      </p:cBhvr>
                                    </p:animEffect>
                                    <p:anim calcmode="lin" valueType="num">
                                      <p:cBhvr>
                                        <p:cTn id="16" dur="75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7" dur="75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3">
                                            <p:txEl>
                                              <p:pRg st="1" end="1"/>
                                            </p:txEl>
                                          </p:spTgt>
                                        </p:tgtEl>
                                        <p:attrNameLst>
                                          <p:attrName>style.visibility</p:attrName>
                                        </p:attrNameLst>
                                      </p:cBhvr>
                                      <p:to>
                                        <p:strVal val="visible"/>
                                      </p:to>
                                    </p:set>
                                    <p:animEffect transition="in" filter="fade">
                                      <p:cBhvr>
                                        <p:cTn id="22" dur="750"/>
                                        <p:tgtEl>
                                          <p:spTgt spid="23">
                                            <p:txEl>
                                              <p:pRg st="1" end="1"/>
                                            </p:txEl>
                                          </p:spTgt>
                                        </p:tgtEl>
                                      </p:cBhvr>
                                    </p:animEffect>
                                    <p:anim calcmode="lin" valueType="num">
                                      <p:cBhvr>
                                        <p:cTn id="23" dur="75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24" dur="75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3">
                                            <p:txEl>
                                              <p:pRg st="2" end="2"/>
                                            </p:txEl>
                                          </p:spTgt>
                                        </p:tgtEl>
                                        <p:attrNameLst>
                                          <p:attrName>style.visibility</p:attrName>
                                        </p:attrNameLst>
                                      </p:cBhvr>
                                      <p:to>
                                        <p:strVal val="visible"/>
                                      </p:to>
                                    </p:set>
                                    <p:animEffect transition="in" filter="fade">
                                      <p:cBhvr>
                                        <p:cTn id="29" dur="750"/>
                                        <p:tgtEl>
                                          <p:spTgt spid="23">
                                            <p:txEl>
                                              <p:pRg st="2" end="2"/>
                                            </p:txEl>
                                          </p:spTgt>
                                        </p:tgtEl>
                                      </p:cBhvr>
                                    </p:animEffect>
                                    <p:anim calcmode="lin" valueType="num">
                                      <p:cBhvr>
                                        <p:cTn id="30" dur="75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31" dur="75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3">
                                            <p:txEl>
                                              <p:pRg st="3" end="3"/>
                                            </p:txEl>
                                          </p:spTgt>
                                        </p:tgtEl>
                                        <p:attrNameLst>
                                          <p:attrName>style.visibility</p:attrName>
                                        </p:attrNameLst>
                                      </p:cBhvr>
                                      <p:to>
                                        <p:strVal val="visible"/>
                                      </p:to>
                                    </p:set>
                                    <p:animEffect transition="in" filter="fade">
                                      <p:cBhvr>
                                        <p:cTn id="36" dur="750"/>
                                        <p:tgtEl>
                                          <p:spTgt spid="23">
                                            <p:txEl>
                                              <p:pRg st="3" end="3"/>
                                            </p:txEl>
                                          </p:spTgt>
                                        </p:tgtEl>
                                      </p:cBhvr>
                                    </p:animEffect>
                                    <p:anim calcmode="lin" valueType="num">
                                      <p:cBhvr>
                                        <p:cTn id="37" dur="75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38" dur="75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3">
                                            <p:txEl>
                                              <p:pRg st="4" end="4"/>
                                            </p:txEl>
                                          </p:spTgt>
                                        </p:tgtEl>
                                        <p:attrNameLst>
                                          <p:attrName>style.visibility</p:attrName>
                                        </p:attrNameLst>
                                      </p:cBhvr>
                                      <p:to>
                                        <p:strVal val="visible"/>
                                      </p:to>
                                    </p:set>
                                    <p:animEffect transition="in" filter="fade">
                                      <p:cBhvr>
                                        <p:cTn id="43" dur="750"/>
                                        <p:tgtEl>
                                          <p:spTgt spid="23">
                                            <p:txEl>
                                              <p:pRg st="4" end="4"/>
                                            </p:txEl>
                                          </p:spTgt>
                                        </p:tgtEl>
                                      </p:cBhvr>
                                    </p:animEffect>
                                    <p:anim calcmode="lin" valueType="num">
                                      <p:cBhvr>
                                        <p:cTn id="44" dur="75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45" dur="750" fill="hold"/>
                                        <p:tgtEl>
                                          <p:spTgt spid="23">
                                            <p:txEl>
                                              <p:pRg st="4" end="4"/>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3">
                                            <p:txEl>
                                              <p:pRg st="5" end="5"/>
                                            </p:txEl>
                                          </p:spTgt>
                                        </p:tgtEl>
                                        <p:attrNameLst>
                                          <p:attrName>style.visibility</p:attrName>
                                        </p:attrNameLst>
                                      </p:cBhvr>
                                      <p:to>
                                        <p:strVal val="visible"/>
                                      </p:to>
                                    </p:set>
                                    <p:animEffect transition="in" filter="fade">
                                      <p:cBhvr>
                                        <p:cTn id="48" dur="750"/>
                                        <p:tgtEl>
                                          <p:spTgt spid="23">
                                            <p:txEl>
                                              <p:pRg st="5" end="5"/>
                                            </p:txEl>
                                          </p:spTgt>
                                        </p:tgtEl>
                                      </p:cBhvr>
                                    </p:animEffect>
                                    <p:anim calcmode="lin" valueType="num">
                                      <p:cBhvr>
                                        <p:cTn id="49" dur="75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50" dur="750" fill="hold"/>
                                        <p:tgtEl>
                                          <p:spTgt spid="23">
                                            <p:txEl>
                                              <p:pRg st="5" end="5"/>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23">
                                            <p:txEl>
                                              <p:pRg st="6" end="6"/>
                                            </p:txEl>
                                          </p:spTgt>
                                        </p:tgtEl>
                                        <p:attrNameLst>
                                          <p:attrName>style.visibility</p:attrName>
                                        </p:attrNameLst>
                                      </p:cBhvr>
                                      <p:to>
                                        <p:strVal val="visible"/>
                                      </p:to>
                                    </p:set>
                                    <p:animEffect transition="in" filter="fade">
                                      <p:cBhvr>
                                        <p:cTn id="53" dur="750"/>
                                        <p:tgtEl>
                                          <p:spTgt spid="23">
                                            <p:txEl>
                                              <p:pRg st="6" end="6"/>
                                            </p:txEl>
                                          </p:spTgt>
                                        </p:tgtEl>
                                      </p:cBhvr>
                                    </p:animEffect>
                                    <p:anim calcmode="lin" valueType="num">
                                      <p:cBhvr>
                                        <p:cTn id="54" dur="75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55" dur="75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275183" y="921832"/>
            <a:ext cx="9937187" cy="5091510"/>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pPr algn="just"/>
            <a:r>
              <a:rPr lang="en-US" sz="2200" dirty="0" smtClean="0"/>
              <a:t>A </a:t>
            </a:r>
            <a:r>
              <a:rPr lang="en-US" sz="2200" dirty="0"/>
              <a:t>group of secondary education student teachers were given 2.5 days of training in interpersonal communication group work. The effect of such a training session on the dogmatic nature of the student teachers was measured as the difference of scores on the “</a:t>
            </a:r>
            <a:r>
              <a:rPr lang="en-US" sz="2200" dirty="0" err="1"/>
              <a:t>Rokeach</a:t>
            </a:r>
            <a:r>
              <a:rPr lang="en-US" sz="2200" dirty="0"/>
              <a:t> dogmatism test” given before and after the training session. The difference “post minus pre score” was recorded as follows</a:t>
            </a:r>
            <a:r>
              <a:rPr lang="en-US" sz="2200" dirty="0" smtClean="0"/>
              <a:t>:</a:t>
            </a:r>
          </a:p>
          <a:p>
            <a:pPr algn="just"/>
            <a:endParaRPr lang="en-US" sz="2200" dirty="0" smtClean="0"/>
          </a:p>
          <a:p>
            <a:pPr algn="ctr"/>
            <a:r>
              <a:rPr lang="en-US" sz="2200" dirty="0" smtClean="0"/>
              <a:t>−</a:t>
            </a:r>
            <a:r>
              <a:rPr lang="en-US" sz="2200" dirty="0"/>
              <a:t>16, −5, 4, 19, −40, −16, −29, 15, −2, 0, 5, −23, −3, 16, −8, 9, −14, −33, −64, −</a:t>
            </a:r>
            <a:r>
              <a:rPr lang="en-US" sz="2200" dirty="0" smtClean="0"/>
              <a:t>33 </a:t>
            </a:r>
          </a:p>
          <a:p>
            <a:pPr algn="ctr"/>
            <a:endParaRPr lang="en-US" sz="2200" dirty="0" smtClean="0"/>
          </a:p>
          <a:p>
            <a:pPr marL="342900" indent="-342900" algn="just">
              <a:buFont typeface="Wingdings" panose="05000000000000000000" pitchFamily="2" charset="2"/>
              <a:buChar char="§"/>
            </a:pPr>
            <a:r>
              <a:rPr lang="en-US" sz="2200" dirty="0"/>
              <a:t>Can we conclude from this evidence that the training session makes student teachers less dogmatic (at the 5 percent level of significance)?</a:t>
            </a:r>
          </a:p>
          <a:p>
            <a:pPr algn="just"/>
            <a:endParaRPr lang="en-US" sz="2200" dirty="0" smtClean="0"/>
          </a:p>
          <a:p>
            <a:pPr algn="just" defTabSz="1244600">
              <a:spcBef>
                <a:spcPts val="600"/>
              </a:spcBef>
              <a:spcAft>
                <a:spcPts val="600"/>
              </a:spcAft>
            </a:pPr>
            <a:endParaRPr lang="en-US" sz="2200" kern="1200" dirty="0" smtClean="0"/>
          </a:p>
        </p:txBody>
      </p:sp>
      <p:sp>
        <p:nvSpPr>
          <p:cNvPr id="8" name="Freeform 7"/>
          <p:cNvSpPr/>
          <p:nvPr/>
        </p:nvSpPr>
        <p:spPr>
          <a:xfrm>
            <a:off x="1401901" y="536795"/>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sp>
        <p:nvSpPr>
          <p:cNvPr id="5" name="TextBox 4"/>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6</a:t>
            </a:r>
            <a:r>
              <a:rPr lang="en-US" sz="1100" b="1" dirty="0" smtClean="0">
                <a:solidFill>
                  <a:schemeClr val="tx2"/>
                </a:solidFill>
              </a:rPr>
              <a:t>: Hypothesis Testing – Testing Hypothesis for Mean – Small Sample Size</a:t>
            </a:r>
            <a:endParaRPr lang="en-US" sz="1100" b="1" dirty="0">
              <a:solidFill>
                <a:schemeClr val="tx2"/>
              </a:solidFill>
            </a:endParaRPr>
          </a:p>
        </p:txBody>
      </p:sp>
    </p:spTree>
    <p:extLst>
      <p:ext uri="{BB962C8B-B14F-4D97-AF65-F5344CB8AC3E}">
        <p14:creationId xmlns:p14="http://schemas.microsoft.com/office/powerpoint/2010/main" val="255442267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fade">
                                      <p:cBhvr>
                                        <p:cTn id="7" dur="750"/>
                                        <p:tgtEl>
                                          <p:spTgt spid="7">
                                            <p:txEl>
                                              <p:pRg st="4" end="4"/>
                                            </p:txEl>
                                          </p:spTgt>
                                        </p:tgtEl>
                                      </p:cBhvr>
                                    </p:animEffect>
                                    <p:anim calcmode="lin" valueType="num">
                                      <p:cBhvr>
                                        <p:cTn id="8" dur="75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9" dur="75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p:cNvSpPr>
                <a:spLocks noGrp="1"/>
              </p:cNvSpPr>
              <p:nvPr>
                <p:ph idx="1"/>
              </p:nvPr>
            </p:nvSpPr>
            <p:spPr>
              <a:xfrm>
                <a:off x="735495" y="763685"/>
                <a:ext cx="10721009" cy="5466634"/>
              </a:xfrm>
            </p:spPr>
            <p:txBody>
              <a:bodyPr>
                <a:noAutofit/>
              </a:bodyPr>
              <a:lstStyle/>
              <a:p>
                <a:pPr algn="just">
                  <a:buFont typeface="Wingdings" panose="05000000000000000000" pitchFamily="2" charset="2"/>
                  <a:buChar char="§"/>
                </a:pPr>
                <a:r>
                  <a:rPr lang="en-US" sz="2400" dirty="0" smtClean="0"/>
                  <a:t>We </a:t>
                </a:r>
                <a:r>
                  <a:rPr lang="en-US" sz="2400" dirty="0"/>
                  <a:t>have already computed the mean </a:t>
                </a:r>
                <a14:m>
                  <m:oMath xmlns:m="http://schemas.openxmlformats.org/officeDocument/2006/math">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𝑥</m:t>
                        </m:r>
                        <m:r>
                          <a:rPr lang="en-US" sz="2400" b="0" i="1" smtClean="0">
                            <a:latin typeface="Cambria Math" panose="02040503050406030204" pitchFamily="18" charset="0"/>
                          </a:rPr>
                          <m:t> </m:t>
                        </m:r>
                      </m:e>
                    </m:acc>
                    <m:r>
                      <a:rPr lang="en-US" sz="2400" b="0" i="1" smtClean="0">
                        <a:latin typeface="Cambria Math" panose="02040503050406030204" pitchFamily="18" charset="0"/>
                      </a:rPr>
                      <m:t> </m:t>
                    </m:r>
                  </m:oMath>
                </a14:m>
                <a:r>
                  <a:rPr lang="en-US" sz="2400" i="1" dirty="0" smtClean="0"/>
                  <a:t> </a:t>
                </a:r>
                <a:r>
                  <a:rPr lang="en-US" sz="2400" dirty="0"/>
                  <a:t>= −</a:t>
                </a:r>
                <a:r>
                  <a:rPr lang="en-US" sz="2400" dirty="0" smtClean="0"/>
                  <a:t>10.9 </a:t>
                </a:r>
                <a:r>
                  <a:rPr lang="en-US" sz="2400" dirty="0"/>
                  <a:t>and the standard deviation </a:t>
                </a:r>
                <a:r>
                  <a:rPr lang="en-US" sz="2400" i="1" dirty="0"/>
                  <a:t>s </a:t>
                </a:r>
                <a:r>
                  <a:rPr lang="en-US" sz="2400" dirty="0"/>
                  <a:t>= 21.33. The sample size is </a:t>
                </a:r>
                <a:r>
                  <a:rPr lang="en-US" sz="2400" i="1" dirty="0"/>
                  <a:t>N </a:t>
                </a:r>
                <a:r>
                  <a:rPr lang="en-US" sz="2400" dirty="0"/>
                  <a:t>= 20, so our test goes as follows: </a:t>
                </a:r>
              </a:p>
              <a:p>
                <a:pPr lvl="1" algn="just"/>
                <a:r>
                  <a:rPr lang="en-US" sz="2200" dirty="0"/>
                  <a:t>Null hypothesis: </a:t>
                </a:r>
                <a14:m>
                  <m:oMath xmlns:m="http://schemas.openxmlformats.org/officeDocument/2006/math">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𝐻</m:t>
                        </m:r>
                      </m:e>
                      <m:sub>
                        <m:r>
                          <a:rPr lang="en-US" sz="2200" b="0" i="1" smtClean="0">
                            <a:latin typeface="Cambria Math" panose="02040503050406030204" pitchFamily="18" charset="0"/>
                          </a:rPr>
                          <m:t>0</m:t>
                        </m:r>
                      </m:sub>
                    </m:sSub>
                  </m:oMath>
                </a14:m>
                <a:r>
                  <a:rPr lang="en-US" sz="2200" dirty="0" smtClean="0"/>
                  <a:t>: </a:t>
                </a:r>
                <a:r>
                  <a:rPr lang="en-US" sz="2200" i="1" dirty="0">
                    <a:latin typeface="Symbol" panose="05050102010706020507" pitchFamily="18" charset="2"/>
                  </a:rPr>
                  <a:t>m</a:t>
                </a:r>
                <a:r>
                  <a:rPr lang="en-US" sz="2200" i="1" dirty="0"/>
                  <a:t> </a:t>
                </a:r>
                <a:r>
                  <a:rPr lang="en-US" sz="2200" dirty="0"/>
                  <a:t>= 0 </a:t>
                </a:r>
              </a:p>
              <a:p>
                <a:pPr lvl="1" algn="just"/>
                <a:r>
                  <a:rPr lang="en-US" sz="2200" dirty="0" smtClean="0"/>
                  <a:t>Alternative </a:t>
                </a:r>
                <a:r>
                  <a:rPr lang="en-US" sz="2200" dirty="0"/>
                  <a:t>hypothesis: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𝐻</m:t>
                        </m:r>
                      </m:e>
                      <m:sub>
                        <m:r>
                          <a:rPr lang="en-US" sz="2200" b="0" i="1" smtClean="0">
                            <a:latin typeface="Cambria Math" panose="02040503050406030204" pitchFamily="18" charset="0"/>
                          </a:rPr>
                          <m:t>𝑎</m:t>
                        </m:r>
                      </m:sub>
                    </m:sSub>
                  </m:oMath>
                </a14:m>
                <a:r>
                  <a:rPr lang="en-US" sz="2200" dirty="0"/>
                  <a:t>: </a:t>
                </a:r>
                <a:r>
                  <a:rPr lang="en-US" sz="2200" i="1" dirty="0">
                    <a:latin typeface="Symbol" panose="05050102010706020507" pitchFamily="18" charset="2"/>
                  </a:rPr>
                  <a:t>m</a:t>
                </a:r>
                <a:r>
                  <a:rPr lang="en-US" sz="2200" i="1" dirty="0"/>
                  <a:t> </a:t>
                </a:r>
                <a:r>
                  <a:rPr lang="en-US" sz="2200" dirty="0"/>
                  <a:t>≠ 0 </a:t>
                </a:r>
              </a:p>
              <a:p>
                <a:pPr lvl="1" algn="just"/>
                <a:r>
                  <a:rPr lang="en-US" sz="2200" dirty="0" smtClean="0"/>
                  <a:t>Test </a:t>
                </a:r>
                <a:r>
                  <a:rPr lang="en-US" sz="2200" dirty="0"/>
                  <a:t>statistics: </a:t>
                </a:r>
                <a:endParaRPr lang="en-US" sz="2200" dirty="0" smtClean="0"/>
              </a:p>
              <a:p>
                <a:pPr lvl="1" algn="just"/>
                <a:endParaRPr lang="en-US" sz="2200" dirty="0"/>
              </a:p>
              <a:p>
                <a:pPr lvl="1" algn="just"/>
                <a:endParaRPr lang="en-US" sz="2200" dirty="0" smtClean="0"/>
              </a:p>
              <a:p>
                <a:pPr marL="68580" indent="0" algn="just">
                  <a:buNone/>
                </a:pPr>
                <a:endParaRPr lang="en-US" sz="2200" dirty="0"/>
              </a:p>
              <a:p>
                <a:pPr lvl="1" algn="just"/>
                <a:r>
                  <a:rPr lang="en-US" sz="2200" dirty="0"/>
                  <a:t>Rejection region: </a:t>
                </a:r>
                <a:r>
                  <a:rPr lang="en-US" sz="2200" i="1" dirty="0"/>
                  <a:t>p </a:t>
                </a:r>
                <a:r>
                  <a:rPr lang="en-US" sz="2200" dirty="0"/>
                  <a:t>= 2</a:t>
                </a:r>
                <a:r>
                  <a:rPr lang="en-US" sz="2200" i="1" dirty="0"/>
                  <a:t>P</a:t>
                </a:r>
                <a:r>
                  <a:rPr lang="en-US" sz="2200" dirty="0"/>
                  <a:t>(</a:t>
                </a:r>
                <a:r>
                  <a:rPr lang="en-US" sz="2200" i="1" dirty="0"/>
                  <a:t>t </a:t>
                </a:r>
                <a:r>
                  <a:rPr lang="en-US" sz="2200" dirty="0"/>
                  <a:t>&gt; 2.285) = </a:t>
                </a:r>
                <a:r>
                  <a:rPr lang="en-US" sz="2200" i="1" dirty="0"/>
                  <a:t>TDIST </a:t>
                </a:r>
                <a:r>
                  <a:rPr lang="en-US" sz="2200" dirty="0"/>
                  <a:t>(2.285,20 − 1,2) = </a:t>
                </a:r>
                <a:r>
                  <a:rPr lang="en-US" sz="2200" dirty="0" smtClean="0"/>
                  <a:t>0.034 </a:t>
                </a:r>
                <a:endParaRPr lang="en-US" sz="2200" dirty="0" smtClean="0"/>
              </a:p>
              <a:p>
                <a:pPr lvl="1" algn="just"/>
                <a:r>
                  <a:rPr lang="en-US" sz="2200" dirty="0" smtClean="0"/>
                  <a:t>Since </a:t>
                </a:r>
                <a:r>
                  <a:rPr lang="en-US" sz="2200" dirty="0"/>
                  <a:t>0.034 = </a:t>
                </a:r>
                <a:r>
                  <a:rPr lang="en-US" sz="2200" i="1" dirty="0"/>
                  <a:t>p </a:t>
                </a:r>
                <a:r>
                  <a:rPr lang="en-US" sz="2200" dirty="0"/>
                  <a:t>&lt; </a:t>
                </a:r>
                <a:r>
                  <a:rPr lang="en-US" sz="2200" i="1" dirty="0"/>
                  <a:t>a </a:t>
                </a:r>
                <a:r>
                  <a:rPr lang="en-US" sz="2200" dirty="0"/>
                  <a:t>= 0.05, we reject the null hypothesis and conclude that the training indeed had an impact. </a:t>
                </a:r>
              </a:p>
              <a:p>
                <a:pPr lvl="1" algn="just"/>
                <a:endParaRPr lang="en-US" sz="2200" dirty="0"/>
              </a:p>
              <a:p>
                <a:pPr algn="just">
                  <a:buFont typeface="Wingdings" panose="05000000000000000000" pitchFamily="2" charset="2"/>
                  <a:buChar char="§"/>
                </a:pPr>
                <a:endParaRPr lang="en-US" sz="2200" dirty="0"/>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735495" y="763685"/>
                <a:ext cx="10721009" cy="5466634"/>
              </a:xfrm>
              <a:blipFill rotWithShape="0">
                <a:blip r:embed="rId3"/>
                <a:stretch>
                  <a:fillRect l="-57" t="-892" r="-910" b="-1561"/>
                </a:stretch>
              </a:blipFill>
            </p:spPr>
            <p:txBody>
              <a:bodyPr/>
              <a:lstStyle/>
              <a:p>
                <a:r>
                  <a:rPr lang="en-US">
                    <a:noFill/>
                  </a:rPr>
                  <a:t> </a:t>
                </a:r>
              </a:p>
            </p:txBody>
          </p:sp>
        </mc:Fallback>
      </mc:AlternateContent>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6</a:t>
            </a:r>
            <a:r>
              <a:rPr lang="en-US" sz="1100" b="1" dirty="0" smtClean="0">
                <a:solidFill>
                  <a:schemeClr val="tx2"/>
                </a:solidFill>
              </a:rPr>
              <a:t>: Hypothesis Testing – Testing Hypothesis for Mean – Small Sample Size</a:t>
            </a:r>
            <a:endParaRPr lang="en-US" sz="1100" b="1" dirty="0">
              <a:solidFill>
                <a:schemeClr val="tx2"/>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1917" y="3497002"/>
            <a:ext cx="6428165" cy="1072545"/>
          </a:xfrm>
          <a:prstGeom prst="rect">
            <a:avLst/>
          </a:prstGeom>
        </p:spPr>
      </p:pic>
    </p:spTree>
    <p:extLst>
      <p:ext uri="{BB962C8B-B14F-4D97-AF65-F5344CB8AC3E}">
        <p14:creationId xmlns:p14="http://schemas.microsoft.com/office/powerpoint/2010/main" val="248344518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750"/>
                                        <p:tgtEl>
                                          <p:spTgt spid="2">
                                            <p:txEl>
                                              <p:pRg st="3" end="3"/>
                                            </p:txEl>
                                          </p:spTgt>
                                        </p:tgtEl>
                                      </p:cBhvr>
                                    </p:animEffect>
                                    <p:anim calcmode="lin" valueType="num">
                                      <p:cBhvr>
                                        <p:cTn id="22"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750"/>
                                        <p:tgtEl>
                                          <p:spTgt spid="4"/>
                                        </p:tgtEl>
                                      </p:cBhvr>
                                    </p:animEffect>
                                    <p:anim calcmode="lin" valueType="num">
                                      <p:cBhvr>
                                        <p:cTn id="27" dur="750" fill="hold"/>
                                        <p:tgtEl>
                                          <p:spTgt spid="4"/>
                                        </p:tgtEl>
                                        <p:attrNameLst>
                                          <p:attrName>ppt_x</p:attrName>
                                        </p:attrNameLst>
                                      </p:cBhvr>
                                      <p:tavLst>
                                        <p:tav tm="0">
                                          <p:val>
                                            <p:strVal val="#ppt_x"/>
                                          </p:val>
                                        </p:tav>
                                        <p:tav tm="100000">
                                          <p:val>
                                            <p:strVal val="#ppt_x"/>
                                          </p:val>
                                        </p:tav>
                                      </p:tavLst>
                                    </p:anim>
                                    <p:anim calcmode="lin" valueType="num">
                                      <p:cBhvr>
                                        <p:cTn id="28" dur="75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Effect transition="in" filter="fade">
                                      <p:cBhvr>
                                        <p:cTn id="33" dur="750"/>
                                        <p:tgtEl>
                                          <p:spTgt spid="2">
                                            <p:txEl>
                                              <p:pRg st="7" end="7"/>
                                            </p:txEl>
                                          </p:spTgt>
                                        </p:tgtEl>
                                      </p:cBhvr>
                                    </p:animEffect>
                                    <p:anim calcmode="lin" valueType="num">
                                      <p:cBhvr>
                                        <p:cTn id="34" dur="75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5" dur="75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
                                            <p:txEl>
                                              <p:pRg st="8" end="8"/>
                                            </p:txEl>
                                          </p:spTgt>
                                        </p:tgtEl>
                                        <p:attrNameLst>
                                          <p:attrName>style.visibility</p:attrName>
                                        </p:attrNameLst>
                                      </p:cBhvr>
                                      <p:to>
                                        <p:strVal val="visible"/>
                                      </p:to>
                                    </p:set>
                                    <p:animEffect transition="in" filter="fade">
                                      <p:cBhvr>
                                        <p:cTn id="40" dur="750"/>
                                        <p:tgtEl>
                                          <p:spTgt spid="2">
                                            <p:txEl>
                                              <p:pRg st="8" end="8"/>
                                            </p:txEl>
                                          </p:spTgt>
                                        </p:tgtEl>
                                      </p:cBhvr>
                                    </p:animEffect>
                                    <p:anim calcmode="lin" valueType="num">
                                      <p:cBhvr>
                                        <p:cTn id="41" dur="75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42" dur="75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244187" y="1123310"/>
            <a:ext cx="9937187" cy="4967524"/>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pPr algn="just">
              <a:spcBef>
                <a:spcPts val="600"/>
              </a:spcBef>
              <a:spcAft>
                <a:spcPts val="1200"/>
              </a:spcAft>
            </a:pPr>
            <a:r>
              <a:rPr lang="en-US" sz="2400" dirty="0" smtClean="0"/>
              <a:t>Suppose </a:t>
            </a:r>
            <a:r>
              <a:rPr lang="en-US" sz="2400" dirty="0"/>
              <a:t>GAP, the clothing store, wants to introduce their line of clothing for women to another country. But their clothing sizes are based on the assumption that the average size of a woman is 162 cm. </a:t>
            </a:r>
            <a:r>
              <a:rPr lang="en-US" sz="2400" dirty="0" smtClean="0"/>
              <a:t>To </a:t>
            </a:r>
            <a:r>
              <a:rPr lang="en-US" sz="2400" dirty="0"/>
              <a:t>determine whether they can simply ship the clothes to the new country they select five women at random in the target country and determine their heights as follows: </a:t>
            </a:r>
          </a:p>
          <a:p>
            <a:pPr algn="ctr">
              <a:spcBef>
                <a:spcPts val="600"/>
              </a:spcBef>
              <a:spcAft>
                <a:spcPts val="1200"/>
              </a:spcAft>
            </a:pPr>
            <a:r>
              <a:rPr lang="en-US" sz="2400" dirty="0"/>
              <a:t>149, 165, 150, 158, </a:t>
            </a:r>
            <a:r>
              <a:rPr lang="en-US" sz="2400" dirty="0" smtClean="0"/>
              <a:t>153 </a:t>
            </a:r>
            <a:endParaRPr lang="en-US" sz="2400" dirty="0"/>
          </a:p>
          <a:p>
            <a:pPr marL="342900" indent="-342900" algn="just">
              <a:spcBef>
                <a:spcPts val="600"/>
              </a:spcBef>
              <a:spcAft>
                <a:spcPts val="1200"/>
              </a:spcAft>
              <a:buFont typeface="Wingdings" panose="05000000000000000000" pitchFamily="2" charset="2"/>
              <a:buChar char="§"/>
            </a:pPr>
            <a:r>
              <a:rPr lang="en-US" sz="2400" dirty="0"/>
              <a:t>Should they adjust their line of clothing or they ship them without change? </a:t>
            </a:r>
            <a:endParaRPr lang="en-US" sz="2400" dirty="0" smtClean="0"/>
          </a:p>
          <a:p>
            <a:pPr marL="342900" indent="-342900" algn="just">
              <a:spcBef>
                <a:spcPts val="600"/>
              </a:spcBef>
              <a:spcAft>
                <a:spcPts val="1200"/>
              </a:spcAft>
              <a:buFont typeface="Wingdings" panose="05000000000000000000" pitchFamily="2" charset="2"/>
              <a:buChar char="§"/>
            </a:pPr>
            <a:r>
              <a:rPr lang="en-US" sz="2400" dirty="0" smtClean="0"/>
              <a:t>Make </a:t>
            </a:r>
            <a:r>
              <a:rPr lang="en-US" sz="2400" dirty="0"/>
              <a:t>sure to decide at the 0.05 level.</a:t>
            </a:r>
            <a:endParaRPr lang="en-US" sz="2400" dirty="0" smtClean="0"/>
          </a:p>
          <a:p>
            <a:pPr algn="just" defTabSz="1244600">
              <a:spcBef>
                <a:spcPts val="600"/>
              </a:spcBef>
              <a:spcAft>
                <a:spcPts val="1200"/>
              </a:spcAft>
            </a:pPr>
            <a:endParaRPr lang="en-US" sz="2400" kern="1200" dirty="0" smtClean="0"/>
          </a:p>
        </p:txBody>
      </p:sp>
      <p:sp>
        <p:nvSpPr>
          <p:cNvPr id="8" name="Freeform 7"/>
          <p:cNvSpPr/>
          <p:nvPr/>
        </p:nvSpPr>
        <p:spPr>
          <a:xfrm>
            <a:off x="1370905" y="738273"/>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6</a:t>
            </a:r>
            <a:r>
              <a:rPr lang="en-US" sz="1100" b="1" dirty="0" smtClean="0">
                <a:solidFill>
                  <a:schemeClr val="tx2"/>
                </a:solidFill>
              </a:rPr>
              <a:t>: Hypothesis Testing – Testing Hypothesis for Mean – Small Sample Size</a:t>
            </a:r>
            <a:endParaRPr lang="en-US" sz="1100" b="1" dirty="0">
              <a:solidFill>
                <a:schemeClr val="tx2"/>
              </a:solidFill>
            </a:endParaRPr>
          </a:p>
        </p:txBody>
      </p:sp>
    </p:spTree>
    <p:extLst>
      <p:ext uri="{BB962C8B-B14F-4D97-AF65-F5344CB8AC3E}">
        <p14:creationId xmlns:p14="http://schemas.microsoft.com/office/powerpoint/2010/main" val="105565995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750"/>
                                        <p:tgtEl>
                                          <p:spTgt spid="7">
                                            <p:txEl>
                                              <p:pRg st="2" end="2"/>
                                            </p:txEl>
                                          </p:spTgt>
                                        </p:tgtEl>
                                      </p:cBhvr>
                                    </p:animEffect>
                                    <p:anim calcmode="lin" valueType="num">
                                      <p:cBhvr>
                                        <p:cTn id="8" dur="75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9" dur="75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3" end="3"/>
                                            </p:txEl>
                                          </p:spTgt>
                                        </p:tgtEl>
                                        <p:attrNameLst>
                                          <p:attrName>style.visibility</p:attrName>
                                        </p:attrNameLst>
                                      </p:cBhvr>
                                      <p:to>
                                        <p:strVal val="visible"/>
                                      </p:to>
                                    </p:set>
                                    <p:animEffect transition="in" filter="fade">
                                      <p:cBhvr>
                                        <p:cTn id="14" dur="750"/>
                                        <p:tgtEl>
                                          <p:spTgt spid="7">
                                            <p:txEl>
                                              <p:pRg st="3" end="3"/>
                                            </p:txEl>
                                          </p:spTgt>
                                        </p:tgtEl>
                                      </p:cBhvr>
                                    </p:animEffect>
                                    <p:anim calcmode="lin" valueType="num">
                                      <p:cBhvr>
                                        <p:cTn id="15" dur="75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6" dur="75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p:cNvSpPr>
                <a:spLocks noGrp="1"/>
              </p:cNvSpPr>
              <p:nvPr>
                <p:ph idx="1"/>
              </p:nvPr>
            </p:nvSpPr>
            <p:spPr>
              <a:xfrm>
                <a:off x="735495" y="763685"/>
                <a:ext cx="10721009" cy="5466634"/>
              </a:xfrm>
            </p:spPr>
            <p:txBody>
              <a:bodyPr>
                <a:noAutofit/>
              </a:bodyPr>
              <a:lstStyle/>
              <a:p>
                <a:pPr lvl="1" algn="just"/>
                <a:r>
                  <a:rPr lang="en-US" sz="2800" dirty="0" smtClean="0"/>
                  <a:t>Null </a:t>
                </a:r>
                <a:r>
                  <a:rPr lang="en-US" sz="2800" dirty="0"/>
                  <a:t>hypothesis: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𝐻</m:t>
                        </m:r>
                      </m:e>
                      <m:sub>
                        <m:r>
                          <a:rPr lang="en-US" sz="2800" b="0" i="1" smtClean="0">
                            <a:latin typeface="Cambria Math" panose="02040503050406030204" pitchFamily="18" charset="0"/>
                          </a:rPr>
                          <m:t>0</m:t>
                        </m:r>
                      </m:sub>
                    </m:sSub>
                  </m:oMath>
                </a14:m>
                <a:r>
                  <a:rPr lang="en-US" sz="2800" dirty="0" smtClean="0"/>
                  <a:t>: </a:t>
                </a:r>
                <a:r>
                  <a:rPr lang="en-US" sz="2800" i="1" dirty="0">
                    <a:latin typeface="Symbol" panose="05050102010706020507" pitchFamily="18" charset="2"/>
                  </a:rPr>
                  <a:t>m</a:t>
                </a:r>
                <a:r>
                  <a:rPr lang="en-US" sz="2800" i="1" dirty="0"/>
                  <a:t> </a:t>
                </a:r>
                <a:r>
                  <a:rPr lang="en-US" sz="2800" dirty="0"/>
                  <a:t>= </a:t>
                </a:r>
                <a:r>
                  <a:rPr lang="en-US" sz="2800" dirty="0" smtClean="0"/>
                  <a:t>162 </a:t>
                </a:r>
                <a:endParaRPr lang="en-US" sz="2800" dirty="0"/>
              </a:p>
              <a:p>
                <a:pPr lvl="1" algn="just"/>
                <a:r>
                  <a:rPr lang="en-US" sz="2800" dirty="0" smtClean="0"/>
                  <a:t>Alternative </a:t>
                </a:r>
                <a:r>
                  <a:rPr lang="en-US" sz="2800" dirty="0"/>
                  <a:t>hypothesis: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𝐻</m:t>
                        </m:r>
                      </m:e>
                      <m:sub>
                        <m:r>
                          <a:rPr lang="en-US" sz="2800" b="0" i="1" smtClean="0">
                            <a:latin typeface="Cambria Math" panose="02040503050406030204" pitchFamily="18" charset="0"/>
                          </a:rPr>
                          <m:t>𝑎</m:t>
                        </m:r>
                      </m:sub>
                    </m:sSub>
                  </m:oMath>
                </a14:m>
                <a:r>
                  <a:rPr lang="en-US" sz="2800" dirty="0"/>
                  <a:t>: </a:t>
                </a:r>
                <a:r>
                  <a:rPr lang="en-US" sz="2800" i="1" dirty="0">
                    <a:latin typeface="Symbol" panose="05050102010706020507" pitchFamily="18" charset="2"/>
                  </a:rPr>
                  <a:t>m</a:t>
                </a:r>
                <a:r>
                  <a:rPr lang="en-US" sz="2800" i="1" dirty="0"/>
                  <a:t> </a:t>
                </a:r>
                <a:r>
                  <a:rPr lang="en-US" sz="2800" dirty="0"/>
                  <a:t>≠ </a:t>
                </a:r>
                <a:r>
                  <a:rPr lang="en-US" sz="2800" dirty="0" smtClean="0"/>
                  <a:t>162 </a:t>
                </a:r>
                <a:endParaRPr lang="en-US" sz="2800" dirty="0"/>
              </a:p>
              <a:p>
                <a:pPr lvl="1" algn="just"/>
                <a:r>
                  <a:rPr lang="en-US" sz="2800" dirty="0" smtClean="0"/>
                  <a:t>Test </a:t>
                </a:r>
                <a:r>
                  <a:rPr lang="en-US" sz="2800" dirty="0"/>
                  <a:t>statistics: </a:t>
                </a:r>
                <a:endParaRPr lang="en-US" sz="2800" dirty="0" smtClean="0"/>
              </a:p>
              <a:p>
                <a:pPr lvl="1" algn="just"/>
                <a:endParaRPr lang="en-US" sz="2800" dirty="0"/>
              </a:p>
              <a:p>
                <a:pPr lvl="1" algn="just"/>
                <a:endParaRPr lang="en-US" sz="2800" dirty="0" smtClean="0"/>
              </a:p>
              <a:p>
                <a:pPr marL="68580" indent="0" algn="just">
                  <a:buNone/>
                </a:pPr>
                <a:endParaRPr lang="en-US" sz="2800" dirty="0"/>
              </a:p>
              <a:p>
                <a:pPr lvl="1"/>
                <a:r>
                  <a:rPr lang="en-US" sz="2800" dirty="0"/>
                  <a:t>Rejection region: </a:t>
                </a:r>
                <a:r>
                  <a:rPr lang="en-US" sz="2800" i="1" dirty="0"/>
                  <a:t>p </a:t>
                </a:r>
                <a:r>
                  <a:rPr lang="en-US" sz="2800" dirty="0"/>
                  <a:t>= 2</a:t>
                </a:r>
                <a:r>
                  <a:rPr lang="en-US" sz="2800" i="1" dirty="0"/>
                  <a:t>P</a:t>
                </a:r>
                <a:r>
                  <a:rPr lang="en-US" sz="2800" dirty="0"/>
                  <a:t>(</a:t>
                </a:r>
                <a:r>
                  <a:rPr lang="en-US" sz="2800" i="1" dirty="0"/>
                  <a:t>t </a:t>
                </a:r>
                <a:r>
                  <a:rPr lang="en-US" sz="2800" dirty="0"/>
                  <a:t>&gt; </a:t>
                </a:r>
                <a:r>
                  <a:rPr lang="en-US" sz="2800" dirty="0" smtClean="0"/>
                  <a:t>2.37) </a:t>
                </a:r>
                <a:r>
                  <a:rPr lang="en-US" sz="2800" dirty="0"/>
                  <a:t>= </a:t>
                </a:r>
                <a:r>
                  <a:rPr lang="en-US" sz="2800" i="1" dirty="0"/>
                  <a:t>TDIST </a:t>
                </a:r>
                <a:r>
                  <a:rPr lang="en-US" sz="2800" dirty="0"/>
                  <a:t>(</a:t>
                </a:r>
                <a:r>
                  <a:rPr lang="en-US" sz="2800" dirty="0" smtClean="0"/>
                  <a:t>2.37,5 </a:t>
                </a:r>
                <a:r>
                  <a:rPr lang="en-US" sz="2800" dirty="0"/>
                  <a:t>− 1,2) = </a:t>
                </a:r>
                <a:r>
                  <a:rPr lang="en-US" sz="2800" dirty="0" smtClean="0"/>
                  <a:t>0.077. </a:t>
                </a:r>
              </a:p>
              <a:p>
                <a:pPr lvl="2" algn="just"/>
                <a:r>
                  <a:rPr lang="en-US" sz="2800" dirty="0" smtClean="0"/>
                  <a:t>Since 0.077 </a:t>
                </a:r>
                <a:r>
                  <a:rPr lang="en-US" sz="2800" dirty="0"/>
                  <a:t>= </a:t>
                </a:r>
                <a:r>
                  <a:rPr lang="en-US" sz="2800" i="1" dirty="0"/>
                  <a:t>p </a:t>
                </a:r>
                <a:r>
                  <a:rPr lang="en-US" sz="2800" dirty="0"/>
                  <a:t>&gt;</a:t>
                </a:r>
                <a:r>
                  <a:rPr lang="en-US" sz="2800" dirty="0" smtClean="0"/>
                  <a:t> </a:t>
                </a:r>
                <a:r>
                  <a:rPr lang="en-US" sz="2800" i="1" dirty="0"/>
                  <a:t>a </a:t>
                </a:r>
                <a:r>
                  <a:rPr lang="en-US" sz="2800" dirty="0"/>
                  <a:t>= 0.05, </a:t>
                </a:r>
                <a:r>
                  <a:rPr lang="en-US" sz="2800" dirty="0" smtClean="0"/>
                  <a:t>the test is inconclusive. </a:t>
                </a:r>
                <a:endParaRPr lang="en-US" sz="2800" dirty="0"/>
              </a:p>
              <a:p>
                <a:pPr lvl="1" algn="just"/>
                <a:endParaRPr lang="en-US" sz="2800" dirty="0"/>
              </a:p>
              <a:p>
                <a:pPr algn="just">
                  <a:buFont typeface="Wingdings" panose="05000000000000000000" pitchFamily="2" charset="2"/>
                  <a:buChar char="§"/>
                </a:pPr>
                <a:endParaRPr lang="en-US" sz="2800" dirty="0"/>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735495" y="763685"/>
                <a:ext cx="10721009" cy="5466634"/>
              </a:xfrm>
              <a:blipFill rotWithShape="0">
                <a:blip r:embed="rId3"/>
                <a:stretch>
                  <a:fillRect t="-1115"/>
                </a:stretch>
              </a:blipFill>
            </p:spPr>
            <p:txBody>
              <a:bodyPr/>
              <a:lstStyle/>
              <a:p>
                <a:r>
                  <a:rPr lang="en-US">
                    <a:noFill/>
                  </a:rPr>
                  <a:t> </a:t>
                </a:r>
              </a:p>
            </p:txBody>
          </p:sp>
        </mc:Fallback>
      </mc:AlternateContent>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6</a:t>
            </a:r>
            <a:r>
              <a:rPr lang="en-US" sz="1100" b="1" dirty="0" smtClean="0">
                <a:solidFill>
                  <a:schemeClr val="tx2"/>
                </a:solidFill>
              </a:rPr>
              <a:t>: Hypothesis Testing – Testing Hypothesis for Mean – Small Sample Size</a:t>
            </a:r>
            <a:endParaRPr lang="en-US" sz="1100" b="1" dirty="0">
              <a:solidFill>
                <a:schemeClr val="tx2"/>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8584" y="2678675"/>
            <a:ext cx="4794830" cy="1085204"/>
          </a:xfrm>
          <a:prstGeom prst="rect">
            <a:avLst/>
          </a:prstGeom>
        </p:spPr>
      </p:pic>
    </p:spTree>
    <p:extLst>
      <p:ext uri="{BB962C8B-B14F-4D97-AF65-F5344CB8AC3E}">
        <p14:creationId xmlns:p14="http://schemas.microsoft.com/office/powerpoint/2010/main" val="100372401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750"/>
                                        <p:tgtEl>
                                          <p:spTgt spid="5"/>
                                        </p:tgtEl>
                                      </p:cBhvr>
                                    </p:animEffect>
                                    <p:anim calcmode="lin" valueType="num">
                                      <p:cBhvr>
                                        <p:cTn id="20" dur="750" fill="hold"/>
                                        <p:tgtEl>
                                          <p:spTgt spid="5"/>
                                        </p:tgtEl>
                                        <p:attrNameLst>
                                          <p:attrName>ppt_x</p:attrName>
                                        </p:attrNameLst>
                                      </p:cBhvr>
                                      <p:tavLst>
                                        <p:tav tm="0">
                                          <p:val>
                                            <p:strVal val="#ppt_x"/>
                                          </p:val>
                                        </p:tav>
                                        <p:tav tm="100000">
                                          <p:val>
                                            <p:strVal val="#ppt_x"/>
                                          </p:val>
                                        </p:tav>
                                      </p:tavLst>
                                    </p:anim>
                                    <p:anim calcmode="lin" valueType="num">
                                      <p:cBhvr>
                                        <p:cTn id="21"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animEffect transition="in" filter="fade">
                                      <p:cBhvr>
                                        <p:cTn id="26" dur="750"/>
                                        <p:tgtEl>
                                          <p:spTgt spid="2">
                                            <p:txEl>
                                              <p:pRg st="6" end="6"/>
                                            </p:txEl>
                                          </p:spTgt>
                                        </p:tgtEl>
                                      </p:cBhvr>
                                    </p:animEffect>
                                    <p:anim calcmode="lin" valueType="num">
                                      <p:cBhvr>
                                        <p:cTn id="27" dur="75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8" dur="75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Effect transition="in" filter="fade">
                                      <p:cBhvr>
                                        <p:cTn id="33" dur="750"/>
                                        <p:tgtEl>
                                          <p:spTgt spid="2">
                                            <p:txEl>
                                              <p:pRg st="7" end="7"/>
                                            </p:txEl>
                                          </p:spTgt>
                                        </p:tgtEl>
                                      </p:cBhvr>
                                    </p:animEffect>
                                    <p:anim calcmode="lin" valueType="num">
                                      <p:cBhvr>
                                        <p:cTn id="34" dur="75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5" dur="75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
          <p:cNvSpPr/>
          <p:nvPr/>
        </p:nvSpPr>
        <p:spPr>
          <a:xfrm>
            <a:off x="625642" y="523492"/>
            <a:ext cx="10940716" cy="777600"/>
          </a:xfrm>
          <a:custGeom>
            <a:avLst/>
            <a:gdLst>
              <a:gd name="connsiteX0" fmla="*/ 0 w 10940716"/>
              <a:gd name="connsiteY0" fmla="*/ 0 h 777600"/>
              <a:gd name="connsiteX1" fmla="*/ 10940716 w 10940716"/>
              <a:gd name="connsiteY1" fmla="*/ 0 h 777600"/>
              <a:gd name="connsiteX2" fmla="*/ 10940716 w 10940716"/>
              <a:gd name="connsiteY2" fmla="*/ 777600 h 777600"/>
              <a:gd name="connsiteX3" fmla="*/ 0 w 10940716"/>
              <a:gd name="connsiteY3" fmla="*/ 777600 h 777600"/>
              <a:gd name="connsiteX4" fmla="*/ 0 w 10940716"/>
              <a:gd name="connsiteY4" fmla="*/ 0 h 77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777600">
                <a:moveTo>
                  <a:pt x="0" y="0"/>
                </a:moveTo>
                <a:lnTo>
                  <a:pt x="10940716" y="0"/>
                </a:lnTo>
                <a:lnTo>
                  <a:pt x="10940716" y="777600"/>
                </a:lnTo>
                <a:lnTo>
                  <a:pt x="0" y="777600"/>
                </a:lnTo>
                <a:lnTo>
                  <a:pt x="0" y="0"/>
                </a:lnTo>
                <a:close/>
              </a:path>
            </a:pathLst>
          </a:custGeom>
          <a:solidFill>
            <a:srgbClr val="2254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en-US" sz="3600" kern="1200" dirty="0" smtClean="0">
                <a:solidFill>
                  <a:schemeClr val="bg1"/>
                </a:solidFill>
                <a:effectLst>
                  <a:outerShdw blurRad="38100" dist="38100" dir="2700000" algn="tl">
                    <a:srgbClr val="000000">
                      <a:alpha val="43137"/>
                    </a:srgbClr>
                  </a:outerShdw>
                </a:effectLst>
              </a:rPr>
              <a:t>Difference of Means Test</a:t>
            </a:r>
            <a:endParaRPr lang="en-US" sz="3600" kern="1200" dirty="0">
              <a:solidFill>
                <a:schemeClr val="bg1"/>
              </a:solidFill>
              <a:effectLst>
                <a:outerShdw blurRad="38100" dist="38100" dir="2700000" algn="tl">
                  <a:srgbClr val="000000">
                    <a:alpha val="43137"/>
                  </a:srgbClr>
                </a:outerShdw>
              </a:effectLst>
            </a:endParaRPr>
          </a:p>
        </p:txBody>
      </p:sp>
      <mc:AlternateContent xmlns:mc="http://schemas.openxmlformats.org/markup-compatibility/2006">
        <mc:Choice xmlns:a14="http://schemas.microsoft.com/office/drawing/2010/main" Requires="a14">
          <p:sp>
            <p:nvSpPr>
              <p:cNvPr id="23" name="Freeform 22"/>
              <p:cNvSpPr/>
              <p:nvPr/>
            </p:nvSpPr>
            <p:spPr>
              <a:xfrm>
                <a:off x="625642" y="1301092"/>
                <a:ext cx="10940716" cy="4634488"/>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solidFill>
                <a:srgbClr val="F2FFE3"/>
              </a:soli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4018" tIns="144018" rIns="192024" bIns="216027" numCol="1" spcCol="1270" anchor="t" anchorCtr="0">
                <a:noAutofit/>
              </a:bodyPr>
              <a:lstStyle/>
              <a:p>
                <a:pPr algn="just">
                  <a:spcBef>
                    <a:spcPts val="600"/>
                  </a:spcBef>
                </a:pPr>
                <a:r>
                  <a:rPr lang="en-US" sz="2200" dirty="0" smtClean="0"/>
                  <a:t>In </a:t>
                </a:r>
                <a:r>
                  <a:rPr lang="en-US" sz="2200" dirty="0"/>
                  <a:t>many medical trials, for example, subjects are randomly divided into two groups: One group receives a new drug and the second receives a placebo (sugar pill). Then a researcher measures any differences between the two groups to check the efficacy of the new medication. </a:t>
                </a:r>
              </a:p>
              <a:p>
                <a:pPr marL="342900" indent="-342900" algn="just">
                  <a:spcBef>
                    <a:spcPts val="600"/>
                  </a:spcBef>
                  <a:buFont typeface="Wingdings" panose="05000000000000000000" pitchFamily="2" charset="2"/>
                  <a:buChar char="§"/>
                </a:pPr>
                <a:r>
                  <a:rPr lang="en-US" sz="2200" dirty="0"/>
                  <a:t>While our test for a single mean used the sample size to distinguish between two slightly different procedures, a test for the difference of two means uses the variances of the two underlying populations to distinguish between two different procedures. </a:t>
                </a:r>
                <a:endParaRPr lang="en-US" sz="2200" dirty="0" smtClean="0"/>
              </a:p>
              <a:p>
                <a:pPr marL="342900" indent="-342900" algn="just">
                  <a:spcBef>
                    <a:spcPts val="600"/>
                  </a:spcBef>
                  <a:buFont typeface="Wingdings" panose="05000000000000000000" pitchFamily="2" charset="2"/>
                  <a:buChar char="§"/>
                </a:pPr>
                <a:r>
                  <a:rPr lang="en-US" sz="2200" dirty="0" smtClean="0"/>
                  <a:t>We </a:t>
                </a:r>
                <a:r>
                  <a:rPr lang="en-US" sz="2200" dirty="0"/>
                  <a:t>use the ratio of sample variances </a:t>
                </a:r>
                <a14:m>
                  <m:oMath xmlns:m="http://schemas.openxmlformats.org/officeDocument/2006/math">
                    <m:f>
                      <m:fPr>
                        <m:type m:val="lin"/>
                        <m:ctrlPr>
                          <a:rPr lang="en-US" sz="2200" i="1" smtClean="0">
                            <a:latin typeface="Cambria Math" panose="02040503050406030204" pitchFamily="18" charset="0"/>
                          </a:rPr>
                        </m:ctrlPr>
                      </m:fPr>
                      <m:num>
                        <m:sSubSup>
                          <m:sSubSupPr>
                            <m:ctrlPr>
                              <a:rPr lang="en-US" sz="2200" i="1" smtClean="0">
                                <a:latin typeface="Cambria Math" panose="02040503050406030204" pitchFamily="18" charset="0"/>
                              </a:rPr>
                            </m:ctrlPr>
                          </m:sSubSupPr>
                          <m:e>
                            <m:r>
                              <a:rPr lang="en-US" sz="2200" b="0" i="1" smtClean="0">
                                <a:latin typeface="Cambria Math" panose="02040503050406030204" pitchFamily="18" charset="0"/>
                              </a:rPr>
                              <m:t>𝑠</m:t>
                            </m:r>
                          </m:e>
                          <m:sub>
                            <m:r>
                              <a:rPr lang="en-US" sz="2200" b="0" i="1" smtClean="0">
                                <a:latin typeface="Cambria Math" panose="02040503050406030204" pitchFamily="18" charset="0"/>
                              </a:rPr>
                              <m:t>1</m:t>
                            </m:r>
                          </m:sub>
                          <m:sup>
                            <m:r>
                              <a:rPr lang="en-US" sz="2200" b="0" i="1" smtClean="0">
                                <a:latin typeface="Cambria Math" panose="02040503050406030204" pitchFamily="18" charset="0"/>
                              </a:rPr>
                              <m:t>2</m:t>
                            </m:r>
                          </m:sup>
                        </m:sSubSup>
                      </m:num>
                      <m:den>
                        <m:sSubSup>
                          <m:sSubSupPr>
                            <m:ctrlPr>
                              <a:rPr lang="en-US" sz="2200" i="1" smtClean="0">
                                <a:latin typeface="Cambria Math" panose="02040503050406030204" pitchFamily="18" charset="0"/>
                              </a:rPr>
                            </m:ctrlPr>
                          </m:sSubSupPr>
                          <m:e>
                            <m:r>
                              <a:rPr lang="en-US" sz="2200" b="0" i="1" smtClean="0">
                                <a:latin typeface="Cambria Math" panose="02040503050406030204" pitchFamily="18" charset="0"/>
                              </a:rPr>
                              <m:t>𝑠</m:t>
                            </m:r>
                          </m:e>
                          <m:sub>
                            <m:r>
                              <a:rPr lang="en-US" sz="2200" b="0" i="1" smtClean="0">
                                <a:latin typeface="Cambria Math" panose="02040503050406030204" pitchFamily="18" charset="0"/>
                              </a:rPr>
                              <m:t>2</m:t>
                            </m:r>
                          </m:sub>
                          <m:sup>
                            <m:r>
                              <a:rPr lang="en-US" sz="2200" b="0" i="1" smtClean="0">
                                <a:latin typeface="Cambria Math" panose="02040503050406030204" pitchFamily="18" charset="0"/>
                              </a:rPr>
                              <m:t>2</m:t>
                            </m:r>
                          </m:sup>
                        </m:sSubSup>
                      </m:den>
                    </m:f>
                  </m:oMath>
                </a14:m>
                <a:r>
                  <a:rPr lang="en-US" sz="2200" dirty="0" smtClean="0"/>
                  <a:t> to </a:t>
                </a:r>
                <a:r>
                  <a:rPr lang="en-US" sz="2200" dirty="0"/>
                  <a:t>decide which case to use: </a:t>
                </a:r>
              </a:p>
              <a:p>
                <a:pPr marL="800100" lvl="1" indent="-342900" algn="just">
                  <a:spcBef>
                    <a:spcPts val="600"/>
                  </a:spcBef>
                  <a:buFont typeface="Wingdings" panose="05000000000000000000" pitchFamily="2" charset="2"/>
                  <a:buChar char="§"/>
                </a:pPr>
                <a:r>
                  <a:rPr lang="en-US" sz="2200" dirty="0"/>
                  <a:t>If the ratio of sample variances </a:t>
                </a:r>
                <a14:m>
                  <m:oMath xmlns:m="http://schemas.openxmlformats.org/officeDocument/2006/math">
                    <m:f>
                      <m:fPr>
                        <m:type m:val="lin"/>
                        <m:ctrlPr>
                          <a:rPr lang="en-US" sz="2200" i="1">
                            <a:latin typeface="Cambria Math" panose="02040503050406030204" pitchFamily="18" charset="0"/>
                          </a:rPr>
                        </m:ctrlPr>
                      </m:fPr>
                      <m:num>
                        <m:sSubSup>
                          <m:sSubSupPr>
                            <m:ctrlPr>
                              <a:rPr lang="en-US" sz="2200" i="1">
                                <a:latin typeface="Cambria Math" panose="02040503050406030204" pitchFamily="18" charset="0"/>
                              </a:rPr>
                            </m:ctrlPr>
                          </m:sSubSupPr>
                          <m:e>
                            <m:r>
                              <a:rPr lang="en-US" sz="2200" i="1">
                                <a:latin typeface="Cambria Math" panose="02040503050406030204" pitchFamily="18" charset="0"/>
                              </a:rPr>
                              <m:t>𝑠</m:t>
                            </m:r>
                          </m:e>
                          <m:sub>
                            <m:r>
                              <a:rPr lang="en-US" sz="2200" i="1">
                                <a:latin typeface="Cambria Math" panose="02040503050406030204" pitchFamily="18" charset="0"/>
                              </a:rPr>
                              <m:t>1</m:t>
                            </m:r>
                          </m:sub>
                          <m:sup>
                            <m:r>
                              <a:rPr lang="en-US" sz="2200" i="1">
                                <a:latin typeface="Cambria Math" panose="02040503050406030204" pitchFamily="18" charset="0"/>
                              </a:rPr>
                              <m:t>2</m:t>
                            </m:r>
                          </m:sup>
                        </m:sSubSup>
                      </m:num>
                      <m:den>
                        <m:sSubSup>
                          <m:sSubSupPr>
                            <m:ctrlPr>
                              <a:rPr lang="en-US" sz="2200" i="1">
                                <a:latin typeface="Cambria Math" panose="02040503050406030204" pitchFamily="18" charset="0"/>
                              </a:rPr>
                            </m:ctrlPr>
                          </m:sSubSupPr>
                          <m:e>
                            <m:r>
                              <a:rPr lang="en-US" sz="2200" i="1">
                                <a:latin typeface="Cambria Math" panose="02040503050406030204" pitchFamily="18" charset="0"/>
                              </a:rPr>
                              <m:t>𝑠</m:t>
                            </m:r>
                          </m:e>
                          <m:sub>
                            <m:r>
                              <a:rPr lang="en-US" sz="2200" i="1">
                                <a:latin typeface="Cambria Math" panose="02040503050406030204" pitchFamily="18" charset="0"/>
                              </a:rPr>
                              <m:t>2</m:t>
                            </m:r>
                          </m:sub>
                          <m:sup>
                            <m:r>
                              <a:rPr lang="en-US" sz="2200" i="1">
                                <a:latin typeface="Cambria Math" panose="02040503050406030204" pitchFamily="18" charset="0"/>
                              </a:rPr>
                              <m:t>2</m:t>
                            </m:r>
                          </m:sup>
                        </m:sSubSup>
                      </m:den>
                    </m:f>
                  </m:oMath>
                </a14:m>
                <a:r>
                  <a:rPr lang="en-US" sz="2200" dirty="0" smtClean="0"/>
                  <a:t> is </a:t>
                </a:r>
                <a:r>
                  <a:rPr lang="en-US" sz="2200" dirty="0"/>
                  <a:t>between 0.5 and 2 we assume that the population variances are approximately equal and use the procedure for equal variances, otherwise that for unequal variances. </a:t>
                </a:r>
                <a:endParaRPr lang="en-US" sz="2200" dirty="0"/>
              </a:p>
            </p:txBody>
          </p:sp>
        </mc:Choice>
        <mc:Fallback>
          <p:sp>
            <p:nvSpPr>
              <p:cNvPr id="23" name="Freeform 22"/>
              <p:cNvSpPr>
                <a:spLocks noRot="1" noChangeAspect="1" noMove="1" noResize="1" noEditPoints="1" noAdjustHandles="1" noChangeArrowheads="1" noChangeShapeType="1" noTextEdit="1"/>
              </p:cNvSpPr>
              <p:nvPr/>
            </p:nvSpPr>
            <p:spPr>
              <a:xfrm>
                <a:off x="625642" y="1301092"/>
                <a:ext cx="10940716" cy="4634488"/>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blipFill rotWithShape="0">
                <a:blip r:embed="rId3"/>
                <a:stretch>
                  <a:fillRect l="-223"/>
                </a:stretch>
              </a:blipFill>
            </p:spPr>
            <p:txBody>
              <a:bodyPr/>
              <a:lstStyle/>
              <a:p>
                <a:r>
                  <a:rPr lang="en-US">
                    <a:noFill/>
                  </a:rPr>
                  <a:t> </a:t>
                </a:r>
              </a:p>
            </p:txBody>
          </p:sp>
        </mc:Fallback>
      </mc:AlternateContent>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6</a:t>
            </a:r>
            <a:r>
              <a:rPr lang="en-US" sz="1100" b="1" dirty="0" smtClean="0">
                <a:solidFill>
                  <a:schemeClr val="tx2"/>
                </a:solidFill>
              </a:rPr>
              <a:t>: Hypothesis Testing – Difference of Means </a:t>
            </a:r>
            <a:r>
              <a:rPr lang="en-US" sz="1100" b="1" dirty="0" smtClean="0">
                <a:solidFill>
                  <a:schemeClr val="tx2"/>
                </a:solidFill>
              </a:rPr>
              <a:t>Test</a:t>
            </a:r>
            <a:endParaRPr lang="en-US" sz="1100" b="1" dirty="0">
              <a:solidFill>
                <a:schemeClr val="tx2"/>
              </a:solidFill>
            </a:endParaRPr>
          </a:p>
        </p:txBody>
      </p:sp>
    </p:spTree>
    <p:extLst>
      <p:ext uri="{BB962C8B-B14F-4D97-AF65-F5344CB8AC3E}">
        <p14:creationId xmlns:p14="http://schemas.microsoft.com/office/powerpoint/2010/main" val="99447920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7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750"/>
                                        <p:tgtEl>
                                          <p:spTgt spid="23"/>
                                        </p:tgtEl>
                                      </p:cBhvr>
                                    </p:animEffect>
                                  </p:childTnLst>
                                </p:cTn>
                              </p:par>
                              <p:par>
                                <p:cTn id="13" presetID="42" presetClass="entr" presetSubtype="0" fill="hold" nodeType="with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animEffect transition="in" filter="fade">
                                      <p:cBhvr>
                                        <p:cTn id="15" dur="750"/>
                                        <p:tgtEl>
                                          <p:spTgt spid="23">
                                            <p:txEl>
                                              <p:pRg st="0" end="0"/>
                                            </p:txEl>
                                          </p:spTgt>
                                        </p:tgtEl>
                                      </p:cBhvr>
                                    </p:animEffect>
                                    <p:anim calcmode="lin" valueType="num">
                                      <p:cBhvr>
                                        <p:cTn id="16" dur="75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7" dur="75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3">
                                            <p:txEl>
                                              <p:pRg st="1" end="1"/>
                                            </p:txEl>
                                          </p:spTgt>
                                        </p:tgtEl>
                                        <p:attrNameLst>
                                          <p:attrName>style.visibility</p:attrName>
                                        </p:attrNameLst>
                                      </p:cBhvr>
                                      <p:to>
                                        <p:strVal val="visible"/>
                                      </p:to>
                                    </p:set>
                                    <p:animEffect transition="in" filter="fade">
                                      <p:cBhvr>
                                        <p:cTn id="22" dur="750"/>
                                        <p:tgtEl>
                                          <p:spTgt spid="23">
                                            <p:txEl>
                                              <p:pRg st="1" end="1"/>
                                            </p:txEl>
                                          </p:spTgt>
                                        </p:tgtEl>
                                      </p:cBhvr>
                                    </p:animEffect>
                                    <p:anim calcmode="lin" valueType="num">
                                      <p:cBhvr>
                                        <p:cTn id="23" dur="75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24" dur="75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3">
                                            <p:txEl>
                                              <p:pRg st="2" end="2"/>
                                            </p:txEl>
                                          </p:spTgt>
                                        </p:tgtEl>
                                        <p:attrNameLst>
                                          <p:attrName>style.visibility</p:attrName>
                                        </p:attrNameLst>
                                      </p:cBhvr>
                                      <p:to>
                                        <p:strVal val="visible"/>
                                      </p:to>
                                    </p:set>
                                    <p:animEffect transition="in" filter="fade">
                                      <p:cBhvr>
                                        <p:cTn id="29" dur="750"/>
                                        <p:tgtEl>
                                          <p:spTgt spid="23">
                                            <p:txEl>
                                              <p:pRg st="2" end="2"/>
                                            </p:txEl>
                                          </p:spTgt>
                                        </p:tgtEl>
                                      </p:cBhvr>
                                    </p:animEffect>
                                    <p:anim calcmode="lin" valueType="num">
                                      <p:cBhvr>
                                        <p:cTn id="30" dur="75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31" dur="75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3">
                                            <p:txEl>
                                              <p:pRg st="3" end="3"/>
                                            </p:txEl>
                                          </p:spTgt>
                                        </p:tgtEl>
                                        <p:attrNameLst>
                                          <p:attrName>style.visibility</p:attrName>
                                        </p:attrNameLst>
                                      </p:cBhvr>
                                      <p:to>
                                        <p:strVal val="visible"/>
                                      </p:to>
                                    </p:set>
                                    <p:animEffect transition="in" filter="fade">
                                      <p:cBhvr>
                                        <p:cTn id="36" dur="750"/>
                                        <p:tgtEl>
                                          <p:spTgt spid="23">
                                            <p:txEl>
                                              <p:pRg st="3" end="3"/>
                                            </p:txEl>
                                          </p:spTgt>
                                        </p:tgtEl>
                                      </p:cBhvr>
                                    </p:animEffect>
                                    <p:anim calcmode="lin" valueType="num">
                                      <p:cBhvr>
                                        <p:cTn id="37" dur="75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38" dur="75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
          <p:cNvSpPr/>
          <p:nvPr/>
        </p:nvSpPr>
        <p:spPr>
          <a:xfrm>
            <a:off x="625642" y="523492"/>
            <a:ext cx="10940716" cy="777600"/>
          </a:xfrm>
          <a:custGeom>
            <a:avLst/>
            <a:gdLst>
              <a:gd name="connsiteX0" fmla="*/ 0 w 10940716"/>
              <a:gd name="connsiteY0" fmla="*/ 0 h 777600"/>
              <a:gd name="connsiteX1" fmla="*/ 10940716 w 10940716"/>
              <a:gd name="connsiteY1" fmla="*/ 0 h 777600"/>
              <a:gd name="connsiteX2" fmla="*/ 10940716 w 10940716"/>
              <a:gd name="connsiteY2" fmla="*/ 777600 h 777600"/>
              <a:gd name="connsiteX3" fmla="*/ 0 w 10940716"/>
              <a:gd name="connsiteY3" fmla="*/ 777600 h 777600"/>
              <a:gd name="connsiteX4" fmla="*/ 0 w 10940716"/>
              <a:gd name="connsiteY4" fmla="*/ 0 h 77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777600">
                <a:moveTo>
                  <a:pt x="0" y="0"/>
                </a:moveTo>
                <a:lnTo>
                  <a:pt x="10940716" y="0"/>
                </a:lnTo>
                <a:lnTo>
                  <a:pt x="10940716" y="777600"/>
                </a:lnTo>
                <a:lnTo>
                  <a:pt x="0" y="777600"/>
                </a:lnTo>
                <a:lnTo>
                  <a:pt x="0" y="0"/>
                </a:lnTo>
                <a:close/>
              </a:path>
            </a:pathLst>
          </a:custGeom>
          <a:solidFill>
            <a:srgbClr val="2254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en-US" sz="4000" kern="1200" dirty="0" smtClean="0">
                <a:solidFill>
                  <a:schemeClr val="bg1"/>
                </a:solidFill>
                <a:effectLst>
                  <a:outerShdw blurRad="38100" dist="38100" dir="2700000" algn="tl">
                    <a:srgbClr val="000000">
                      <a:alpha val="43137"/>
                    </a:srgbClr>
                  </a:outerShdw>
                </a:effectLst>
              </a:rPr>
              <a:t>Equal Variances</a:t>
            </a:r>
            <a:endParaRPr lang="en-US" sz="4000" kern="1200" dirty="0">
              <a:solidFill>
                <a:schemeClr val="bg1"/>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23" name="Freeform 22"/>
              <p:cNvSpPr/>
              <p:nvPr/>
            </p:nvSpPr>
            <p:spPr>
              <a:xfrm>
                <a:off x="625642" y="1301091"/>
                <a:ext cx="10940716" cy="4944725"/>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solidFill>
                <a:srgbClr val="F2FFE3"/>
              </a:soli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4018" tIns="144018" rIns="192024" bIns="216027" numCol="1" spcCol="1270" anchor="t" anchorCtr="0">
                <a:noAutofit/>
              </a:bodyPr>
              <a:lstStyle/>
              <a:p>
                <a:pPr algn="just"/>
                <a:r>
                  <a:rPr lang="en-US" sz="2400" dirty="0" smtClean="0"/>
                  <a:t>Suppose </a:t>
                </a:r>
                <a:r>
                  <a:rPr lang="en-US" sz="2400" dirty="0"/>
                  <a:t>that two independent samples with sizes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𝑛</m:t>
                        </m:r>
                      </m:e>
                      <m:sub>
                        <m:r>
                          <a:rPr lang="en-US" sz="2400" b="0" i="1" smtClean="0">
                            <a:latin typeface="Cambria Math" panose="02040503050406030204" pitchFamily="18" charset="0"/>
                          </a:rPr>
                          <m:t>1</m:t>
                        </m:r>
                      </m:sub>
                    </m:sSub>
                  </m:oMath>
                </a14:m>
                <a:r>
                  <a:rPr lang="en-US" sz="2400" dirty="0" smtClean="0"/>
                  <a:t> </a:t>
                </a:r>
                <a:r>
                  <a:rPr lang="en-US" sz="2400" dirty="0"/>
                  <a:t>and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𝑛</m:t>
                        </m:r>
                      </m:e>
                      <m:sub>
                        <m:r>
                          <a:rPr lang="en-US" sz="2400" b="0" i="1" smtClean="0">
                            <a:latin typeface="Cambria Math" panose="02040503050406030204" pitchFamily="18" charset="0"/>
                          </a:rPr>
                          <m:t>2</m:t>
                        </m:r>
                      </m:sub>
                    </m:sSub>
                  </m:oMath>
                </a14:m>
                <a:r>
                  <a:rPr lang="en-US" sz="2400" dirty="0"/>
                  <a:t>, are selected from two populations that have approximately the same population variances. </a:t>
                </a:r>
                <a:endParaRPr lang="en-US" sz="2400" dirty="0" smtClean="0"/>
              </a:p>
              <a:p>
                <a:pPr marL="342900" indent="-342900" algn="just">
                  <a:buFont typeface="Wingdings" panose="05000000000000000000" pitchFamily="2" charset="2"/>
                  <a:buChar char="§"/>
                </a:pPr>
                <a:r>
                  <a:rPr lang="en-US" sz="2400" dirty="0" smtClean="0"/>
                  <a:t>Compute </a:t>
                </a:r>
                <a:r>
                  <a:rPr lang="en-US" sz="2400" dirty="0"/>
                  <a:t>the </a:t>
                </a:r>
                <a:r>
                  <a:rPr lang="en-US" sz="2400" i="1" dirty="0"/>
                  <a:t>pooled standard deviation </a:t>
                </a:r>
                <a:endParaRPr lang="en-US" sz="2400" i="1" dirty="0" smtClean="0"/>
              </a:p>
              <a:p>
                <a:pPr marL="342900" indent="-342900" algn="just">
                  <a:buFont typeface="Wingdings" panose="05000000000000000000" pitchFamily="2" charset="2"/>
                  <a:buChar char="§"/>
                </a:pPr>
                <a:endParaRPr lang="en-US" sz="2400" i="1" dirty="0"/>
              </a:p>
              <a:p>
                <a:pPr algn="just"/>
                <a:endParaRPr lang="en-US" sz="2400" i="1" dirty="0" smtClean="0"/>
              </a:p>
              <a:p>
                <a:pPr algn="just"/>
                <a:endParaRPr lang="en-US" sz="2400" i="1" dirty="0" smtClean="0"/>
              </a:p>
              <a:p>
                <a:pPr algn="just"/>
                <a:endParaRPr lang="en-US" sz="2400" i="1" dirty="0" smtClean="0"/>
              </a:p>
              <a:p>
                <a:pPr marL="342900" indent="-342900" algn="just">
                  <a:buFont typeface="Wingdings" panose="05000000000000000000" pitchFamily="2" charset="2"/>
                  <a:buChar char="§"/>
                </a:pPr>
                <a:r>
                  <a:rPr lang="en-US" sz="2400" i="1" dirty="0" smtClean="0"/>
                  <a:t>joint </a:t>
                </a:r>
                <a:r>
                  <a:rPr lang="en-US" sz="2400" i="1" dirty="0"/>
                  <a:t>standard error </a:t>
                </a:r>
                <a:endParaRPr lang="en-US" sz="2400" dirty="0"/>
              </a:p>
            </p:txBody>
          </p:sp>
        </mc:Choice>
        <mc:Fallback xmlns="">
          <p:sp>
            <p:nvSpPr>
              <p:cNvPr id="23" name="Freeform 22"/>
              <p:cNvSpPr>
                <a:spLocks noRot="1" noChangeAspect="1" noMove="1" noResize="1" noEditPoints="1" noAdjustHandles="1" noChangeArrowheads="1" noChangeShapeType="1" noTextEdit="1"/>
              </p:cNvSpPr>
              <p:nvPr/>
            </p:nvSpPr>
            <p:spPr>
              <a:xfrm>
                <a:off x="625642" y="1301091"/>
                <a:ext cx="10940716" cy="4944725"/>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blipFill rotWithShape="0">
                <a:blip r:embed="rId3"/>
                <a:stretch>
                  <a:fillRect l="-334"/>
                </a:stretch>
              </a:blipFill>
            </p:spPr>
            <p:txBody>
              <a:bodyPr/>
              <a:lstStyle/>
              <a:p>
                <a:r>
                  <a:rPr lang="en-US">
                    <a:noFill/>
                  </a:rPr>
                  <a:t> </a:t>
                </a:r>
              </a:p>
            </p:txBody>
          </p:sp>
        </mc:Fallback>
      </mc:AlternateContent>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6</a:t>
            </a:r>
            <a:r>
              <a:rPr lang="en-US" sz="1100" b="1" dirty="0" smtClean="0">
                <a:solidFill>
                  <a:schemeClr val="tx2"/>
                </a:solidFill>
              </a:rPr>
              <a:t>: Hypothesis Testing – Difference of Means Test – Equal Variances</a:t>
            </a:r>
            <a:endParaRPr lang="en-US" sz="1100" b="1" dirty="0">
              <a:solidFill>
                <a:schemeClr val="tx2"/>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6504" y="2933700"/>
            <a:ext cx="4454191" cy="1341047"/>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4446" y="4714318"/>
            <a:ext cx="2878305" cy="1193037"/>
          </a:xfrm>
          <a:prstGeom prst="rect">
            <a:avLst/>
          </a:prstGeom>
        </p:spPr>
      </p:pic>
    </p:spTree>
    <p:extLst>
      <p:ext uri="{BB962C8B-B14F-4D97-AF65-F5344CB8AC3E}">
        <p14:creationId xmlns:p14="http://schemas.microsoft.com/office/powerpoint/2010/main" val="70361583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7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750"/>
                                        <p:tgtEl>
                                          <p:spTgt spid="23"/>
                                        </p:tgtEl>
                                      </p:cBhvr>
                                    </p:animEffect>
                                  </p:childTnLst>
                                </p:cTn>
                              </p:par>
                              <p:par>
                                <p:cTn id="13" presetID="42" presetClass="entr" presetSubtype="0" fill="hold" nodeType="with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animEffect transition="in" filter="fade">
                                      <p:cBhvr>
                                        <p:cTn id="15" dur="750"/>
                                        <p:tgtEl>
                                          <p:spTgt spid="23">
                                            <p:txEl>
                                              <p:pRg st="0" end="0"/>
                                            </p:txEl>
                                          </p:spTgt>
                                        </p:tgtEl>
                                      </p:cBhvr>
                                    </p:animEffect>
                                    <p:anim calcmode="lin" valueType="num">
                                      <p:cBhvr>
                                        <p:cTn id="16" dur="75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7" dur="75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xEl>
                                              <p:pRg st="1" end="1"/>
                                            </p:txEl>
                                          </p:spTgt>
                                        </p:tgtEl>
                                        <p:attrNameLst>
                                          <p:attrName>style.visibility</p:attrName>
                                        </p:attrNameLst>
                                      </p:cBhvr>
                                      <p:to>
                                        <p:strVal val="visible"/>
                                      </p:to>
                                    </p:set>
                                    <p:animEffect transition="in" filter="fade">
                                      <p:cBhvr>
                                        <p:cTn id="22" dur="750"/>
                                        <p:tgtEl>
                                          <p:spTgt spid="23">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75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3">
                                            <p:txEl>
                                              <p:pRg st="6" end="6"/>
                                            </p:txEl>
                                          </p:spTgt>
                                        </p:tgtEl>
                                        <p:attrNameLst>
                                          <p:attrName>style.visibility</p:attrName>
                                        </p:attrNameLst>
                                      </p:cBhvr>
                                      <p:to>
                                        <p:strVal val="visible"/>
                                      </p:to>
                                    </p:set>
                                    <p:animEffect transition="in" filter="fade">
                                      <p:cBhvr>
                                        <p:cTn id="30" dur="750"/>
                                        <p:tgtEl>
                                          <p:spTgt spid="23">
                                            <p:txEl>
                                              <p:pRg st="6" end="6"/>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
          <p:cNvSpPr/>
          <p:nvPr/>
        </p:nvSpPr>
        <p:spPr>
          <a:xfrm>
            <a:off x="625642" y="523492"/>
            <a:ext cx="10940716" cy="777600"/>
          </a:xfrm>
          <a:custGeom>
            <a:avLst/>
            <a:gdLst>
              <a:gd name="connsiteX0" fmla="*/ 0 w 10940716"/>
              <a:gd name="connsiteY0" fmla="*/ 0 h 777600"/>
              <a:gd name="connsiteX1" fmla="*/ 10940716 w 10940716"/>
              <a:gd name="connsiteY1" fmla="*/ 0 h 777600"/>
              <a:gd name="connsiteX2" fmla="*/ 10940716 w 10940716"/>
              <a:gd name="connsiteY2" fmla="*/ 777600 h 777600"/>
              <a:gd name="connsiteX3" fmla="*/ 0 w 10940716"/>
              <a:gd name="connsiteY3" fmla="*/ 777600 h 777600"/>
              <a:gd name="connsiteX4" fmla="*/ 0 w 10940716"/>
              <a:gd name="connsiteY4" fmla="*/ 0 h 77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777600">
                <a:moveTo>
                  <a:pt x="0" y="0"/>
                </a:moveTo>
                <a:lnTo>
                  <a:pt x="10940716" y="0"/>
                </a:lnTo>
                <a:lnTo>
                  <a:pt x="10940716" y="777600"/>
                </a:lnTo>
                <a:lnTo>
                  <a:pt x="0" y="777600"/>
                </a:lnTo>
                <a:lnTo>
                  <a:pt x="0" y="0"/>
                </a:lnTo>
                <a:close/>
              </a:path>
            </a:pathLst>
          </a:custGeom>
          <a:solidFill>
            <a:srgbClr val="2254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en-US" sz="4000" kern="1200" dirty="0" smtClean="0">
                <a:solidFill>
                  <a:schemeClr val="bg1"/>
                </a:solidFill>
                <a:effectLst>
                  <a:outerShdw blurRad="38100" dist="38100" dir="2700000" algn="tl">
                    <a:srgbClr val="000000">
                      <a:alpha val="43137"/>
                    </a:srgbClr>
                  </a:outerShdw>
                </a:effectLst>
              </a:rPr>
              <a:t>Equal Variances</a:t>
            </a:r>
            <a:endParaRPr lang="en-US" sz="4000" kern="1200" dirty="0">
              <a:solidFill>
                <a:schemeClr val="bg1"/>
              </a:solidFill>
              <a:effectLst>
                <a:outerShdw blurRad="38100" dist="38100" dir="2700000" algn="tl">
                  <a:srgbClr val="000000">
                    <a:alpha val="43137"/>
                  </a:srgbClr>
                </a:outerShdw>
              </a:effectLst>
            </a:endParaRPr>
          </a:p>
        </p:txBody>
      </p:sp>
      <mc:AlternateContent xmlns:mc="http://schemas.openxmlformats.org/markup-compatibility/2006">
        <mc:Choice xmlns:a14="http://schemas.microsoft.com/office/drawing/2010/main" Requires="a14">
          <p:sp>
            <p:nvSpPr>
              <p:cNvPr id="23" name="Freeform 22"/>
              <p:cNvSpPr/>
              <p:nvPr/>
            </p:nvSpPr>
            <p:spPr>
              <a:xfrm>
                <a:off x="625642" y="1301091"/>
                <a:ext cx="10940716" cy="4944725"/>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solidFill>
                <a:srgbClr val="F2FFE3"/>
              </a:soli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4018" tIns="144018" rIns="192024" bIns="216027" numCol="1" spcCol="1270" anchor="t" anchorCtr="0">
                <a:noAutofit/>
              </a:bodyPr>
              <a:lstStyle/>
              <a:p>
                <a:pPr>
                  <a:spcBef>
                    <a:spcPts val="600"/>
                  </a:spcBef>
                </a:pPr>
                <a:r>
                  <a:rPr lang="en-US" sz="2400" dirty="0" smtClean="0"/>
                  <a:t>Then </a:t>
                </a:r>
                <a:r>
                  <a:rPr lang="en-US" sz="2400" dirty="0"/>
                  <a:t>a two-sample test about the difference of means goes as </a:t>
                </a:r>
                <a:r>
                  <a:rPr lang="en-US" sz="2400" dirty="0" smtClean="0"/>
                  <a:t>follows:</a:t>
                </a:r>
              </a:p>
              <a:p>
                <a:pPr marL="342900" indent="-342900">
                  <a:spcBef>
                    <a:spcPts val="600"/>
                  </a:spcBef>
                  <a:buFont typeface="Wingdings" panose="05000000000000000000" pitchFamily="2" charset="2"/>
                  <a:buChar char="§"/>
                </a:pPr>
                <a:r>
                  <a:rPr lang="en-US" sz="2300" dirty="0" smtClean="0"/>
                  <a:t>Null </a:t>
                </a:r>
                <a:r>
                  <a:rPr lang="en-US" sz="2300" dirty="0"/>
                  <a:t>hypothesis:	</a:t>
                </a:r>
                <a14:m>
                  <m:oMath xmlns:m="http://schemas.openxmlformats.org/officeDocument/2006/math">
                    <m:sSub>
                      <m:sSubPr>
                        <m:ctrlPr>
                          <a:rPr lang="en-US" sz="2300" i="1">
                            <a:latin typeface="Cambria Math" panose="02040503050406030204" pitchFamily="18" charset="0"/>
                          </a:rPr>
                        </m:ctrlPr>
                      </m:sSubPr>
                      <m:e>
                        <m:r>
                          <a:rPr lang="en-US" sz="2300" i="1">
                            <a:latin typeface="Cambria Math" panose="02040503050406030204" pitchFamily="18" charset="0"/>
                          </a:rPr>
                          <m:t>𝐻</m:t>
                        </m:r>
                      </m:e>
                      <m:sub>
                        <m:r>
                          <a:rPr lang="en-US" sz="2300" i="1">
                            <a:latin typeface="Cambria Math" panose="02040503050406030204" pitchFamily="18" charset="0"/>
                          </a:rPr>
                          <m:t>0</m:t>
                        </m:r>
                      </m:sub>
                    </m:sSub>
                  </m:oMath>
                </a14:m>
                <a:r>
                  <a:rPr lang="en-US" sz="2300" dirty="0"/>
                  <a:t>: </a:t>
                </a:r>
                <a14:m>
                  <m:oMath xmlns:m="http://schemas.openxmlformats.org/officeDocument/2006/math">
                    <m:sSub>
                      <m:sSubPr>
                        <m:ctrlPr>
                          <a:rPr lang="en-US" sz="2300" i="1">
                            <a:latin typeface="Cambria Math" panose="02040503050406030204" pitchFamily="18" charset="0"/>
                          </a:rPr>
                        </m:ctrlPr>
                      </m:sSubPr>
                      <m:e>
                        <m:r>
                          <m:rPr>
                            <m:nor/>
                          </m:rPr>
                          <a:rPr lang="en-US" sz="2300" i="1" dirty="0">
                            <a:latin typeface="Symbol" panose="05050102010706020507" pitchFamily="18" charset="2"/>
                          </a:rPr>
                          <m:t>m</m:t>
                        </m:r>
                      </m:e>
                      <m:sub>
                        <m:r>
                          <a:rPr lang="en-US" sz="2300" b="0" i="1" dirty="0" smtClean="0">
                            <a:latin typeface="Cambria Math" panose="02040503050406030204" pitchFamily="18" charset="0"/>
                          </a:rPr>
                          <m:t>1</m:t>
                        </m:r>
                      </m:sub>
                    </m:sSub>
                    <m:r>
                      <a:rPr lang="en-US" sz="2300" b="0" i="0" smtClean="0">
                        <a:latin typeface="Cambria Math" panose="02040503050406030204" pitchFamily="18" charset="0"/>
                      </a:rPr>
                      <m:t>−</m:t>
                    </m:r>
                  </m:oMath>
                </a14:m>
                <a:r>
                  <a:rPr lang="en-US" sz="2300" dirty="0" smtClean="0"/>
                  <a:t> </a:t>
                </a:r>
                <a14:m>
                  <m:oMath xmlns:m="http://schemas.openxmlformats.org/officeDocument/2006/math">
                    <m:sSub>
                      <m:sSubPr>
                        <m:ctrlPr>
                          <a:rPr lang="en-US" sz="2300" i="1" smtClean="0">
                            <a:latin typeface="Cambria Math" panose="02040503050406030204" pitchFamily="18" charset="0"/>
                          </a:rPr>
                        </m:ctrlPr>
                      </m:sSubPr>
                      <m:e>
                        <m:r>
                          <m:rPr>
                            <m:nor/>
                          </m:rPr>
                          <a:rPr lang="en-US" sz="2300" i="1" dirty="0">
                            <a:latin typeface="Symbol" panose="05050102010706020507" pitchFamily="18" charset="2"/>
                          </a:rPr>
                          <m:t>m</m:t>
                        </m:r>
                      </m:e>
                      <m:sub>
                        <m:r>
                          <a:rPr lang="en-US" sz="2300" b="0" i="1" dirty="0" smtClean="0">
                            <a:latin typeface="Cambria Math" panose="02040503050406030204" pitchFamily="18" charset="0"/>
                          </a:rPr>
                          <m:t>2</m:t>
                        </m:r>
                      </m:sub>
                    </m:sSub>
                  </m:oMath>
                </a14:m>
                <a:r>
                  <a:rPr lang="en-US" sz="2300" dirty="0"/>
                  <a:t> </a:t>
                </a:r>
                <a:r>
                  <a:rPr lang="en-US" sz="2300" dirty="0" smtClean="0"/>
                  <a:t>= </a:t>
                </a:r>
                <a:r>
                  <a:rPr lang="en-US" sz="2300" i="1" dirty="0" smtClean="0">
                    <a:latin typeface="Book Antiqua" panose="02040602050305030304" pitchFamily="18" charset="0"/>
                  </a:rPr>
                  <a:t>c</a:t>
                </a:r>
                <a:r>
                  <a:rPr lang="en-US" sz="2300" dirty="0" smtClean="0"/>
                  <a:t> where </a:t>
                </a:r>
                <a:r>
                  <a:rPr lang="en-US" sz="2300" i="1" dirty="0" smtClean="0">
                    <a:latin typeface="Book Antiqua" panose="02040602050305030304" pitchFamily="18" charset="0"/>
                  </a:rPr>
                  <a:t>c </a:t>
                </a:r>
                <a:r>
                  <a:rPr lang="en-US" sz="2300" dirty="0" smtClean="0"/>
                  <a:t>is some constant</a:t>
                </a:r>
                <a:endParaRPr lang="en-US" sz="2300" dirty="0"/>
              </a:p>
              <a:p>
                <a:pPr marL="342900" indent="-342900">
                  <a:spcBef>
                    <a:spcPts val="600"/>
                  </a:spcBef>
                  <a:buFont typeface="Wingdings" panose="05000000000000000000" pitchFamily="2" charset="2"/>
                  <a:buChar char="§"/>
                </a:pPr>
                <a:r>
                  <a:rPr lang="en-US" sz="2300" dirty="0"/>
                  <a:t>Alternative hypothesis:	 </a:t>
                </a:r>
                <a14:m>
                  <m:oMath xmlns:m="http://schemas.openxmlformats.org/officeDocument/2006/math">
                    <m:sSub>
                      <m:sSubPr>
                        <m:ctrlPr>
                          <a:rPr lang="en-US" sz="2300" i="1">
                            <a:latin typeface="Cambria Math" panose="02040503050406030204" pitchFamily="18" charset="0"/>
                          </a:rPr>
                        </m:ctrlPr>
                      </m:sSubPr>
                      <m:e>
                        <m:r>
                          <a:rPr lang="en-US" sz="2300" i="1">
                            <a:latin typeface="Cambria Math" panose="02040503050406030204" pitchFamily="18" charset="0"/>
                          </a:rPr>
                          <m:t>𝐻</m:t>
                        </m:r>
                      </m:e>
                      <m:sub>
                        <m:r>
                          <a:rPr lang="en-US" sz="2300" i="1">
                            <a:latin typeface="Cambria Math" panose="02040503050406030204" pitchFamily="18" charset="0"/>
                          </a:rPr>
                          <m:t>𝑎</m:t>
                        </m:r>
                      </m:sub>
                    </m:sSub>
                  </m:oMath>
                </a14:m>
                <a:r>
                  <a:rPr lang="en-US" sz="2300" dirty="0"/>
                  <a:t>: </a:t>
                </a:r>
                <a14:m>
                  <m:oMath xmlns:m="http://schemas.openxmlformats.org/officeDocument/2006/math">
                    <m:sSub>
                      <m:sSubPr>
                        <m:ctrlPr>
                          <a:rPr lang="en-US" sz="2300" i="1">
                            <a:latin typeface="Cambria Math" panose="02040503050406030204" pitchFamily="18" charset="0"/>
                          </a:rPr>
                        </m:ctrlPr>
                      </m:sSubPr>
                      <m:e>
                        <m:r>
                          <m:rPr>
                            <m:nor/>
                          </m:rPr>
                          <a:rPr lang="en-US" sz="2300" i="1" dirty="0">
                            <a:latin typeface="Symbol" panose="05050102010706020507" pitchFamily="18" charset="2"/>
                          </a:rPr>
                          <m:t>m</m:t>
                        </m:r>
                      </m:e>
                      <m:sub>
                        <m:r>
                          <a:rPr lang="en-US" sz="2300" i="1" dirty="0">
                            <a:latin typeface="Cambria Math" panose="02040503050406030204" pitchFamily="18" charset="0"/>
                          </a:rPr>
                          <m:t>1</m:t>
                        </m:r>
                      </m:sub>
                    </m:sSub>
                    <m:r>
                      <a:rPr lang="en-US" sz="2300">
                        <a:latin typeface="Cambria Math" panose="02040503050406030204" pitchFamily="18" charset="0"/>
                      </a:rPr>
                      <m:t>−</m:t>
                    </m:r>
                  </m:oMath>
                </a14:m>
                <a:r>
                  <a:rPr lang="en-US" sz="2300" dirty="0"/>
                  <a:t> </a:t>
                </a:r>
                <a14:m>
                  <m:oMath xmlns:m="http://schemas.openxmlformats.org/officeDocument/2006/math">
                    <m:sSub>
                      <m:sSubPr>
                        <m:ctrlPr>
                          <a:rPr lang="en-US" sz="2300" i="1">
                            <a:latin typeface="Cambria Math" panose="02040503050406030204" pitchFamily="18" charset="0"/>
                          </a:rPr>
                        </m:ctrlPr>
                      </m:sSubPr>
                      <m:e>
                        <m:r>
                          <m:rPr>
                            <m:nor/>
                          </m:rPr>
                          <a:rPr lang="en-US" sz="2300" i="1" dirty="0">
                            <a:latin typeface="Symbol" panose="05050102010706020507" pitchFamily="18" charset="2"/>
                          </a:rPr>
                          <m:t>m</m:t>
                        </m:r>
                      </m:e>
                      <m:sub>
                        <m:r>
                          <a:rPr lang="en-US" sz="2300" i="1" dirty="0">
                            <a:latin typeface="Cambria Math" panose="02040503050406030204" pitchFamily="18" charset="0"/>
                          </a:rPr>
                          <m:t>2</m:t>
                        </m:r>
                      </m:sub>
                    </m:sSub>
                  </m:oMath>
                </a14:m>
                <a:r>
                  <a:rPr lang="en-US" sz="2300" dirty="0"/>
                  <a:t> </a:t>
                </a:r>
                <a:r>
                  <a:rPr lang="en-US" sz="2300" dirty="0" smtClean="0"/>
                  <a:t>≠  </a:t>
                </a:r>
                <a:r>
                  <a:rPr lang="en-US" sz="2300" i="1" dirty="0">
                    <a:latin typeface="Book Antiqua" panose="02040602050305030304" pitchFamily="18" charset="0"/>
                  </a:rPr>
                  <a:t>c</a:t>
                </a:r>
                <a:r>
                  <a:rPr lang="en-US" sz="2300" dirty="0"/>
                  <a:t>  </a:t>
                </a:r>
              </a:p>
              <a:p>
                <a:pPr marL="342900" indent="-342900">
                  <a:spcBef>
                    <a:spcPts val="600"/>
                  </a:spcBef>
                  <a:buFont typeface="Wingdings" panose="05000000000000000000" pitchFamily="2" charset="2"/>
                  <a:buChar char="§"/>
                </a:pPr>
                <a:r>
                  <a:rPr lang="en-US" sz="2300" dirty="0"/>
                  <a:t>Test statistics:    </a:t>
                </a:r>
                <a14:m>
                  <m:oMath xmlns:m="http://schemas.openxmlformats.org/officeDocument/2006/math">
                    <m:sSub>
                      <m:sSubPr>
                        <m:ctrlPr>
                          <a:rPr lang="en-US" sz="2300" i="1">
                            <a:latin typeface="Cambria Math" panose="02040503050406030204" pitchFamily="18" charset="0"/>
                            <a:sym typeface="Symbol" panose="05050102010706020507" pitchFamily="18" charset="2"/>
                          </a:rPr>
                        </m:ctrlPr>
                      </m:sSubPr>
                      <m:e>
                        <m:r>
                          <a:rPr lang="en-US" sz="2300" i="1">
                            <a:latin typeface="Cambria Math" panose="02040503050406030204" pitchFamily="18" charset="0"/>
                            <a:sym typeface="Symbol" panose="05050102010706020507" pitchFamily="18" charset="2"/>
                          </a:rPr>
                          <m:t>𝑡</m:t>
                        </m:r>
                      </m:e>
                      <m:sub>
                        <m:r>
                          <a:rPr lang="en-US" sz="2300" i="1">
                            <a:latin typeface="Cambria Math" panose="02040503050406030204" pitchFamily="18" charset="0"/>
                            <a:sym typeface="Symbol" panose="05050102010706020507" pitchFamily="18" charset="2"/>
                          </a:rPr>
                          <m:t>0</m:t>
                        </m:r>
                      </m:sub>
                    </m:sSub>
                  </m:oMath>
                </a14:m>
                <a:r>
                  <a:rPr lang="en-US" sz="2300" dirty="0"/>
                  <a:t> = </a:t>
                </a:r>
                <a14:m>
                  <m:oMath xmlns:m="http://schemas.openxmlformats.org/officeDocument/2006/math">
                    <m:f>
                      <m:fPr>
                        <m:ctrlPr>
                          <a:rPr lang="en-US" sz="2400" i="1">
                            <a:latin typeface="Cambria Math" panose="02040503050406030204" pitchFamily="18" charset="0"/>
                          </a:rPr>
                        </m:ctrlPr>
                      </m:fPr>
                      <m:num>
                        <m:sSub>
                          <m:sSubPr>
                            <m:ctrlPr>
                              <a:rPr lang="en-US" sz="2400" i="1" smtClean="0">
                                <a:latin typeface="Cambria Math" panose="02040503050406030204" pitchFamily="18" charset="0"/>
                              </a:rPr>
                            </m:ctrlPr>
                          </m:sSubPr>
                          <m:e>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𝑥</m:t>
                                </m:r>
                                <m:r>
                                  <a:rPr lang="en-US" sz="2400" b="0" i="1" smtClean="0">
                                    <a:latin typeface="Cambria Math" panose="02040503050406030204" pitchFamily="18" charset="0"/>
                                  </a:rPr>
                                  <m:t> </m:t>
                                </m:r>
                              </m:e>
                            </m:acc>
                          </m:e>
                          <m:sub>
                            <m:r>
                              <a:rPr lang="en-US" sz="2400" b="0" i="1" smtClean="0">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𝑥</m:t>
                                </m:r>
                                <m:r>
                                  <a:rPr lang="en-US" sz="2400" b="0" i="1" smtClean="0">
                                    <a:latin typeface="Cambria Math" panose="02040503050406030204" pitchFamily="18" charset="0"/>
                                  </a:rPr>
                                  <m:t> </m:t>
                                </m:r>
                              </m:e>
                            </m:acc>
                          </m:e>
                          <m:sub>
                            <m:r>
                              <a:rPr lang="en-US" sz="2400" b="0" i="1" smtClean="0">
                                <a:latin typeface="Cambria Math" panose="02040503050406030204" pitchFamily="18" charset="0"/>
                              </a:rPr>
                              <m:t>2 </m:t>
                            </m:r>
                          </m:sub>
                        </m:sSub>
                        <m:r>
                          <a:rPr lang="en-US" sz="2400" b="0" i="1" smtClean="0">
                            <a:latin typeface="Cambria Math" panose="02040503050406030204" pitchFamily="18" charset="0"/>
                          </a:rPr>
                          <m:t>−</m:t>
                        </m:r>
                        <m:r>
                          <a:rPr lang="en-US" sz="2400" b="0" i="1" smtClean="0">
                            <a:latin typeface="Cambria Math" panose="02040503050406030204" pitchFamily="18" charset="0"/>
                          </a:rPr>
                          <m:t>𝑐</m:t>
                        </m:r>
                      </m:num>
                      <m:den>
                        <m:r>
                          <a:rPr lang="en-US" sz="2400" b="0" i="1" smtClean="0">
                            <a:latin typeface="Cambria Math" panose="02040503050406030204" pitchFamily="18" charset="0"/>
                          </a:rPr>
                          <m:t>𝑆𝐸</m:t>
                        </m:r>
                      </m:den>
                    </m:f>
                  </m:oMath>
                </a14:m>
                <a:r>
                  <a:rPr lang="en-US" sz="2300" dirty="0" smtClean="0"/>
                  <a:t>, where </a:t>
                </a:r>
                <a:r>
                  <a:rPr lang="en-US" sz="2300" i="1" dirty="0"/>
                  <a:t>SE </a:t>
                </a:r>
                <a:r>
                  <a:rPr lang="en-US" sz="2300" dirty="0"/>
                  <a:t>is the joint standard error (see earlier) </a:t>
                </a:r>
              </a:p>
              <a:p>
                <a:pPr marL="285750" indent="-285750" algn="just">
                  <a:spcBef>
                    <a:spcPts val="600"/>
                  </a:spcBef>
                  <a:spcAft>
                    <a:spcPts val="600"/>
                  </a:spcAft>
                  <a:buFont typeface="Wingdings" panose="05000000000000000000" pitchFamily="2" charset="2"/>
                  <a:buChar char="§"/>
                </a:pPr>
                <a:r>
                  <a:rPr lang="en-US" sz="2300" dirty="0"/>
                  <a:t>Rejection region: </a:t>
                </a:r>
              </a:p>
              <a:p>
                <a:pPr marL="742950" lvl="1" indent="-285750" algn="just">
                  <a:spcBef>
                    <a:spcPts val="600"/>
                  </a:spcBef>
                  <a:buFont typeface="Wingdings" panose="05000000000000000000" pitchFamily="2" charset="2"/>
                  <a:buChar char="§"/>
                </a:pPr>
                <a:r>
                  <a:rPr lang="en-US" sz="2300" i="1" dirty="0"/>
                  <a:t>p</a:t>
                </a:r>
                <a:r>
                  <a:rPr lang="en-US" sz="2300" dirty="0"/>
                  <a:t> </a:t>
                </a:r>
                <a:r>
                  <a:rPr lang="en-US" sz="2300" dirty="0" smtClean="0"/>
                  <a:t>= </a:t>
                </a:r>
                <a:r>
                  <a:rPr lang="en-US" sz="2300" i="1" dirty="0" smtClean="0"/>
                  <a:t>2P </a:t>
                </a:r>
                <a:r>
                  <a:rPr lang="en-US" sz="2300" dirty="0"/>
                  <a:t>(</a:t>
                </a:r>
                <a:r>
                  <a:rPr lang="en-US" sz="2300" i="1" dirty="0">
                    <a:latin typeface="Book Antiqua" panose="02040602050305030304" pitchFamily="18" charset="0"/>
                  </a:rPr>
                  <a:t>t</a:t>
                </a:r>
                <a:r>
                  <a:rPr lang="en-US" sz="2300" i="1" dirty="0"/>
                  <a:t> &gt;</a:t>
                </a:r>
                <a:r>
                  <a:rPr lang="en-US" sz="2300" dirty="0">
                    <a:sym typeface="Symbol" panose="05050102010706020507" pitchFamily="18" charset="2"/>
                  </a:rPr>
                  <a:t></a:t>
                </a:r>
                <a14:m>
                  <m:oMath xmlns:m="http://schemas.openxmlformats.org/officeDocument/2006/math">
                    <m:sSub>
                      <m:sSubPr>
                        <m:ctrlPr>
                          <a:rPr lang="en-US" sz="2300" i="1">
                            <a:latin typeface="Cambria Math" panose="02040503050406030204" pitchFamily="18" charset="0"/>
                            <a:sym typeface="Symbol" panose="05050102010706020507" pitchFamily="18" charset="2"/>
                          </a:rPr>
                        </m:ctrlPr>
                      </m:sSubPr>
                      <m:e>
                        <m:r>
                          <a:rPr lang="en-US" sz="2300" i="1">
                            <a:latin typeface="Cambria Math" panose="02040503050406030204" pitchFamily="18" charset="0"/>
                            <a:sym typeface="Symbol" panose="05050102010706020507" pitchFamily="18" charset="2"/>
                          </a:rPr>
                          <m:t>𝑡</m:t>
                        </m:r>
                      </m:e>
                      <m:sub>
                        <m:r>
                          <a:rPr lang="en-US" sz="2300" i="1">
                            <a:latin typeface="Cambria Math" panose="02040503050406030204" pitchFamily="18" charset="0"/>
                            <a:sym typeface="Symbol" panose="05050102010706020507" pitchFamily="18" charset="2"/>
                          </a:rPr>
                          <m:t>0</m:t>
                        </m:r>
                      </m:sub>
                    </m:sSub>
                  </m:oMath>
                </a14:m>
                <a:r>
                  <a:rPr lang="en-US" sz="2300" dirty="0">
                    <a:sym typeface="Symbol" panose="05050102010706020507" pitchFamily="18" charset="2"/>
                  </a:rPr>
                  <a:t></a:t>
                </a:r>
                <a:r>
                  <a:rPr lang="en-US" sz="2300" dirty="0"/>
                  <a:t>)</a:t>
                </a:r>
                <a:r>
                  <a:rPr lang="pl-PL" sz="2300" dirty="0"/>
                  <a:t>= </a:t>
                </a:r>
                <a:r>
                  <a:rPr lang="en-US" sz="2300" i="1" dirty="0"/>
                  <a:t>TD</a:t>
                </a:r>
                <a:r>
                  <a:rPr lang="pl-PL" sz="2300" i="1" dirty="0"/>
                  <a:t>IST</a:t>
                </a:r>
                <a:r>
                  <a:rPr lang="pl-PL" sz="2300" dirty="0"/>
                  <a:t> (</a:t>
                </a:r>
                <a:r>
                  <a:rPr lang="pl-PL" sz="2300" i="1" dirty="0"/>
                  <a:t>ABS</a:t>
                </a:r>
                <a:r>
                  <a:rPr lang="pl-PL" sz="2300" dirty="0"/>
                  <a:t>(</a:t>
                </a:r>
                <a14:m>
                  <m:oMath xmlns:m="http://schemas.openxmlformats.org/officeDocument/2006/math">
                    <m:sSub>
                      <m:sSubPr>
                        <m:ctrlPr>
                          <a:rPr lang="en-US" sz="2300" i="1">
                            <a:latin typeface="Cambria Math" panose="02040503050406030204" pitchFamily="18" charset="0"/>
                            <a:sym typeface="Symbol" panose="05050102010706020507" pitchFamily="18" charset="2"/>
                          </a:rPr>
                        </m:ctrlPr>
                      </m:sSubPr>
                      <m:e>
                        <m:r>
                          <a:rPr lang="en-US" sz="2300" i="1">
                            <a:latin typeface="Cambria Math" panose="02040503050406030204" pitchFamily="18" charset="0"/>
                            <a:sym typeface="Symbol" panose="05050102010706020507" pitchFamily="18" charset="2"/>
                          </a:rPr>
                          <m:t>𝑡</m:t>
                        </m:r>
                      </m:e>
                      <m:sub>
                        <m:r>
                          <a:rPr lang="en-US" sz="2300" i="1">
                            <a:latin typeface="Cambria Math" panose="02040503050406030204" pitchFamily="18" charset="0"/>
                            <a:sym typeface="Symbol" panose="05050102010706020507" pitchFamily="18" charset="2"/>
                          </a:rPr>
                          <m:t>0</m:t>
                        </m:r>
                      </m:sub>
                    </m:sSub>
                  </m:oMath>
                </a14:m>
                <a:r>
                  <a:rPr lang="pl-PL" sz="2300" dirty="0"/>
                  <a:t>),</a:t>
                </a:r>
                <a:r>
                  <a:rPr lang="en-US" sz="2300" i="1" dirty="0"/>
                  <a:t>df,</a:t>
                </a:r>
                <a:r>
                  <a:rPr lang="en-US" sz="2300" dirty="0"/>
                  <a:t>2</a:t>
                </a:r>
                <a:r>
                  <a:rPr lang="pl-PL" sz="2300" dirty="0" smtClean="0"/>
                  <a:t>)</a:t>
                </a:r>
                <a:r>
                  <a:rPr lang="en-US" sz="2300" dirty="0" smtClean="0"/>
                  <a:t> with </a:t>
                </a:r>
                <a:r>
                  <a:rPr lang="en-US" sz="2300" i="1" dirty="0" err="1"/>
                  <a:t>df</a:t>
                </a:r>
                <a:r>
                  <a:rPr lang="en-US" sz="2300" i="1" dirty="0"/>
                  <a:t> </a:t>
                </a:r>
                <a:r>
                  <a:rPr lang="en-US" sz="2300" dirty="0"/>
                  <a:t>= </a:t>
                </a:r>
                <a14:m>
                  <m:oMath xmlns:m="http://schemas.openxmlformats.org/officeDocument/2006/math">
                    <m:sSub>
                      <m:sSubPr>
                        <m:ctrlPr>
                          <a:rPr lang="en-US" sz="2300" i="1" smtClean="0">
                            <a:latin typeface="Cambria Math" panose="02040503050406030204" pitchFamily="18" charset="0"/>
                          </a:rPr>
                        </m:ctrlPr>
                      </m:sSubPr>
                      <m:e>
                        <m:r>
                          <a:rPr lang="en-US" sz="2300" b="0" i="1" smtClean="0">
                            <a:latin typeface="Cambria Math" panose="02040503050406030204" pitchFamily="18" charset="0"/>
                          </a:rPr>
                          <m:t>𝑛</m:t>
                        </m:r>
                      </m:e>
                      <m:sub>
                        <m:r>
                          <a:rPr lang="en-US" sz="2300" b="0" i="1" smtClean="0">
                            <a:latin typeface="Cambria Math" panose="02040503050406030204" pitchFamily="18" charset="0"/>
                          </a:rPr>
                          <m:t>1</m:t>
                        </m:r>
                      </m:sub>
                    </m:sSub>
                  </m:oMath>
                </a14:m>
                <a:r>
                  <a:rPr lang="en-US" sz="2300" dirty="0" smtClean="0"/>
                  <a:t> + </a:t>
                </a:r>
                <a14:m>
                  <m:oMath xmlns:m="http://schemas.openxmlformats.org/officeDocument/2006/math">
                    <m:sSub>
                      <m:sSubPr>
                        <m:ctrlPr>
                          <a:rPr lang="en-US" sz="2300" i="1" smtClean="0">
                            <a:latin typeface="Cambria Math" panose="02040503050406030204" pitchFamily="18" charset="0"/>
                          </a:rPr>
                        </m:ctrlPr>
                      </m:sSubPr>
                      <m:e>
                        <m:r>
                          <a:rPr lang="en-US" sz="2300" b="0" i="1" smtClean="0">
                            <a:latin typeface="Cambria Math" panose="02040503050406030204" pitchFamily="18" charset="0"/>
                          </a:rPr>
                          <m:t>𝑛</m:t>
                        </m:r>
                      </m:e>
                      <m:sub>
                        <m:r>
                          <a:rPr lang="en-US" sz="2300" b="0" i="1" smtClean="0">
                            <a:latin typeface="Cambria Math" panose="02040503050406030204" pitchFamily="18" charset="0"/>
                          </a:rPr>
                          <m:t>2</m:t>
                        </m:r>
                      </m:sub>
                    </m:sSub>
                    <m:r>
                      <a:rPr lang="en-US" sz="2300" b="0" i="1" smtClean="0">
                        <a:latin typeface="Cambria Math" panose="02040503050406030204" pitchFamily="18" charset="0"/>
                      </a:rPr>
                      <m:t> −</m:t>
                    </m:r>
                  </m:oMath>
                </a14:m>
                <a:r>
                  <a:rPr lang="en-US" sz="2300" dirty="0" smtClean="0"/>
                  <a:t> </a:t>
                </a:r>
                <a:r>
                  <a:rPr lang="en-US" sz="2300" dirty="0" smtClean="0"/>
                  <a:t>2</a:t>
                </a:r>
                <a:endParaRPr lang="en-US" sz="2300" dirty="0"/>
              </a:p>
              <a:p>
                <a:pPr marL="742950" lvl="1" indent="-285750" algn="just">
                  <a:spcBef>
                    <a:spcPts val="600"/>
                  </a:spcBef>
                  <a:buFont typeface="Wingdings" panose="05000000000000000000" pitchFamily="2" charset="2"/>
                  <a:buChar char="§"/>
                </a:pPr>
                <a:r>
                  <a:rPr lang="en-US" sz="2300" dirty="0" smtClean="0"/>
                  <a:t>If </a:t>
                </a:r>
                <a:r>
                  <a:rPr lang="en-US" sz="2300" i="1" dirty="0"/>
                  <a:t>p </a:t>
                </a:r>
                <a:r>
                  <a:rPr lang="en-US" sz="2300" dirty="0"/>
                  <a:t>is small, reject the null hypothesis; otherwise the test is inconclusive. </a:t>
                </a:r>
              </a:p>
              <a:p>
                <a:pPr marL="342900" indent="-342900">
                  <a:spcBef>
                    <a:spcPts val="600"/>
                  </a:spcBef>
                  <a:buFont typeface="Wingdings" panose="05000000000000000000" pitchFamily="2" charset="2"/>
                  <a:buChar char="§"/>
                </a:pPr>
                <a:r>
                  <a:rPr lang="en-US" sz="2300" dirty="0"/>
                  <a:t>As in previous test, “</a:t>
                </a:r>
                <a:r>
                  <a:rPr lang="en-US" sz="2300" i="1" dirty="0"/>
                  <a:t>p </a:t>
                </a:r>
                <a:r>
                  <a:rPr lang="en-US" sz="2300" dirty="0"/>
                  <a:t>is small” means that </a:t>
                </a:r>
                <a:r>
                  <a:rPr lang="en-US" sz="2300" i="1" dirty="0"/>
                  <a:t>p </a:t>
                </a:r>
                <a:r>
                  <a:rPr lang="en-US" sz="2300" dirty="0"/>
                  <a:t>&lt; </a:t>
                </a:r>
                <a:r>
                  <a:rPr lang="en-US" sz="2300" i="1" dirty="0"/>
                  <a:t>a </a:t>
                </a:r>
                <a:r>
                  <a:rPr lang="en-US" sz="2300" dirty="0"/>
                  <a:t>for some fixed number </a:t>
                </a:r>
                <a:r>
                  <a:rPr lang="en-US" sz="2300" i="1" dirty="0"/>
                  <a:t>a</a:t>
                </a:r>
                <a:r>
                  <a:rPr lang="en-US" sz="2300" dirty="0"/>
                  <a:t>, typically 0.1, 0.05, or 0.01. </a:t>
                </a:r>
              </a:p>
            </p:txBody>
          </p:sp>
        </mc:Choice>
        <mc:Fallback>
          <p:sp>
            <p:nvSpPr>
              <p:cNvPr id="23" name="Freeform 22"/>
              <p:cNvSpPr>
                <a:spLocks noRot="1" noChangeAspect="1" noMove="1" noResize="1" noEditPoints="1" noAdjustHandles="1" noChangeArrowheads="1" noChangeShapeType="1" noTextEdit="1"/>
              </p:cNvSpPr>
              <p:nvPr/>
            </p:nvSpPr>
            <p:spPr>
              <a:xfrm>
                <a:off x="625642" y="1301091"/>
                <a:ext cx="10940716" cy="4944725"/>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blipFill rotWithShape="0">
                <a:blip r:embed="rId3"/>
                <a:stretch>
                  <a:fillRect l="-334" b="-2088"/>
                </a:stretch>
              </a:blipFill>
            </p:spPr>
            <p:txBody>
              <a:bodyPr/>
              <a:lstStyle/>
              <a:p>
                <a:r>
                  <a:rPr lang="en-US">
                    <a:noFill/>
                  </a:rPr>
                  <a:t> </a:t>
                </a:r>
              </a:p>
            </p:txBody>
          </p:sp>
        </mc:Fallback>
      </mc:AlternateContent>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6</a:t>
            </a:r>
            <a:r>
              <a:rPr lang="en-US" sz="1100" b="1" dirty="0" smtClean="0">
                <a:solidFill>
                  <a:schemeClr val="tx2"/>
                </a:solidFill>
              </a:rPr>
              <a:t>: Hypothesis Testing – Difference of Means Test – Equal Variances</a:t>
            </a:r>
            <a:endParaRPr lang="en-US" sz="1100" b="1" dirty="0">
              <a:solidFill>
                <a:schemeClr val="tx2"/>
              </a:solidFill>
            </a:endParaRPr>
          </a:p>
        </p:txBody>
      </p:sp>
    </p:spTree>
    <p:extLst>
      <p:ext uri="{BB962C8B-B14F-4D97-AF65-F5344CB8AC3E}">
        <p14:creationId xmlns:p14="http://schemas.microsoft.com/office/powerpoint/2010/main" val="315561441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7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750"/>
                                        <p:tgtEl>
                                          <p:spTgt spid="23"/>
                                        </p:tgtEl>
                                      </p:cBhvr>
                                    </p:animEffect>
                                  </p:childTnLst>
                                </p:cTn>
                              </p:par>
                              <p:par>
                                <p:cTn id="13" presetID="10" presetClass="entr" presetSubtype="0" fill="hold" nodeType="with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animEffect transition="in" filter="fade">
                                      <p:cBhvr>
                                        <p:cTn id="15" dur="750"/>
                                        <p:tgtEl>
                                          <p:spTgt spid="2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3">
                                            <p:txEl>
                                              <p:pRg st="1" end="1"/>
                                            </p:txEl>
                                          </p:spTgt>
                                        </p:tgtEl>
                                        <p:attrNameLst>
                                          <p:attrName>style.visibility</p:attrName>
                                        </p:attrNameLst>
                                      </p:cBhvr>
                                      <p:to>
                                        <p:strVal val="visible"/>
                                      </p:to>
                                    </p:set>
                                    <p:animEffect transition="in" filter="fade">
                                      <p:cBhvr>
                                        <p:cTn id="20" dur="750"/>
                                        <p:tgtEl>
                                          <p:spTgt spid="2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3">
                                            <p:txEl>
                                              <p:pRg st="2" end="2"/>
                                            </p:txEl>
                                          </p:spTgt>
                                        </p:tgtEl>
                                        <p:attrNameLst>
                                          <p:attrName>style.visibility</p:attrName>
                                        </p:attrNameLst>
                                      </p:cBhvr>
                                      <p:to>
                                        <p:strVal val="visible"/>
                                      </p:to>
                                    </p:set>
                                    <p:animEffect transition="in" filter="fade">
                                      <p:cBhvr>
                                        <p:cTn id="25" dur="750"/>
                                        <p:tgtEl>
                                          <p:spTgt spid="2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3">
                                            <p:txEl>
                                              <p:pRg st="3" end="3"/>
                                            </p:txEl>
                                          </p:spTgt>
                                        </p:tgtEl>
                                        <p:attrNameLst>
                                          <p:attrName>style.visibility</p:attrName>
                                        </p:attrNameLst>
                                      </p:cBhvr>
                                      <p:to>
                                        <p:strVal val="visible"/>
                                      </p:to>
                                    </p:set>
                                    <p:animEffect transition="in" filter="fade">
                                      <p:cBhvr>
                                        <p:cTn id="30" dur="750"/>
                                        <p:tgtEl>
                                          <p:spTgt spid="2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3">
                                            <p:txEl>
                                              <p:pRg st="4" end="4"/>
                                            </p:txEl>
                                          </p:spTgt>
                                        </p:tgtEl>
                                        <p:attrNameLst>
                                          <p:attrName>style.visibility</p:attrName>
                                        </p:attrNameLst>
                                      </p:cBhvr>
                                      <p:to>
                                        <p:strVal val="visible"/>
                                      </p:to>
                                    </p:set>
                                    <p:animEffect transition="in" filter="fade">
                                      <p:cBhvr>
                                        <p:cTn id="35" dur="750"/>
                                        <p:tgtEl>
                                          <p:spTgt spid="23">
                                            <p:txEl>
                                              <p:pRg st="4" end="4"/>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3">
                                            <p:txEl>
                                              <p:pRg st="5" end="5"/>
                                            </p:txEl>
                                          </p:spTgt>
                                        </p:tgtEl>
                                        <p:attrNameLst>
                                          <p:attrName>style.visibility</p:attrName>
                                        </p:attrNameLst>
                                      </p:cBhvr>
                                      <p:to>
                                        <p:strVal val="visible"/>
                                      </p:to>
                                    </p:set>
                                    <p:animEffect transition="in" filter="fade">
                                      <p:cBhvr>
                                        <p:cTn id="38" dur="750"/>
                                        <p:tgtEl>
                                          <p:spTgt spid="2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3">
                                            <p:txEl>
                                              <p:pRg st="6" end="6"/>
                                            </p:txEl>
                                          </p:spTgt>
                                        </p:tgtEl>
                                        <p:attrNameLst>
                                          <p:attrName>style.visibility</p:attrName>
                                        </p:attrNameLst>
                                      </p:cBhvr>
                                      <p:to>
                                        <p:strVal val="visible"/>
                                      </p:to>
                                    </p:set>
                                    <p:animEffect transition="in" filter="fade">
                                      <p:cBhvr>
                                        <p:cTn id="43" dur="750"/>
                                        <p:tgtEl>
                                          <p:spTgt spid="23">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3">
                                            <p:txEl>
                                              <p:pRg st="7" end="7"/>
                                            </p:txEl>
                                          </p:spTgt>
                                        </p:tgtEl>
                                        <p:attrNameLst>
                                          <p:attrName>style.visibility</p:attrName>
                                        </p:attrNameLst>
                                      </p:cBhvr>
                                      <p:to>
                                        <p:strVal val="visible"/>
                                      </p:to>
                                    </p:set>
                                    <p:animEffect transition="in" filter="fade">
                                      <p:cBhvr>
                                        <p:cTn id="48" dur="750"/>
                                        <p:tgtEl>
                                          <p:spTgt spid="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244187" y="813344"/>
            <a:ext cx="9937187" cy="5494466"/>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pPr algn="just"/>
            <a:r>
              <a:rPr lang="en-US" sz="2100" dirty="0" smtClean="0"/>
              <a:t>Two </a:t>
            </a:r>
            <a:r>
              <a:rPr lang="en-US" sz="2100" dirty="0"/>
              <a:t>procedures to determine the amylase in human body fluids were studied. The “original” method is considered to be an acceptable standard method, while the “new” method uses a smaller volume of water, making it more convenient as well as more economical. Proponents of the new method claim that the amylase values obtained by the new method yields better results, on average, than the original method. </a:t>
            </a:r>
            <a:endParaRPr lang="en-US" sz="2100" dirty="0" smtClean="0"/>
          </a:p>
          <a:p>
            <a:pPr marL="342900" indent="-342900" algn="just">
              <a:buFont typeface="Wingdings" panose="05000000000000000000" pitchFamily="2" charset="2"/>
              <a:buChar char="§"/>
            </a:pPr>
            <a:r>
              <a:rPr lang="en-US" sz="2100" dirty="0" smtClean="0"/>
              <a:t>A </a:t>
            </a:r>
            <a:r>
              <a:rPr lang="en-US" sz="2100" dirty="0"/>
              <a:t>test using the original method was conducted on 14 subjects and the test with the new method on 15 subjects, giving the data displayed in Table 6.1. </a:t>
            </a:r>
            <a:endParaRPr lang="en-US" sz="2100" dirty="0" smtClean="0"/>
          </a:p>
          <a:p>
            <a:pPr marL="342900" indent="-342900" algn="just">
              <a:spcAft>
                <a:spcPts val="600"/>
              </a:spcAft>
              <a:buFont typeface="Wingdings" panose="05000000000000000000" pitchFamily="2" charset="2"/>
              <a:buChar char="§"/>
            </a:pPr>
            <a:r>
              <a:rPr lang="en-US" sz="2100" dirty="0" smtClean="0"/>
              <a:t>Test </a:t>
            </a:r>
            <a:r>
              <a:rPr lang="en-US" sz="2100" dirty="0"/>
              <a:t>the claim at the 1 percent level. </a:t>
            </a:r>
          </a:p>
          <a:p>
            <a:pPr algn="ctr"/>
            <a:r>
              <a:rPr lang="en-US" sz="2200" b="1" i="1" dirty="0" smtClean="0">
                <a:latin typeface="Book Antiqua" panose="02040602050305030304" pitchFamily="18" charset="0"/>
              </a:rPr>
              <a:t>Table </a:t>
            </a:r>
            <a:r>
              <a:rPr lang="en-US" sz="2200" b="1" i="1" dirty="0">
                <a:latin typeface="Book Antiqua" panose="02040602050305030304" pitchFamily="18" charset="0"/>
              </a:rPr>
              <a:t>6.1 Data for amylase analysis example</a:t>
            </a:r>
            <a:endParaRPr lang="en-US" sz="2200" dirty="0" smtClean="0">
              <a:latin typeface="Book Antiqua" panose="02040602050305030304" pitchFamily="18" charset="0"/>
            </a:endParaRPr>
          </a:p>
          <a:p>
            <a:pPr marL="342900" indent="-342900" algn="just">
              <a:buFont typeface="Wingdings" panose="05000000000000000000" pitchFamily="2" charset="2"/>
              <a:buChar char="§"/>
            </a:pPr>
            <a:endParaRPr lang="en-US" sz="2100" dirty="0" smtClean="0"/>
          </a:p>
          <a:p>
            <a:pPr algn="just" defTabSz="1244600">
              <a:spcBef>
                <a:spcPts val="600"/>
              </a:spcBef>
              <a:spcAft>
                <a:spcPts val="600"/>
              </a:spcAft>
            </a:pPr>
            <a:endParaRPr lang="en-US" sz="2100" kern="1200" dirty="0" smtClean="0"/>
          </a:p>
        </p:txBody>
      </p:sp>
      <p:sp>
        <p:nvSpPr>
          <p:cNvPr id="8" name="Freeform 7"/>
          <p:cNvSpPr/>
          <p:nvPr/>
        </p:nvSpPr>
        <p:spPr>
          <a:xfrm>
            <a:off x="1370905" y="428307"/>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6</a:t>
            </a:r>
            <a:r>
              <a:rPr lang="en-US" sz="1100" b="1" dirty="0" smtClean="0">
                <a:solidFill>
                  <a:schemeClr val="tx2"/>
                </a:solidFill>
              </a:rPr>
              <a:t>: Hypothesis Testing – Difference of Means Test – Equal Variances</a:t>
            </a:r>
            <a:endParaRPr lang="en-US" sz="1100" b="1" dirty="0">
              <a:solidFill>
                <a:schemeClr val="tx2"/>
              </a:solidFil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648" t="38426" r="403" b="4624"/>
          <a:stretch/>
        </p:blipFill>
        <p:spPr>
          <a:xfrm>
            <a:off x="1942996" y="5295905"/>
            <a:ext cx="8579494" cy="8259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6182414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750"/>
                                        <p:tgtEl>
                                          <p:spTgt spid="7">
                                            <p:txEl>
                                              <p:pRg st="1" end="1"/>
                                            </p:txEl>
                                          </p:spTgt>
                                        </p:tgtEl>
                                      </p:cBhvr>
                                    </p:animEffect>
                                    <p:anim calcmode="lin" valueType="num">
                                      <p:cBhvr>
                                        <p:cTn id="8" dur="75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750"/>
                                        <p:tgtEl>
                                          <p:spTgt spid="7">
                                            <p:txEl>
                                              <p:pRg st="2" end="2"/>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750"/>
                                        <p:tgtEl>
                                          <p:spTgt spid="7">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43992" y="1556084"/>
            <a:ext cx="10721009" cy="4589243"/>
          </a:xfrm>
        </p:spPr>
        <p:txBody>
          <a:bodyPr>
            <a:noAutofit/>
          </a:bodyPr>
          <a:lstStyle/>
          <a:p>
            <a:pPr marL="68580" indent="0" algn="just">
              <a:spcAft>
                <a:spcPts val="1200"/>
              </a:spcAft>
              <a:buNone/>
            </a:pPr>
            <a:r>
              <a:rPr lang="en-US" dirty="0"/>
              <a:t>Consider the following case: </a:t>
            </a:r>
            <a:endParaRPr lang="en-US" dirty="0" smtClean="0"/>
          </a:p>
          <a:p>
            <a:pPr algn="just">
              <a:spcAft>
                <a:spcPts val="1200"/>
              </a:spcAft>
            </a:pPr>
            <a:r>
              <a:rPr lang="en-US" dirty="0" smtClean="0"/>
              <a:t>A </a:t>
            </a:r>
            <a:r>
              <a:rPr lang="en-US" dirty="0"/>
              <a:t>company is labeling their product to weigh, on average, 10 oz. However, the last time we bought that product it only weighed 8.5 </a:t>
            </a:r>
            <a:r>
              <a:rPr lang="en-US" dirty="0" err="1"/>
              <a:t>oz</a:t>
            </a:r>
            <a:r>
              <a:rPr lang="en-US" dirty="0"/>
              <a:t>, so either we were unlucky to get one of the rare but possible cases where the weight differs a lot from the listed mean or the manufacturer is cheating and puts less product in the package than they are claiming on the label. </a:t>
            </a:r>
            <a:endParaRPr lang="en-US" dirty="0" smtClean="0"/>
          </a:p>
          <a:p>
            <a:pPr algn="just">
              <a:spcAft>
                <a:spcPts val="1200"/>
              </a:spcAft>
            </a:pPr>
            <a:r>
              <a:rPr lang="en-US" dirty="0" smtClean="0"/>
              <a:t>We </a:t>
            </a:r>
            <a:r>
              <a:rPr lang="en-US" dirty="0"/>
              <a:t>suspect that the company is indeed cheating and want to determine whether our suspicion is true or not.</a:t>
            </a:r>
          </a:p>
          <a:p>
            <a:pPr marL="68580" indent="0" algn="just">
              <a:spcAft>
                <a:spcPts val="1200"/>
              </a:spcAft>
              <a:buNone/>
            </a:pPr>
            <a:endParaRPr lang="en-US" dirty="0"/>
          </a:p>
        </p:txBody>
      </p:sp>
      <p:sp>
        <p:nvSpPr>
          <p:cNvPr id="3" name="Title 12"/>
          <p:cNvSpPr txBox="1">
            <a:spLocks/>
          </p:cNvSpPr>
          <p:nvPr/>
        </p:nvSpPr>
        <p:spPr>
          <a:xfrm>
            <a:off x="843992" y="674901"/>
            <a:ext cx="10738407" cy="673452"/>
          </a:xfrm>
          <a:prstGeom prst="rect">
            <a:avLst/>
          </a:prstGeom>
        </p:spPr>
        <p:txBody>
          <a:bodyPr/>
          <a:lstStyle>
            <a:lvl1pPr algn="l" rtl="0" eaLnBrk="1" latinLnBrk="0" hangingPunct="1">
              <a:spcBef>
                <a:spcPct val="0"/>
              </a:spcBef>
              <a:buNone/>
              <a:defRPr kumimoji="0" sz="4000" kern="1200" spc="-100" baseline="0">
                <a:solidFill>
                  <a:schemeClr val="tx2"/>
                </a:solidFill>
                <a:latin typeface="+mj-lt"/>
                <a:ea typeface="+mj-ea"/>
                <a:cs typeface="+mj-cs"/>
              </a:defRPr>
            </a:lvl1pPr>
            <a:extLst/>
          </a:lstStyle>
          <a:p>
            <a:r>
              <a:rPr lang="en-US" sz="3000" dirty="0">
                <a:effectLst>
                  <a:outerShdw blurRad="38100" dist="38100" dir="2700000" algn="tl">
                    <a:srgbClr val="000000">
                      <a:alpha val="43137"/>
                    </a:srgbClr>
                  </a:outerShdw>
                </a:effectLst>
              </a:rPr>
              <a:t>Innocent Until Proven Guilty: Hypothesis </a:t>
            </a:r>
            <a:r>
              <a:rPr lang="en-US" sz="3000" dirty="0" smtClean="0">
                <a:effectLst>
                  <a:outerShdw blurRad="38100" dist="38100" dir="2700000" algn="tl">
                    <a:srgbClr val="000000">
                      <a:alpha val="43137"/>
                    </a:srgbClr>
                  </a:outerShdw>
                </a:effectLst>
              </a:rPr>
              <a:t>Testing as </a:t>
            </a:r>
            <a:r>
              <a:rPr lang="en-US" sz="3000" dirty="0">
                <a:effectLst>
                  <a:outerShdw blurRad="38100" dist="38100" dir="2700000" algn="tl">
                    <a:srgbClr val="000000">
                      <a:alpha val="43137"/>
                    </a:srgbClr>
                  </a:outerShdw>
                </a:effectLst>
              </a:rPr>
              <a:t>a Trial by Jury</a:t>
            </a:r>
          </a:p>
        </p:txBody>
      </p:sp>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6</a:t>
            </a:r>
            <a:r>
              <a:rPr lang="en-US" sz="1100" b="1" dirty="0" smtClean="0">
                <a:solidFill>
                  <a:schemeClr val="tx2"/>
                </a:solidFill>
              </a:rPr>
              <a:t>: Hypothesis Testing – Introduction</a:t>
            </a:r>
            <a:endParaRPr lang="en-US" sz="1100" b="1" dirty="0">
              <a:solidFill>
                <a:schemeClr val="tx2"/>
              </a:solidFill>
            </a:endParaRPr>
          </a:p>
        </p:txBody>
      </p:sp>
    </p:spTree>
    <p:extLst>
      <p:ext uri="{BB962C8B-B14F-4D97-AF65-F5344CB8AC3E}">
        <p14:creationId xmlns:p14="http://schemas.microsoft.com/office/powerpoint/2010/main" val="47973981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750"/>
                                        <p:tgtEl>
                                          <p:spTgt spid="2">
                                            <p:txEl>
                                              <p:pRg st="0" end="0"/>
                                            </p:txEl>
                                          </p:spTgt>
                                        </p:tgtEl>
                                      </p:cBhvr>
                                    </p:animEffect>
                                    <p:anim calcmode="lin" valueType="num">
                                      <p:cBhvr>
                                        <p:cTn id="8" dur="75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750"/>
                                        <p:tgtEl>
                                          <p:spTgt spid="2">
                                            <p:txEl>
                                              <p:pRg st="1" end="1"/>
                                            </p:txEl>
                                          </p:spTgt>
                                        </p:tgtEl>
                                      </p:cBhvr>
                                    </p:animEffect>
                                    <p:anim calcmode="lin" valueType="num">
                                      <p:cBhvr>
                                        <p:cTn id="13"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750"/>
                                        <p:tgtEl>
                                          <p:spTgt spid="2">
                                            <p:txEl>
                                              <p:pRg st="2" end="2"/>
                                            </p:txEl>
                                          </p:spTgt>
                                        </p:tgtEl>
                                      </p:cBhvr>
                                    </p:animEffect>
                                    <p:anim calcmode="lin" valueType="num">
                                      <p:cBhvr>
                                        <p:cTn id="20"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p:cNvSpPr>
                <a:spLocks noGrp="1"/>
              </p:cNvSpPr>
              <p:nvPr>
                <p:ph idx="1"/>
              </p:nvPr>
            </p:nvSpPr>
            <p:spPr/>
            <p:txBody>
              <a:bodyPr>
                <a:normAutofit/>
              </a:bodyPr>
              <a:lstStyle/>
              <a:p>
                <a:pPr>
                  <a:buFont typeface="Wingdings" panose="05000000000000000000" pitchFamily="2" charset="2"/>
                  <a:buChar char="§"/>
                </a:pPr>
                <a:r>
                  <a:rPr lang="en-US" sz="2400" dirty="0" smtClean="0"/>
                  <a:t>Using </a:t>
                </a:r>
                <a:r>
                  <a:rPr lang="en-US" sz="2400" dirty="0"/>
                  <a:t>Excel we find the means and standard deviations of the two variables as: </a:t>
                </a:r>
                <a:endParaRPr lang="en-US" sz="2400" dirty="0" smtClean="0"/>
              </a:p>
              <a:p>
                <a:pPr>
                  <a:buFont typeface="Wingdings" panose="05000000000000000000" pitchFamily="2" charset="2"/>
                  <a:buChar char="§"/>
                </a:pPr>
                <a:endParaRPr lang="en-US" sz="2400" dirty="0"/>
              </a:p>
              <a:p>
                <a:pPr marL="68580" indent="0">
                  <a:buNone/>
                </a:pPr>
                <a:endParaRPr lang="en-US" sz="2400" dirty="0" smtClean="0"/>
              </a:p>
              <a:p>
                <a:pPr>
                  <a:buFont typeface="Wingdings" panose="05000000000000000000" pitchFamily="2" charset="2"/>
                  <a:buChar char="§"/>
                </a:pPr>
                <a:endParaRPr lang="en-US" sz="2400" dirty="0" smtClean="0"/>
              </a:p>
              <a:p>
                <a:pPr marL="68580" indent="0">
                  <a:buNone/>
                </a:pPr>
                <a:endParaRPr lang="en-US" sz="2400" dirty="0"/>
              </a:p>
              <a:p>
                <a:r>
                  <a:rPr lang="en-US" sz="2400" dirty="0" smtClean="0"/>
                  <a:t>Note that </a:t>
                </a:r>
                <a14:m>
                  <m:oMath xmlns:m="http://schemas.openxmlformats.org/officeDocument/2006/math">
                    <m:f>
                      <m:fPr>
                        <m:ctrlPr>
                          <a:rPr lang="en-US" sz="2800" i="1" smtClean="0">
                            <a:latin typeface="Cambria Math" panose="02040503050406030204" pitchFamily="18" charset="0"/>
                          </a:rPr>
                        </m:ctrlPr>
                      </m:fPr>
                      <m:num>
                        <m:sSubSup>
                          <m:sSubSupPr>
                            <m:ctrlPr>
                              <a:rPr lang="en-US" sz="2800" i="1" smtClean="0">
                                <a:latin typeface="Cambria Math" panose="02040503050406030204" pitchFamily="18" charset="0"/>
                              </a:rPr>
                            </m:ctrlPr>
                          </m:sSubSupPr>
                          <m:e>
                            <m:r>
                              <a:rPr lang="en-US" sz="2800" b="0" i="1" smtClean="0">
                                <a:latin typeface="Cambria Math" panose="02040503050406030204" pitchFamily="18" charset="0"/>
                              </a:rPr>
                              <m:t>𝑠</m:t>
                            </m:r>
                          </m:e>
                          <m:sub>
                            <m:r>
                              <a:rPr lang="en-US" sz="2800" b="0" i="1" smtClean="0">
                                <a:latin typeface="Cambria Math" panose="02040503050406030204" pitchFamily="18" charset="0"/>
                              </a:rPr>
                              <m:t>1</m:t>
                            </m:r>
                          </m:sub>
                          <m:sup>
                            <m:r>
                              <a:rPr lang="en-US" sz="2800" b="0" i="1" smtClean="0">
                                <a:latin typeface="Cambria Math" panose="02040503050406030204" pitchFamily="18" charset="0"/>
                              </a:rPr>
                              <m:t>2</m:t>
                            </m:r>
                          </m:sup>
                        </m:sSubSup>
                      </m:num>
                      <m:den>
                        <m:sSubSup>
                          <m:sSubSupPr>
                            <m:ctrlPr>
                              <a:rPr lang="en-US" sz="2800" i="1" smtClean="0">
                                <a:latin typeface="Cambria Math" panose="02040503050406030204" pitchFamily="18" charset="0"/>
                              </a:rPr>
                            </m:ctrlPr>
                          </m:sSubSupPr>
                          <m:e>
                            <m:r>
                              <a:rPr lang="en-US" sz="2800" b="0" i="1" smtClean="0">
                                <a:latin typeface="Cambria Math" panose="02040503050406030204" pitchFamily="18" charset="0"/>
                              </a:rPr>
                              <m:t>𝑠</m:t>
                            </m:r>
                          </m:e>
                          <m:sub>
                            <m:r>
                              <a:rPr lang="en-US" sz="2800" b="0" i="1" smtClean="0">
                                <a:latin typeface="Cambria Math" panose="02040503050406030204" pitchFamily="18" charset="0"/>
                              </a:rPr>
                              <m:t>2</m:t>
                            </m:r>
                          </m:sub>
                          <m:sup>
                            <m:r>
                              <a:rPr lang="en-US" sz="2800" b="0" i="1" smtClean="0">
                                <a:latin typeface="Cambria Math" panose="02040503050406030204" pitchFamily="18" charset="0"/>
                              </a:rPr>
                              <m:t>2</m:t>
                            </m:r>
                          </m:sup>
                        </m:sSubSup>
                      </m:den>
                    </m:f>
                    <m:r>
                      <a:rPr lang="en-US" sz="2800" b="0" i="1" smtClean="0">
                        <a:latin typeface="Cambria Math" panose="02040503050406030204" pitchFamily="18" charset="0"/>
                      </a:rPr>
                      <m:t>= </m:t>
                    </m:r>
                    <m:f>
                      <m:fPr>
                        <m:ctrlPr>
                          <a:rPr lang="en-US" sz="2800" b="0" i="1" smtClean="0">
                            <a:latin typeface="Cambria Math" panose="02040503050406030204" pitchFamily="18" charset="0"/>
                          </a:rPr>
                        </m:ctrlPr>
                      </m:fPr>
                      <m:num>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11.932</m:t>
                            </m:r>
                          </m:e>
                          <m:sup>
                            <m:r>
                              <a:rPr lang="en-US" sz="2800" b="0" i="1" smtClean="0">
                                <a:latin typeface="Cambria Math" panose="02040503050406030204" pitchFamily="18" charset="0"/>
                              </a:rPr>
                              <m:t>2</m:t>
                            </m:r>
                          </m:sup>
                        </m:sSup>
                      </m:num>
                      <m:den>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13.281</m:t>
                            </m:r>
                          </m:e>
                          <m:sup>
                            <m:r>
                              <a:rPr lang="en-US" sz="2800" b="0" i="1" smtClean="0">
                                <a:latin typeface="Cambria Math" panose="02040503050406030204" pitchFamily="18" charset="0"/>
                              </a:rPr>
                              <m:t>2</m:t>
                            </m:r>
                          </m:sup>
                        </m:sSup>
                      </m:den>
                    </m:f>
                    <m:r>
                      <a:rPr lang="en-US" sz="2800" b="0" i="1" smtClean="0">
                        <a:latin typeface="Cambria Math" panose="02040503050406030204" pitchFamily="18" charset="0"/>
                      </a:rPr>
                      <m:t>= </m:t>
                    </m:r>
                  </m:oMath>
                </a14:m>
                <a:r>
                  <a:rPr lang="en-US" sz="2400" dirty="0" smtClean="0"/>
                  <a:t>0.8, which </a:t>
                </a:r>
                <a:r>
                  <a:rPr lang="en-US" sz="2400" dirty="0"/>
                  <a:t>is between 0.5 and 2 so that we can indeed use the procedure for equal variances. </a:t>
                </a:r>
              </a:p>
            </p:txBody>
          </p:sp>
        </mc:Choice>
        <mc:Fallback>
          <p:sp>
            <p:nvSpPr>
              <p:cNvPr id="2" name="Content Placeholder 1"/>
              <p:cNvSpPr>
                <a:spLocks noGrp="1" noRot="1" noChangeAspect="1" noMove="1" noResize="1" noEditPoints="1" noAdjustHandles="1" noChangeArrowheads="1" noChangeShapeType="1" noTextEdit="1"/>
              </p:cNvSpPr>
              <p:nvPr>
                <p:ph idx="1"/>
              </p:nvPr>
            </p:nvSpPr>
            <p:spPr>
              <a:blipFill rotWithShape="0">
                <a:blip r:embed="rId2"/>
                <a:stretch>
                  <a:fillRect l="-57" t="-949"/>
                </a:stretch>
              </a:blipFill>
            </p:spPr>
            <p:txBody>
              <a:bodyPr/>
              <a:lstStyle/>
              <a:p>
                <a:r>
                  <a:rPr lang="en-US">
                    <a:noFill/>
                  </a:rPr>
                  <a:t> </a:t>
                </a:r>
              </a:p>
            </p:txBody>
          </p:sp>
        </mc:Fallback>
      </mc:AlternateContent>
      <p:sp>
        <p:nvSpPr>
          <p:cNvPr id="5" name="TextBox 4"/>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6</a:t>
            </a:r>
            <a:r>
              <a:rPr lang="en-US" sz="1100" b="1" dirty="0" smtClean="0">
                <a:solidFill>
                  <a:schemeClr val="tx2"/>
                </a:solidFill>
              </a:rPr>
              <a:t>: Hypothesis Testing – Difference of Means Test – Equal Variances</a:t>
            </a:r>
            <a:endParaRPr lang="en-US" sz="1100" b="1" dirty="0">
              <a:solidFill>
                <a:schemeClr val="tx2"/>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2470" y="2091732"/>
            <a:ext cx="5282259" cy="1459850"/>
          </a:xfrm>
          <a:prstGeom prst="rect">
            <a:avLst/>
          </a:prstGeom>
        </p:spPr>
      </p:pic>
    </p:spTree>
    <p:extLst>
      <p:ext uri="{BB962C8B-B14F-4D97-AF65-F5344CB8AC3E}">
        <p14:creationId xmlns:p14="http://schemas.microsoft.com/office/powerpoint/2010/main" val="153299032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fade">
                                      <p:cBhvr>
                                        <p:cTn id="7" dur="750"/>
                                        <p:tgtEl>
                                          <p:spTgt spid="2">
                                            <p:txEl>
                                              <p:pRg st="5" end="5"/>
                                            </p:txEl>
                                          </p:spTgt>
                                        </p:tgtEl>
                                      </p:cBhvr>
                                    </p:animEffect>
                                    <p:anim calcmode="lin" valueType="num">
                                      <p:cBhvr>
                                        <p:cTn id="8" dur="75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p:cNvSpPr>
                <a:spLocks noGrp="1"/>
              </p:cNvSpPr>
              <p:nvPr>
                <p:ph idx="1"/>
              </p:nvPr>
            </p:nvSpPr>
            <p:spPr>
              <a:xfrm>
                <a:off x="728420" y="836907"/>
                <a:ext cx="10853979" cy="5522950"/>
              </a:xfrm>
            </p:spPr>
            <p:txBody>
              <a:bodyPr numCol="1">
                <a:noAutofit/>
              </a:bodyPr>
              <a:lstStyle/>
              <a:p>
                <a:pPr marL="68580" indent="0">
                  <a:buNone/>
                </a:pPr>
                <a:r>
                  <a:rPr lang="en-US" dirty="0" smtClean="0"/>
                  <a:t>The </a:t>
                </a:r>
                <a:r>
                  <a:rPr lang="en-US" dirty="0"/>
                  <a:t>test for the difference of means </a:t>
                </a:r>
                <a:r>
                  <a:rPr lang="en-US" dirty="0" smtClean="0"/>
                  <a:t>therefore: </a:t>
                </a:r>
                <a:endParaRPr lang="en-US" dirty="0"/>
              </a:p>
              <a:p>
                <a:r>
                  <a:rPr lang="en-US" sz="2200" dirty="0" smtClean="0"/>
                  <a:t>Null </a:t>
                </a:r>
                <a:r>
                  <a:rPr lang="en-US" sz="2200" dirty="0"/>
                  <a:t>hypothesis</a:t>
                </a:r>
                <a:r>
                  <a:rPr lang="en-US" sz="2200" dirty="0" smtClean="0"/>
                  <a:t>:</a:t>
                </a:r>
                <a:r>
                  <a:rPr lang="en-US" sz="2200" dirty="0"/>
                  <a:t>	</a:t>
                </a:r>
                <a14:m>
                  <m:oMath xmlns:m="http://schemas.openxmlformats.org/officeDocument/2006/math">
                    <m:sSub>
                      <m:sSubPr>
                        <m:ctrlPr>
                          <a:rPr lang="en-US" sz="2200" i="1">
                            <a:latin typeface="Cambria Math" panose="02040503050406030204" pitchFamily="18" charset="0"/>
                          </a:rPr>
                        </m:ctrlPr>
                      </m:sSubPr>
                      <m:e>
                        <m:r>
                          <m:rPr>
                            <m:nor/>
                          </m:rPr>
                          <a:rPr lang="en-US" sz="2200" i="1" dirty="0">
                            <a:latin typeface="Symbol" panose="05050102010706020507" pitchFamily="18" charset="2"/>
                          </a:rPr>
                          <m:t>m</m:t>
                        </m:r>
                      </m:e>
                      <m:sub>
                        <m:r>
                          <a:rPr lang="en-US" sz="2200" i="1" dirty="0">
                            <a:latin typeface="Cambria Math" panose="02040503050406030204" pitchFamily="18" charset="0"/>
                          </a:rPr>
                          <m:t>1</m:t>
                        </m:r>
                      </m:sub>
                    </m:sSub>
                    <m:r>
                      <a:rPr lang="en-US" sz="2200">
                        <a:latin typeface="Cambria Math" panose="02040503050406030204" pitchFamily="18" charset="0"/>
                      </a:rPr>
                      <m:t>−</m:t>
                    </m:r>
                  </m:oMath>
                </a14:m>
                <a:r>
                  <a:rPr lang="en-US" sz="2200" dirty="0"/>
                  <a:t> </a:t>
                </a:r>
                <a14:m>
                  <m:oMath xmlns:m="http://schemas.openxmlformats.org/officeDocument/2006/math">
                    <m:sSub>
                      <m:sSubPr>
                        <m:ctrlPr>
                          <a:rPr lang="en-US" sz="2200" i="1">
                            <a:latin typeface="Cambria Math" panose="02040503050406030204" pitchFamily="18" charset="0"/>
                          </a:rPr>
                        </m:ctrlPr>
                      </m:sSubPr>
                      <m:e>
                        <m:r>
                          <m:rPr>
                            <m:nor/>
                          </m:rPr>
                          <a:rPr lang="en-US" sz="2200" i="1" dirty="0">
                            <a:latin typeface="Symbol" panose="05050102010706020507" pitchFamily="18" charset="2"/>
                          </a:rPr>
                          <m:t>m</m:t>
                        </m:r>
                      </m:e>
                      <m:sub>
                        <m:r>
                          <a:rPr lang="en-US" sz="2200" i="1" dirty="0">
                            <a:latin typeface="Cambria Math" panose="02040503050406030204" pitchFamily="18" charset="0"/>
                          </a:rPr>
                          <m:t>2</m:t>
                        </m:r>
                      </m:sub>
                    </m:sSub>
                  </m:oMath>
                </a14:m>
                <a:r>
                  <a:rPr lang="en-US" sz="2200" dirty="0"/>
                  <a:t> = </a:t>
                </a:r>
                <a:r>
                  <a:rPr lang="en-US" sz="2200" dirty="0" smtClean="0">
                    <a:latin typeface="Book Antiqua" panose="02040602050305030304" pitchFamily="18" charset="0"/>
                  </a:rPr>
                  <a:t>0</a:t>
                </a:r>
                <a:endParaRPr lang="en-US" sz="2200" dirty="0"/>
              </a:p>
              <a:p>
                <a:r>
                  <a:rPr lang="en-US" sz="2200" dirty="0" smtClean="0"/>
                  <a:t>Alternative hypothesis:	</a:t>
                </a:r>
                <a14:m>
                  <m:oMath xmlns:m="http://schemas.openxmlformats.org/officeDocument/2006/math">
                    <m:sSub>
                      <m:sSubPr>
                        <m:ctrlPr>
                          <a:rPr lang="en-US" sz="2200" i="1">
                            <a:latin typeface="Cambria Math" panose="02040503050406030204" pitchFamily="18" charset="0"/>
                          </a:rPr>
                        </m:ctrlPr>
                      </m:sSubPr>
                      <m:e>
                        <m:r>
                          <m:rPr>
                            <m:nor/>
                          </m:rPr>
                          <a:rPr lang="en-US" sz="2200" i="1" dirty="0">
                            <a:latin typeface="Symbol" panose="05050102010706020507" pitchFamily="18" charset="2"/>
                          </a:rPr>
                          <m:t>m</m:t>
                        </m:r>
                      </m:e>
                      <m:sub>
                        <m:r>
                          <a:rPr lang="en-US" sz="2200" i="1" dirty="0">
                            <a:latin typeface="Cambria Math" panose="02040503050406030204" pitchFamily="18" charset="0"/>
                          </a:rPr>
                          <m:t>1</m:t>
                        </m:r>
                      </m:sub>
                    </m:sSub>
                    <m:r>
                      <a:rPr lang="en-US" sz="2200">
                        <a:latin typeface="Cambria Math" panose="02040503050406030204" pitchFamily="18" charset="0"/>
                      </a:rPr>
                      <m:t>−</m:t>
                    </m:r>
                  </m:oMath>
                </a14:m>
                <a:r>
                  <a:rPr lang="en-US" sz="2200" dirty="0"/>
                  <a:t> </a:t>
                </a:r>
                <a14:m>
                  <m:oMath xmlns:m="http://schemas.openxmlformats.org/officeDocument/2006/math">
                    <m:sSub>
                      <m:sSubPr>
                        <m:ctrlPr>
                          <a:rPr lang="en-US" sz="2200" i="1">
                            <a:latin typeface="Cambria Math" panose="02040503050406030204" pitchFamily="18" charset="0"/>
                          </a:rPr>
                        </m:ctrlPr>
                      </m:sSubPr>
                      <m:e>
                        <m:r>
                          <m:rPr>
                            <m:nor/>
                          </m:rPr>
                          <a:rPr lang="en-US" sz="2200" i="1" dirty="0">
                            <a:latin typeface="Symbol" panose="05050102010706020507" pitchFamily="18" charset="2"/>
                          </a:rPr>
                          <m:t>m</m:t>
                        </m:r>
                      </m:e>
                      <m:sub>
                        <m:r>
                          <a:rPr lang="en-US" sz="2200" i="1" dirty="0">
                            <a:latin typeface="Cambria Math" panose="02040503050406030204" pitchFamily="18" charset="0"/>
                          </a:rPr>
                          <m:t>2</m:t>
                        </m:r>
                      </m:sub>
                    </m:sSub>
                  </m:oMath>
                </a14:m>
                <a:r>
                  <a:rPr lang="en-US" sz="2200" dirty="0"/>
                  <a:t> ≠  </a:t>
                </a:r>
                <a:r>
                  <a:rPr lang="en-US" sz="2200" dirty="0">
                    <a:latin typeface="Book Antiqua" panose="02040602050305030304" pitchFamily="18" charset="0"/>
                  </a:rPr>
                  <a:t>0</a:t>
                </a:r>
                <a:r>
                  <a:rPr lang="en-US" sz="2200" dirty="0" smtClean="0"/>
                  <a:t>  </a:t>
                </a:r>
              </a:p>
              <a:p>
                <a:pPr lvl="1"/>
                <a:r>
                  <a:rPr lang="en-US" sz="2200" dirty="0" smtClean="0"/>
                  <a:t>Pooled standard deviation</a:t>
                </a:r>
                <a:r>
                  <a:rPr lang="en-US" sz="2200" dirty="0" smtClean="0"/>
                  <a:t>:</a:t>
                </a:r>
                <a:endParaRPr lang="en-US" sz="2200" dirty="0" smtClean="0"/>
              </a:p>
              <a:p>
                <a:pPr lvl="1"/>
                <a:endParaRPr lang="en-US" sz="2200" dirty="0"/>
              </a:p>
              <a:p>
                <a:pPr marL="454914" lvl="1" indent="0">
                  <a:buNone/>
                </a:pPr>
                <a:endParaRPr lang="en-US" sz="2200" dirty="0"/>
              </a:p>
              <a:p>
                <a:pPr marL="454914" lvl="1" indent="0">
                  <a:buNone/>
                </a:pPr>
                <a:endParaRPr lang="en-US" sz="2200" dirty="0" smtClean="0"/>
              </a:p>
              <a:p>
                <a:pPr lvl="1"/>
                <a:r>
                  <a:rPr lang="en-US" sz="2200" dirty="0" smtClean="0"/>
                  <a:t>Joint standard error:</a:t>
                </a:r>
              </a:p>
              <a:p>
                <a:pPr marL="457200" lvl="1" indent="0" algn="just">
                  <a:buNone/>
                </a:pPr>
                <a:endParaRPr lang="en-US" sz="2200" dirty="0"/>
              </a:p>
              <a:p>
                <a:pPr lvl="1"/>
                <a:endParaRPr lang="en-US" sz="2200" dirty="0"/>
              </a:p>
              <a:p>
                <a:pPr lvl="1"/>
                <a:endParaRPr lang="en-US" sz="2200" dirty="0" smtClean="0"/>
              </a:p>
              <a:p>
                <a:pPr marL="699516" lvl="2" indent="0">
                  <a:buNone/>
                </a:pPr>
                <a:endParaRPr lang="en-US" sz="2200" dirty="0"/>
              </a:p>
              <a:p>
                <a:pPr marL="68580" indent="0">
                  <a:buNone/>
                </a:pPr>
                <a:endParaRPr lang="en-US" sz="2200" dirty="0"/>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728420" y="836907"/>
                <a:ext cx="10853979" cy="5522950"/>
              </a:xfrm>
              <a:blipFill rotWithShape="0">
                <a:blip r:embed="rId2"/>
                <a:stretch>
                  <a:fillRect l="-393" t="-993"/>
                </a:stretch>
              </a:blipFill>
            </p:spPr>
            <p:txBody>
              <a:bodyPr/>
              <a:lstStyle/>
              <a:p>
                <a:r>
                  <a:rPr lang="en-US">
                    <a:noFill/>
                  </a:rPr>
                  <a:t> </a:t>
                </a:r>
              </a:p>
            </p:txBody>
          </p:sp>
        </mc:Fallback>
      </mc:AlternateContent>
      <p:sp>
        <p:nvSpPr>
          <p:cNvPr id="5" name="TextBox 4"/>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6</a:t>
            </a:r>
            <a:r>
              <a:rPr lang="en-US" sz="1100" b="1" dirty="0" smtClean="0">
                <a:solidFill>
                  <a:schemeClr val="tx2"/>
                </a:solidFill>
              </a:rPr>
              <a:t>: Hypothesis Testing – Difference of Means Test – Equal Variances</a:t>
            </a:r>
            <a:endParaRPr lang="en-US" sz="1100" b="1" dirty="0">
              <a:solidFill>
                <a:schemeClr val="tx2"/>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8970" y="4833869"/>
            <a:ext cx="5396624" cy="98007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2999" y="2984979"/>
            <a:ext cx="9206879" cy="1226805"/>
          </a:xfrm>
          <a:prstGeom prst="rect">
            <a:avLst/>
          </a:prstGeom>
        </p:spPr>
      </p:pic>
    </p:spTree>
    <p:extLst>
      <p:ext uri="{BB962C8B-B14F-4D97-AF65-F5344CB8AC3E}">
        <p14:creationId xmlns:p14="http://schemas.microsoft.com/office/powerpoint/2010/main" val="79303608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75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750"/>
                                        <p:tgtEl>
                                          <p:spTgt spid="2">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75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Effect transition="in" filter="fade">
                                      <p:cBhvr>
                                        <p:cTn id="25" dur="750"/>
                                        <p:tgtEl>
                                          <p:spTgt spid="2">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6</a:t>
            </a:r>
            <a:r>
              <a:rPr lang="en-US" sz="1100" b="1" dirty="0" smtClean="0">
                <a:solidFill>
                  <a:schemeClr val="tx2"/>
                </a:solidFill>
              </a:rPr>
              <a:t>: Hypothesis Testing – Difference of Means Test – Equal Variances</a:t>
            </a:r>
            <a:endParaRPr lang="en-US" sz="1100" b="1" dirty="0">
              <a:solidFill>
                <a:schemeClr val="tx2"/>
              </a:solidFill>
            </a:endParaRPr>
          </a:p>
        </p:txBody>
      </p:sp>
      <mc:AlternateContent xmlns:mc="http://schemas.openxmlformats.org/markup-compatibility/2006">
        <mc:Choice xmlns:a14="http://schemas.microsoft.com/office/drawing/2010/main" Requires="a14">
          <p:sp>
            <p:nvSpPr>
              <p:cNvPr id="8" name="Content Placeholder 7"/>
              <p:cNvSpPr>
                <a:spLocks noGrp="1"/>
              </p:cNvSpPr>
              <p:nvPr>
                <p:ph idx="1"/>
              </p:nvPr>
            </p:nvSpPr>
            <p:spPr>
              <a:xfrm>
                <a:off x="925559" y="884408"/>
                <a:ext cx="10721009" cy="5141843"/>
              </a:xfrm>
            </p:spPr>
            <p:txBody>
              <a:bodyPr>
                <a:normAutofit/>
              </a:bodyPr>
              <a:lstStyle/>
              <a:p>
                <a:pPr marL="454914" lvl="1" indent="0">
                  <a:buNone/>
                </a:pPr>
                <a:endParaRPr lang="en-US" sz="2600" dirty="0" smtClean="0"/>
              </a:p>
              <a:p>
                <a:pPr lvl="1"/>
                <a:r>
                  <a:rPr lang="en-US" sz="2600" dirty="0" smtClean="0"/>
                  <a:t>Test statistic:</a:t>
                </a:r>
                <a:endParaRPr lang="en-US" sz="2600" dirty="0"/>
              </a:p>
              <a:p>
                <a:pPr lvl="1"/>
                <a:endParaRPr lang="en-US" sz="2600" dirty="0"/>
              </a:p>
              <a:p>
                <a:pPr marL="454914" lvl="1" indent="0">
                  <a:buNone/>
                </a:pPr>
                <a:endParaRPr lang="en-US" sz="2600" dirty="0" smtClean="0"/>
              </a:p>
              <a:p>
                <a:pPr marL="454914" lvl="1" indent="0">
                  <a:buNone/>
                </a:pPr>
                <a:endParaRPr lang="en-US" sz="2600" dirty="0"/>
              </a:p>
              <a:p>
                <a:pPr lvl="1"/>
                <a:r>
                  <a:rPr lang="en-US" sz="2600" dirty="0"/>
                  <a:t>Rejection </a:t>
                </a:r>
                <a:r>
                  <a:rPr lang="en-US" sz="2600" dirty="0"/>
                  <a:t>region: </a:t>
                </a:r>
              </a:p>
              <a:p>
                <a:pPr marL="998982" lvl="2">
                  <a:buFont typeface="Wingdings" panose="05000000000000000000" pitchFamily="2" charset="2"/>
                  <a:buChar char="§"/>
                </a:pPr>
                <a:r>
                  <a:rPr lang="en-US" sz="2600" i="1" dirty="0"/>
                  <a:t>p</a:t>
                </a:r>
                <a:r>
                  <a:rPr lang="en-US" sz="2600" dirty="0"/>
                  <a:t> = </a:t>
                </a:r>
                <a:r>
                  <a:rPr lang="en-US" sz="2600" i="1" dirty="0" smtClean="0"/>
                  <a:t>2P</a:t>
                </a:r>
                <a:r>
                  <a:rPr lang="en-US" sz="2600" dirty="0" smtClean="0"/>
                  <a:t>(</a:t>
                </a:r>
                <a:r>
                  <a:rPr lang="en-US" sz="2600" i="1" dirty="0" smtClean="0">
                    <a:latin typeface="Book Antiqua" panose="02040602050305030304" pitchFamily="18" charset="0"/>
                  </a:rPr>
                  <a:t>t</a:t>
                </a:r>
                <a:r>
                  <a:rPr lang="en-US" sz="2600" i="1" dirty="0" smtClean="0"/>
                  <a:t> </a:t>
                </a:r>
                <a:r>
                  <a:rPr lang="en-US" sz="2600" i="1" dirty="0"/>
                  <a:t>&gt;</a:t>
                </a:r>
                <a:r>
                  <a:rPr lang="en-US" sz="2600" dirty="0">
                    <a:sym typeface="Symbol" panose="05050102010706020507" pitchFamily="18" charset="2"/>
                  </a:rPr>
                  <a:t></a:t>
                </a:r>
                <a14:m>
                  <m:oMath xmlns:m="http://schemas.openxmlformats.org/officeDocument/2006/math">
                    <m:sSub>
                      <m:sSubPr>
                        <m:ctrlPr>
                          <a:rPr lang="en-US" sz="2600" i="1">
                            <a:latin typeface="Cambria Math" panose="02040503050406030204" pitchFamily="18" charset="0"/>
                            <a:sym typeface="Symbol" panose="05050102010706020507" pitchFamily="18" charset="2"/>
                          </a:rPr>
                        </m:ctrlPr>
                      </m:sSubPr>
                      <m:e>
                        <m:r>
                          <a:rPr lang="en-US" sz="2600" i="1">
                            <a:latin typeface="Cambria Math" panose="02040503050406030204" pitchFamily="18" charset="0"/>
                            <a:sym typeface="Symbol" panose="05050102010706020507" pitchFamily="18" charset="2"/>
                          </a:rPr>
                          <m:t>𝑡</m:t>
                        </m:r>
                      </m:e>
                      <m:sub>
                        <m:r>
                          <a:rPr lang="en-US" sz="2600" i="1">
                            <a:latin typeface="Cambria Math" panose="02040503050406030204" pitchFamily="18" charset="0"/>
                            <a:sym typeface="Symbol" panose="05050102010706020507" pitchFamily="18" charset="2"/>
                          </a:rPr>
                          <m:t>0</m:t>
                        </m:r>
                      </m:sub>
                    </m:sSub>
                  </m:oMath>
                </a14:m>
                <a:r>
                  <a:rPr lang="en-US" sz="2600" dirty="0">
                    <a:sym typeface="Symbol" panose="05050102010706020507" pitchFamily="18" charset="2"/>
                  </a:rPr>
                  <a:t></a:t>
                </a:r>
                <a:r>
                  <a:rPr lang="en-US" sz="2600" dirty="0"/>
                  <a:t>)</a:t>
                </a:r>
                <a:r>
                  <a:rPr lang="pl-PL" sz="2600" dirty="0"/>
                  <a:t>= </a:t>
                </a:r>
                <a:r>
                  <a:rPr lang="en-US" sz="2600" i="1" dirty="0"/>
                  <a:t>TDIST</a:t>
                </a:r>
                <a:r>
                  <a:rPr lang="en-US" sz="2600" dirty="0"/>
                  <a:t>(2.5427,27,2) = </a:t>
                </a:r>
                <a:r>
                  <a:rPr lang="en-US" sz="2600" dirty="0"/>
                  <a:t>0.017 </a:t>
                </a:r>
              </a:p>
              <a:p>
                <a:pPr marL="998982" lvl="2">
                  <a:buFont typeface="Wingdings" panose="05000000000000000000" pitchFamily="2" charset="2"/>
                  <a:buChar char="§"/>
                </a:pPr>
                <a:r>
                  <a:rPr lang="en-US" sz="2600" dirty="0"/>
                  <a:t>Since </a:t>
                </a:r>
                <a:r>
                  <a:rPr lang="en-US" sz="2600" i="1" dirty="0"/>
                  <a:t>p</a:t>
                </a:r>
                <a:r>
                  <a:rPr lang="en-US" sz="2600" dirty="0"/>
                  <a:t> is (just barely) larger than 0.01, our test is inconclusive at the 1 percent level.</a:t>
                </a:r>
              </a:p>
              <a:p>
                <a:pPr marL="68580" indent="0">
                  <a:buNone/>
                </a:pPr>
                <a:endParaRPr lang="en-US" dirty="0"/>
              </a:p>
            </p:txBody>
          </p:sp>
        </mc:Choice>
        <mc:Fallback>
          <p:sp>
            <p:nvSpPr>
              <p:cNvPr id="8" name="Content Placeholder 7"/>
              <p:cNvSpPr>
                <a:spLocks noGrp="1" noRot="1" noChangeAspect="1" noMove="1" noResize="1" noEditPoints="1" noAdjustHandles="1" noChangeArrowheads="1" noChangeShapeType="1" noTextEdit="1"/>
              </p:cNvSpPr>
              <p:nvPr>
                <p:ph idx="1"/>
              </p:nvPr>
            </p:nvSpPr>
            <p:spPr>
              <a:xfrm>
                <a:off x="925559" y="884408"/>
                <a:ext cx="10721009" cy="5141843"/>
              </a:xfrm>
              <a:blipFill rotWithShape="0">
                <a:blip r:embed="rId2"/>
                <a:stretch>
                  <a:fillRect/>
                </a:stretch>
              </a:blipFill>
            </p:spPr>
            <p:txBody>
              <a:bodyPr/>
              <a:lstStyle/>
              <a:p>
                <a:r>
                  <a:rPr lang="en-US">
                    <a:noFill/>
                  </a:rPr>
                  <a:t> </a:t>
                </a:r>
              </a:p>
            </p:txBody>
          </p:sp>
        </mc:Fallback>
      </mc:AlternateContent>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1785" y="2136799"/>
            <a:ext cx="5793560" cy="925598"/>
          </a:xfrm>
          <a:prstGeom prst="rect">
            <a:avLst/>
          </a:prstGeom>
        </p:spPr>
      </p:pic>
    </p:spTree>
    <p:extLst>
      <p:ext uri="{BB962C8B-B14F-4D97-AF65-F5344CB8AC3E}">
        <p14:creationId xmlns:p14="http://schemas.microsoft.com/office/powerpoint/2010/main" val="169868480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75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animEffect transition="in" filter="fade">
                                      <p:cBhvr>
                                        <p:cTn id="15" dur="750"/>
                                        <p:tgtEl>
                                          <p:spTgt spid="8">
                                            <p:txEl>
                                              <p:pRg st="5" end="5"/>
                                            </p:txEl>
                                          </p:spTgt>
                                        </p:tgtEl>
                                      </p:cBhvr>
                                    </p:animEffect>
                                    <p:anim calcmode="lin" valueType="num">
                                      <p:cBhvr>
                                        <p:cTn id="16" dur="75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17" dur="750" fill="hold"/>
                                        <p:tgtEl>
                                          <p:spTgt spid="8">
                                            <p:txEl>
                                              <p:pRg st="5" end="5"/>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8">
                                            <p:txEl>
                                              <p:pRg st="6" end="6"/>
                                            </p:txEl>
                                          </p:spTgt>
                                        </p:tgtEl>
                                        <p:attrNameLst>
                                          <p:attrName>style.visibility</p:attrName>
                                        </p:attrNameLst>
                                      </p:cBhvr>
                                      <p:to>
                                        <p:strVal val="visible"/>
                                      </p:to>
                                    </p:set>
                                    <p:animEffect transition="in" filter="fade">
                                      <p:cBhvr>
                                        <p:cTn id="20" dur="750"/>
                                        <p:tgtEl>
                                          <p:spTgt spid="8">
                                            <p:txEl>
                                              <p:pRg st="6" end="6"/>
                                            </p:txEl>
                                          </p:spTgt>
                                        </p:tgtEl>
                                      </p:cBhvr>
                                    </p:animEffect>
                                    <p:anim calcmode="lin" valueType="num">
                                      <p:cBhvr>
                                        <p:cTn id="21" dur="75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22" dur="75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animEffect transition="in" filter="fade">
                                      <p:cBhvr>
                                        <p:cTn id="27" dur="750"/>
                                        <p:tgtEl>
                                          <p:spTgt spid="8">
                                            <p:txEl>
                                              <p:pRg st="7" end="7"/>
                                            </p:txEl>
                                          </p:spTgt>
                                        </p:tgtEl>
                                      </p:cBhvr>
                                    </p:animEffect>
                                    <p:anim calcmode="lin" valueType="num">
                                      <p:cBhvr>
                                        <p:cTn id="28" dur="75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29" dur="75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00071" y="763685"/>
            <a:ext cx="10591857" cy="5141843"/>
          </a:xfrm>
        </p:spPr>
        <p:txBody>
          <a:bodyPr>
            <a:noAutofit/>
          </a:bodyPr>
          <a:lstStyle/>
          <a:p>
            <a:pPr algn="just"/>
            <a:r>
              <a:rPr lang="en-US" sz="2400" dirty="0"/>
              <a:t>This means that there is not enough evidence to conclude that the two methods of checking amylase are different. </a:t>
            </a:r>
            <a:endParaRPr lang="en-US" sz="2400" dirty="0" smtClean="0"/>
          </a:p>
          <a:p>
            <a:pPr lvl="1" algn="just"/>
            <a:r>
              <a:rPr lang="en-US" dirty="0" smtClean="0"/>
              <a:t>In </a:t>
            </a:r>
            <a:r>
              <a:rPr lang="en-US" dirty="0"/>
              <a:t>particular, neither method can be called better than the </a:t>
            </a:r>
            <a:r>
              <a:rPr lang="en-US" dirty="0" smtClean="0"/>
              <a:t>other.</a:t>
            </a:r>
          </a:p>
          <a:p>
            <a:pPr lvl="1" algn="just"/>
            <a:r>
              <a:rPr lang="en-US" dirty="0" smtClean="0"/>
              <a:t>Now </a:t>
            </a:r>
            <a:r>
              <a:rPr lang="en-US" dirty="0"/>
              <a:t>it is tempting to change the value of </a:t>
            </a:r>
            <a:r>
              <a:rPr lang="en-US" i="1" dirty="0"/>
              <a:t>a </a:t>
            </a:r>
            <a:r>
              <a:rPr lang="en-US" dirty="0"/>
              <a:t>to 0.05, because at that level the test </a:t>
            </a:r>
            <a:r>
              <a:rPr lang="en-US" i="1" dirty="0"/>
              <a:t>would </a:t>
            </a:r>
            <a:r>
              <a:rPr lang="en-US" dirty="0"/>
              <a:t>be conclusive. But that is </a:t>
            </a:r>
            <a:r>
              <a:rPr lang="en-US" i="1" dirty="0"/>
              <a:t>not </a:t>
            </a:r>
            <a:r>
              <a:rPr lang="en-US" dirty="0"/>
              <a:t>correct. </a:t>
            </a:r>
            <a:endParaRPr lang="en-US" dirty="0" smtClean="0"/>
          </a:p>
          <a:p>
            <a:pPr lvl="1" algn="just"/>
            <a:r>
              <a:rPr lang="en-US" dirty="0" smtClean="0"/>
              <a:t>The </a:t>
            </a:r>
            <a:r>
              <a:rPr lang="en-US" dirty="0"/>
              <a:t>value of </a:t>
            </a:r>
            <a:r>
              <a:rPr lang="en-US" i="1" dirty="0"/>
              <a:t>a </a:t>
            </a:r>
            <a:r>
              <a:rPr lang="en-US" dirty="0"/>
              <a:t>should be chosen carefully  prior to starting your experiment. </a:t>
            </a:r>
            <a:endParaRPr lang="en-US" dirty="0" smtClean="0"/>
          </a:p>
          <a:p>
            <a:pPr lvl="1"/>
            <a:r>
              <a:rPr lang="en-US" dirty="0" smtClean="0"/>
              <a:t>Presumably </a:t>
            </a:r>
            <a:r>
              <a:rPr lang="en-US" dirty="0"/>
              <a:t>whatever reason made you decide on a 1 percent value has not changed. </a:t>
            </a:r>
            <a:endParaRPr lang="en-US" dirty="0" smtClean="0"/>
          </a:p>
          <a:p>
            <a:pPr lvl="1"/>
            <a:r>
              <a:rPr lang="en-US" dirty="0" smtClean="0"/>
              <a:t>Adjusting </a:t>
            </a:r>
            <a:r>
              <a:rPr lang="en-US" i="1" dirty="0"/>
              <a:t>a </a:t>
            </a:r>
            <a:r>
              <a:rPr lang="en-US" dirty="0"/>
              <a:t>after the fact amounts to fixing the data to support whatever conclusion you want to come out</a:t>
            </a:r>
            <a:r>
              <a:rPr lang="en-US" dirty="0" smtClean="0"/>
              <a:t>.</a:t>
            </a:r>
            <a:r>
              <a:rPr lang="en-US" dirty="0"/>
              <a:t/>
            </a:r>
            <a:br>
              <a:rPr lang="en-US" dirty="0"/>
            </a:br>
            <a:endParaRPr lang="en-US" dirty="0"/>
          </a:p>
        </p:txBody>
      </p:sp>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6</a:t>
            </a:r>
            <a:r>
              <a:rPr lang="en-US" sz="1100" b="1" dirty="0" smtClean="0">
                <a:solidFill>
                  <a:schemeClr val="tx2"/>
                </a:solidFill>
              </a:rPr>
              <a:t>: Hypothesis Testing – Difference of Means Test – Equal Variances</a:t>
            </a:r>
            <a:endParaRPr lang="en-US" sz="1100" b="1" dirty="0">
              <a:solidFill>
                <a:schemeClr val="tx2"/>
              </a:solidFill>
            </a:endParaRPr>
          </a:p>
        </p:txBody>
      </p:sp>
    </p:spTree>
    <p:extLst>
      <p:ext uri="{BB962C8B-B14F-4D97-AF65-F5344CB8AC3E}">
        <p14:creationId xmlns:p14="http://schemas.microsoft.com/office/powerpoint/2010/main" val="407381318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750"/>
                                        <p:tgtEl>
                                          <p:spTgt spid="2">
                                            <p:txEl>
                                              <p:pRg st="3" end="3"/>
                                            </p:txEl>
                                          </p:spTgt>
                                        </p:tgtEl>
                                      </p:cBhvr>
                                    </p:animEffect>
                                    <p:anim calcmode="lin" valueType="num">
                                      <p:cBhvr>
                                        <p:cTn id="22"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750"/>
                                        <p:tgtEl>
                                          <p:spTgt spid="2">
                                            <p:txEl>
                                              <p:pRg st="4" end="4"/>
                                            </p:txEl>
                                          </p:spTgt>
                                        </p:tgtEl>
                                      </p:cBhvr>
                                    </p:animEffect>
                                    <p:anim calcmode="lin" valueType="num">
                                      <p:cBhvr>
                                        <p:cTn id="29" dur="75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75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750"/>
                                        <p:tgtEl>
                                          <p:spTgt spid="2">
                                            <p:txEl>
                                              <p:pRg st="5" end="5"/>
                                            </p:txEl>
                                          </p:spTgt>
                                        </p:tgtEl>
                                      </p:cBhvr>
                                    </p:animEffect>
                                    <p:anim calcmode="lin" valueType="num">
                                      <p:cBhvr>
                                        <p:cTn id="36" dur="75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7" dur="75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
          <p:cNvSpPr/>
          <p:nvPr/>
        </p:nvSpPr>
        <p:spPr>
          <a:xfrm>
            <a:off x="625642" y="895452"/>
            <a:ext cx="10940716" cy="777600"/>
          </a:xfrm>
          <a:custGeom>
            <a:avLst/>
            <a:gdLst>
              <a:gd name="connsiteX0" fmla="*/ 0 w 10940716"/>
              <a:gd name="connsiteY0" fmla="*/ 0 h 777600"/>
              <a:gd name="connsiteX1" fmla="*/ 10940716 w 10940716"/>
              <a:gd name="connsiteY1" fmla="*/ 0 h 777600"/>
              <a:gd name="connsiteX2" fmla="*/ 10940716 w 10940716"/>
              <a:gd name="connsiteY2" fmla="*/ 777600 h 777600"/>
              <a:gd name="connsiteX3" fmla="*/ 0 w 10940716"/>
              <a:gd name="connsiteY3" fmla="*/ 777600 h 777600"/>
              <a:gd name="connsiteX4" fmla="*/ 0 w 10940716"/>
              <a:gd name="connsiteY4" fmla="*/ 0 h 77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777600">
                <a:moveTo>
                  <a:pt x="0" y="0"/>
                </a:moveTo>
                <a:lnTo>
                  <a:pt x="10940716" y="0"/>
                </a:lnTo>
                <a:lnTo>
                  <a:pt x="10940716" y="777600"/>
                </a:lnTo>
                <a:lnTo>
                  <a:pt x="0" y="777600"/>
                </a:lnTo>
                <a:lnTo>
                  <a:pt x="0" y="0"/>
                </a:lnTo>
                <a:close/>
              </a:path>
            </a:pathLst>
          </a:custGeom>
          <a:solidFill>
            <a:srgbClr val="2254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en-US" sz="4000" kern="1200" dirty="0" smtClean="0">
                <a:solidFill>
                  <a:schemeClr val="bg1"/>
                </a:solidFill>
                <a:effectLst>
                  <a:outerShdw blurRad="38100" dist="38100" dir="2700000" algn="tl">
                    <a:srgbClr val="000000">
                      <a:alpha val="43137"/>
                    </a:srgbClr>
                  </a:outerShdw>
                </a:effectLst>
              </a:rPr>
              <a:t>Unequal Variances</a:t>
            </a:r>
            <a:endParaRPr lang="en-US" sz="4000" kern="1200" dirty="0">
              <a:solidFill>
                <a:schemeClr val="bg1"/>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23" name="Freeform 22"/>
              <p:cNvSpPr/>
              <p:nvPr/>
            </p:nvSpPr>
            <p:spPr>
              <a:xfrm>
                <a:off x="625642" y="1673051"/>
                <a:ext cx="10940716" cy="4107817"/>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solidFill>
                <a:srgbClr val="F2FFE3"/>
              </a:soli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4018" tIns="144018" rIns="192024" bIns="216027" numCol="1" spcCol="1270" anchor="t" anchorCtr="0">
                <a:noAutofit/>
              </a:bodyPr>
              <a:lstStyle/>
              <a:p>
                <a:pPr marL="457200" indent="-457200">
                  <a:spcBef>
                    <a:spcPts val="600"/>
                  </a:spcBef>
                  <a:spcAft>
                    <a:spcPts val="1200"/>
                  </a:spcAft>
                  <a:buFont typeface="Wingdings" panose="05000000000000000000" pitchFamily="2" charset="2"/>
                  <a:buChar char="§"/>
                </a:pPr>
                <a:r>
                  <a:rPr lang="en-US" sz="2600" dirty="0"/>
                  <a:t>Suppose that two independent samples with sizes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𝑛</m:t>
                        </m:r>
                      </m:e>
                      <m:sub>
                        <m:r>
                          <a:rPr lang="en-US" sz="2800" i="1">
                            <a:latin typeface="Cambria Math" panose="02040503050406030204" pitchFamily="18" charset="0"/>
                          </a:rPr>
                          <m:t>1</m:t>
                        </m:r>
                      </m:sub>
                    </m:sSub>
                  </m:oMath>
                </a14:m>
                <a:r>
                  <a:rPr lang="en-US" sz="2600" dirty="0"/>
                  <a:t> and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𝑛</m:t>
                        </m:r>
                      </m:e>
                      <m:sub>
                        <m:r>
                          <a:rPr lang="en-US" sz="2800" i="1">
                            <a:latin typeface="Cambria Math" panose="02040503050406030204" pitchFamily="18" charset="0"/>
                          </a:rPr>
                          <m:t>2</m:t>
                        </m:r>
                      </m:sub>
                    </m:sSub>
                  </m:oMath>
                </a14:m>
                <a:r>
                  <a:rPr lang="en-US" sz="2600" dirty="0"/>
                  <a:t>, </a:t>
                </a:r>
                <a:r>
                  <a:rPr lang="en-US" sz="2600" dirty="0" smtClean="0"/>
                  <a:t>selected </a:t>
                </a:r>
                <a:r>
                  <a:rPr lang="en-US" sz="2600" dirty="0"/>
                  <a:t>from populations with </a:t>
                </a:r>
                <a:r>
                  <a:rPr lang="en-US" sz="2600" i="1" dirty="0"/>
                  <a:t>unequal variances</a:t>
                </a:r>
                <a:r>
                  <a:rPr lang="en-US" sz="2600" dirty="0"/>
                  <a:t>. </a:t>
                </a:r>
                <a:endParaRPr lang="en-US" sz="2600" dirty="0" smtClean="0"/>
              </a:p>
              <a:p>
                <a:pPr marL="800100" lvl="1" indent="-342900" algn="just">
                  <a:spcBef>
                    <a:spcPts val="600"/>
                  </a:spcBef>
                  <a:spcAft>
                    <a:spcPts val="1200"/>
                  </a:spcAft>
                  <a:buFont typeface="Wingdings" panose="05000000000000000000" pitchFamily="2" charset="2"/>
                  <a:buChar char="§"/>
                </a:pPr>
                <a:r>
                  <a:rPr lang="en-US" sz="2600" dirty="0" smtClean="0"/>
                  <a:t>Compute the </a:t>
                </a:r>
                <a:r>
                  <a:rPr lang="en-US" sz="2600" i="1" dirty="0" smtClean="0"/>
                  <a:t>joint</a:t>
                </a:r>
                <a:r>
                  <a:rPr lang="en-US" sz="2600" dirty="0" smtClean="0"/>
                  <a:t> </a:t>
                </a:r>
                <a:r>
                  <a:rPr lang="en-US" sz="2600" i="1" dirty="0"/>
                  <a:t>standard error </a:t>
                </a:r>
                <a:endParaRPr lang="en-US" sz="2600" dirty="0" smtClean="0"/>
              </a:p>
              <a:p>
                <a:pPr marL="0" lvl="1" defTabSz="1200150">
                  <a:lnSpc>
                    <a:spcPct val="90000"/>
                  </a:lnSpc>
                  <a:spcBef>
                    <a:spcPts val="600"/>
                  </a:spcBef>
                  <a:spcAft>
                    <a:spcPts val="1200"/>
                  </a:spcAft>
                </a:pPr>
                <a:endParaRPr lang="en-US" sz="2600" dirty="0">
                  <a:effectLst>
                    <a:outerShdw blurRad="38100" dist="38100" dir="2700000" algn="tl">
                      <a:srgbClr val="000000">
                        <a:alpha val="43137"/>
                      </a:srgbClr>
                    </a:outerShdw>
                  </a:effectLst>
                </a:endParaRPr>
              </a:p>
              <a:p>
                <a:pPr marL="0" lvl="1" defTabSz="1200150">
                  <a:lnSpc>
                    <a:spcPct val="90000"/>
                  </a:lnSpc>
                  <a:spcBef>
                    <a:spcPts val="600"/>
                  </a:spcBef>
                  <a:spcAft>
                    <a:spcPts val="1200"/>
                  </a:spcAft>
                </a:pPr>
                <a:endParaRPr lang="en-US" sz="2600" dirty="0"/>
              </a:p>
            </p:txBody>
          </p:sp>
        </mc:Choice>
        <mc:Fallback xmlns="">
          <p:sp>
            <p:nvSpPr>
              <p:cNvPr id="23" name="Freeform 22"/>
              <p:cNvSpPr>
                <a:spLocks noRot="1" noChangeAspect="1" noMove="1" noResize="1" noEditPoints="1" noAdjustHandles="1" noChangeArrowheads="1" noChangeShapeType="1" noTextEdit="1"/>
              </p:cNvSpPr>
              <p:nvPr/>
            </p:nvSpPr>
            <p:spPr>
              <a:xfrm>
                <a:off x="625642" y="1673051"/>
                <a:ext cx="10940716" cy="4107817"/>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blipFill rotWithShape="0">
                <a:blip r:embed="rId3"/>
                <a:stretch>
                  <a:fillRect l="-334"/>
                </a:stretch>
              </a:blipFill>
            </p:spPr>
            <p:txBody>
              <a:bodyPr/>
              <a:lstStyle/>
              <a:p>
                <a:r>
                  <a:rPr lang="en-US">
                    <a:noFill/>
                  </a:rPr>
                  <a:t> </a:t>
                </a:r>
              </a:p>
            </p:txBody>
          </p:sp>
        </mc:Fallback>
      </mc:AlternateContent>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6</a:t>
            </a:r>
            <a:r>
              <a:rPr lang="en-US" sz="1100" b="1" dirty="0" smtClean="0">
                <a:solidFill>
                  <a:schemeClr val="tx2"/>
                </a:solidFill>
              </a:rPr>
              <a:t>: Hypothesis Testing – Difference of Means Test – Unequal Variances</a:t>
            </a:r>
            <a:endParaRPr lang="en-US" sz="1100" b="1" dirty="0">
              <a:solidFill>
                <a:schemeClr val="tx2"/>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4102" y="3642472"/>
            <a:ext cx="3221064" cy="1702802"/>
          </a:xfrm>
          <a:prstGeom prst="rect">
            <a:avLst/>
          </a:prstGeom>
        </p:spPr>
      </p:pic>
    </p:spTree>
    <p:extLst>
      <p:ext uri="{BB962C8B-B14F-4D97-AF65-F5344CB8AC3E}">
        <p14:creationId xmlns:p14="http://schemas.microsoft.com/office/powerpoint/2010/main" val="363005088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7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750"/>
                                        <p:tgtEl>
                                          <p:spTgt spid="23"/>
                                        </p:tgtEl>
                                      </p:cBhvr>
                                    </p:animEffect>
                                  </p:childTnLst>
                                </p:cTn>
                              </p:par>
                              <p:par>
                                <p:cTn id="13" presetID="42" presetClass="entr" presetSubtype="0" fill="hold" nodeType="with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animEffect transition="in" filter="fade">
                                      <p:cBhvr>
                                        <p:cTn id="15" dur="750"/>
                                        <p:tgtEl>
                                          <p:spTgt spid="23">
                                            <p:txEl>
                                              <p:pRg st="0" end="0"/>
                                            </p:txEl>
                                          </p:spTgt>
                                        </p:tgtEl>
                                      </p:cBhvr>
                                    </p:animEffect>
                                    <p:anim calcmode="lin" valueType="num">
                                      <p:cBhvr>
                                        <p:cTn id="16" dur="75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7" dur="75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xEl>
                                              <p:pRg st="1" end="1"/>
                                            </p:txEl>
                                          </p:spTgt>
                                        </p:tgtEl>
                                        <p:attrNameLst>
                                          <p:attrName>style.visibility</p:attrName>
                                        </p:attrNameLst>
                                      </p:cBhvr>
                                      <p:to>
                                        <p:strVal val="visible"/>
                                      </p:to>
                                    </p:set>
                                    <p:animEffect transition="in" filter="fade">
                                      <p:cBhvr>
                                        <p:cTn id="22" dur="750"/>
                                        <p:tgtEl>
                                          <p:spTgt spid="23">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
          <p:cNvSpPr/>
          <p:nvPr/>
        </p:nvSpPr>
        <p:spPr>
          <a:xfrm>
            <a:off x="703132" y="353011"/>
            <a:ext cx="11029083" cy="777600"/>
          </a:xfrm>
          <a:custGeom>
            <a:avLst/>
            <a:gdLst>
              <a:gd name="connsiteX0" fmla="*/ 0 w 10940716"/>
              <a:gd name="connsiteY0" fmla="*/ 0 h 777600"/>
              <a:gd name="connsiteX1" fmla="*/ 10940716 w 10940716"/>
              <a:gd name="connsiteY1" fmla="*/ 0 h 777600"/>
              <a:gd name="connsiteX2" fmla="*/ 10940716 w 10940716"/>
              <a:gd name="connsiteY2" fmla="*/ 777600 h 777600"/>
              <a:gd name="connsiteX3" fmla="*/ 0 w 10940716"/>
              <a:gd name="connsiteY3" fmla="*/ 777600 h 777600"/>
              <a:gd name="connsiteX4" fmla="*/ 0 w 10940716"/>
              <a:gd name="connsiteY4" fmla="*/ 0 h 77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777600">
                <a:moveTo>
                  <a:pt x="0" y="0"/>
                </a:moveTo>
                <a:lnTo>
                  <a:pt x="10940716" y="0"/>
                </a:lnTo>
                <a:lnTo>
                  <a:pt x="10940716" y="777600"/>
                </a:lnTo>
                <a:lnTo>
                  <a:pt x="0" y="777600"/>
                </a:lnTo>
                <a:lnTo>
                  <a:pt x="0" y="0"/>
                </a:lnTo>
                <a:close/>
              </a:path>
            </a:pathLst>
          </a:custGeom>
          <a:solidFill>
            <a:srgbClr val="2254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en-US" sz="4000" kern="1200" dirty="0" smtClean="0">
                <a:solidFill>
                  <a:schemeClr val="bg1"/>
                </a:solidFill>
                <a:effectLst>
                  <a:outerShdw blurRad="38100" dist="38100" dir="2700000" algn="tl">
                    <a:srgbClr val="000000">
                      <a:alpha val="43137"/>
                    </a:srgbClr>
                  </a:outerShdw>
                </a:effectLst>
              </a:rPr>
              <a:t>Unequal Variances</a:t>
            </a:r>
            <a:endParaRPr lang="en-US" sz="4000" kern="1200" dirty="0">
              <a:solidFill>
                <a:schemeClr val="bg1"/>
              </a:solidFill>
              <a:effectLst>
                <a:outerShdw blurRad="38100" dist="38100" dir="2700000" algn="tl">
                  <a:srgbClr val="000000">
                    <a:alpha val="43137"/>
                  </a:srgbClr>
                </a:outerShdw>
              </a:effectLst>
            </a:endParaRPr>
          </a:p>
        </p:txBody>
      </p:sp>
      <mc:AlternateContent xmlns:mc="http://schemas.openxmlformats.org/markup-compatibility/2006">
        <mc:Choice xmlns:a14="http://schemas.microsoft.com/office/drawing/2010/main" Requires="a14">
          <p:sp>
            <p:nvSpPr>
              <p:cNvPr id="23" name="Freeform 22"/>
              <p:cNvSpPr/>
              <p:nvPr/>
            </p:nvSpPr>
            <p:spPr>
              <a:xfrm>
                <a:off x="703132" y="1130610"/>
                <a:ext cx="11029083" cy="5206022"/>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solidFill>
                <a:srgbClr val="F2FFE3"/>
              </a:soli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4018" tIns="144018" rIns="192024" bIns="216027" numCol="1" spcCol="1270" anchor="t" anchorCtr="0">
                <a:noAutofit/>
              </a:bodyPr>
              <a:lstStyle/>
              <a:p>
                <a:pPr marL="342900" indent="-342900">
                  <a:buFont typeface="Wingdings" panose="05000000000000000000" pitchFamily="2" charset="2"/>
                  <a:buChar char="§"/>
                </a:pPr>
                <a:r>
                  <a:rPr lang="en-US" sz="2000" dirty="0" smtClean="0"/>
                  <a:t>Then </a:t>
                </a:r>
                <a:r>
                  <a:rPr lang="en-US" sz="2000" dirty="0"/>
                  <a:t>a two-sample test about the difference of </a:t>
                </a:r>
                <a:r>
                  <a:rPr lang="en-US" sz="2000" dirty="0" smtClean="0"/>
                  <a:t>means: </a:t>
                </a:r>
                <a:endParaRPr lang="en-US" sz="2000" dirty="0">
                  <a:effectLst>
                    <a:outerShdw blurRad="38100" dist="38100" dir="2700000" algn="tl">
                      <a:srgbClr val="000000">
                        <a:alpha val="43137"/>
                      </a:srgbClr>
                    </a:outerShdw>
                  </a:effectLst>
                </a:endParaRPr>
              </a:p>
              <a:p>
                <a:pPr marL="800100" lvl="1" indent="-342900">
                  <a:spcBef>
                    <a:spcPts val="600"/>
                  </a:spcBef>
                  <a:buFont typeface="Wingdings" panose="05000000000000000000" pitchFamily="2" charset="2"/>
                  <a:buChar char="§"/>
                </a:pPr>
                <a:r>
                  <a:rPr lang="en-US" sz="2000" dirty="0" smtClean="0"/>
                  <a:t>Null </a:t>
                </a:r>
                <a:r>
                  <a:rPr lang="en-US" sz="2000" dirty="0"/>
                  <a:t>hypothesis: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𝐻</m:t>
                        </m:r>
                      </m:e>
                      <m:sub>
                        <m:r>
                          <a:rPr lang="en-US" sz="2200" i="1">
                            <a:latin typeface="Cambria Math" panose="02040503050406030204" pitchFamily="18" charset="0"/>
                          </a:rPr>
                          <m:t>0</m:t>
                        </m:r>
                      </m:sub>
                    </m:sSub>
                  </m:oMath>
                </a14:m>
                <a:r>
                  <a:rPr lang="en-US" sz="2200" dirty="0"/>
                  <a:t>: </a:t>
                </a:r>
                <a14:m>
                  <m:oMath xmlns:m="http://schemas.openxmlformats.org/officeDocument/2006/math">
                    <m:sSub>
                      <m:sSubPr>
                        <m:ctrlPr>
                          <a:rPr lang="en-US" sz="2200" i="1">
                            <a:latin typeface="Cambria Math" panose="02040503050406030204" pitchFamily="18" charset="0"/>
                          </a:rPr>
                        </m:ctrlPr>
                      </m:sSubPr>
                      <m:e>
                        <m:r>
                          <m:rPr>
                            <m:nor/>
                          </m:rPr>
                          <a:rPr lang="en-US" sz="2200" i="1" dirty="0">
                            <a:latin typeface="Symbol" panose="05050102010706020507" pitchFamily="18" charset="2"/>
                          </a:rPr>
                          <m:t>m</m:t>
                        </m:r>
                      </m:e>
                      <m:sub>
                        <m:r>
                          <a:rPr lang="en-US" sz="2200" i="1" dirty="0">
                            <a:latin typeface="Cambria Math" panose="02040503050406030204" pitchFamily="18" charset="0"/>
                          </a:rPr>
                          <m:t>1</m:t>
                        </m:r>
                      </m:sub>
                    </m:sSub>
                    <m:r>
                      <a:rPr lang="en-US" sz="2200">
                        <a:latin typeface="Cambria Math" panose="02040503050406030204" pitchFamily="18" charset="0"/>
                      </a:rPr>
                      <m:t>−</m:t>
                    </m:r>
                  </m:oMath>
                </a14:m>
                <a:r>
                  <a:rPr lang="en-US" sz="2200" dirty="0"/>
                  <a:t> </a:t>
                </a:r>
                <a14:m>
                  <m:oMath xmlns:m="http://schemas.openxmlformats.org/officeDocument/2006/math">
                    <m:sSub>
                      <m:sSubPr>
                        <m:ctrlPr>
                          <a:rPr lang="en-US" sz="2200" i="1">
                            <a:latin typeface="Cambria Math" panose="02040503050406030204" pitchFamily="18" charset="0"/>
                          </a:rPr>
                        </m:ctrlPr>
                      </m:sSubPr>
                      <m:e>
                        <m:r>
                          <m:rPr>
                            <m:nor/>
                          </m:rPr>
                          <a:rPr lang="en-US" sz="2200" i="1" dirty="0">
                            <a:latin typeface="Symbol" panose="05050102010706020507" pitchFamily="18" charset="2"/>
                          </a:rPr>
                          <m:t>m</m:t>
                        </m:r>
                      </m:e>
                      <m:sub>
                        <m:r>
                          <a:rPr lang="en-US" sz="2200" i="1" dirty="0">
                            <a:latin typeface="Cambria Math" panose="02040503050406030204" pitchFamily="18" charset="0"/>
                          </a:rPr>
                          <m:t>2</m:t>
                        </m:r>
                      </m:sub>
                    </m:sSub>
                  </m:oMath>
                </a14:m>
                <a:r>
                  <a:rPr lang="en-US" sz="2200" dirty="0"/>
                  <a:t> = </a:t>
                </a:r>
                <a:r>
                  <a:rPr lang="en-US" sz="2200" i="1" dirty="0">
                    <a:latin typeface="Book Antiqua" panose="02040602050305030304" pitchFamily="18" charset="0"/>
                  </a:rPr>
                  <a:t>c</a:t>
                </a:r>
                <a:r>
                  <a:rPr lang="en-US" sz="2200" dirty="0"/>
                  <a:t> </a:t>
                </a:r>
                <a:r>
                  <a:rPr lang="en-US" sz="2000" dirty="0"/>
                  <a:t>where </a:t>
                </a:r>
                <a:r>
                  <a:rPr lang="en-US" sz="2000" i="1" dirty="0">
                    <a:latin typeface="Book Antiqua" panose="02040602050305030304" pitchFamily="18" charset="0"/>
                  </a:rPr>
                  <a:t>c </a:t>
                </a:r>
                <a:r>
                  <a:rPr lang="en-US" sz="2000" dirty="0"/>
                  <a:t>is some </a:t>
                </a:r>
                <a:r>
                  <a:rPr lang="en-US" sz="2000" dirty="0" smtClean="0"/>
                  <a:t>constant</a:t>
                </a:r>
                <a:endParaRPr lang="en-US" sz="2000" dirty="0"/>
              </a:p>
              <a:p>
                <a:pPr marL="800100" lvl="1" indent="-342900">
                  <a:spcBef>
                    <a:spcPts val="600"/>
                  </a:spcBef>
                  <a:buFont typeface="Wingdings" panose="05000000000000000000" pitchFamily="2" charset="2"/>
                  <a:buChar char="§"/>
                </a:pPr>
                <a:r>
                  <a:rPr lang="en-US" sz="2000" dirty="0" smtClean="0"/>
                  <a:t>Alternative </a:t>
                </a:r>
                <a:r>
                  <a:rPr lang="en-US" sz="2000" dirty="0"/>
                  <a:t>hypothesis: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𝐻</m:t>
                        </m:r>
                      </m:e>
                      <m:sub>
                        <m:r>
                          <a:rPr lang="en-US" sz="2200" i="1">
                            <a:latin typeface="Cambria Math" panose="02040503050406030204" pitchFamily="18" charset="0"/>
                          </a:rPr>
                          <m:t>𝑎</m:t>
                        </m:r>
                      </m:sub>
                    </m:sSub>
                  </m:oMath>
                </a14:m>
                <a:r>
                  <a:rPr lang="en-US" sz="2200" dirty="0"/>
                  <a:t>: </a:t>
                </a:r>
                <a14:m>
                  <m:oMath xmlns:m="http://schemas.openxmlformats.org/officeDocument/2006/math">
                    <m:sSub>
                      <m:sSubPr>
                        <m:ctrlPr>
                          <a:rPr lang="en-US" sz="2200" i="1">
                            <a:latin typeface="Cambria Math" panose="02040503050406030204" pitchFamily="18" charset="0"/>
                          </a:rPr>
                        </m:ctrlPr>
                      </m:sSubPr>
                      <m:e>
                        <m:r>
                          <m:rPr>
                            <m:nor/>
                          </m:rPr>
                          <a:rPr lang="en-US" sz="2200" i="1" dirty="0">
                            <a:latin typeface="Symbol" panose="05050102010706020507" pitchFamily="18" charset="2"/>
                          </a:rPr>
                          <m:t>m</m:t>
                        </m:r>
                      </m:e>
                      <m:sub>
                        <m:r>
                          <a:rPr lang="en-US" sz="2200" i="1" dirty="0">
                            <a:latin typeface="Cambria Math" panose="02040503050406030204" pitchFamily="18" charset="0"/>
                          </a:rPr>
                          <m:t>1</m:t>
                        </m:r>
                      </m:sub>
                    </m:sSub>
                    <m:r>
                      <a:rPr lang="en-US" sz="2200">
                        <a:latin typeface="Cambria Math" panose="02040503050406030204" pitchFamily="18" charset="0"/>
                      </a:rPr>
                      <m:t>−</m:t>
                    </m:r>
                  </m:oMath>
                </a14:m>
                <a:r>
                  <a:rPr lang="en-US" sz="2200" dirty="0"/>
                  <a:t> </a:t>
                </a:r>
                <a14:m>
                  <m:oMath xmlns:m="http://schemas.openxmlformats.org/officeDocument/2006/math">
                    <m:sSub>
                      <m:sSubPr>
                        <m:ctrlPr>
                          <a:rPr lang="en-US" sz="2200" i="1">
                            <a:latin typeface="Cambria Math" panose="02040503050406030204" pitchFamily="18" charset="0"/>
                          </a:rPr>
                        </m:ctrlPr>
                      </m:sSubPr>
                      <m:e>
                        <m:r>
                          <m:rPr>
                            <m:nor/>
                          </m:rPr>
                          <a:rPr lang="en-US" sz="2200" i="1" dirty="0">
                            <a:latin typeface="Symbol" panose="05050102010706020507" pitchFamily="18" charset="2"/>
                          </a:rPr>
                          <m:t>m</m:t>
                        </m:r>
                      </m:e>
                      <m:sub>
                        <m:r>
                          <a:rPr lang="en-US" sz="2200" i="1" dirty="0">
                            <a:latin typeface="Cambria Math" panose="02040503050406030204" pitchFamily="18" charset="0"/>
                          </a:rPr>
                          <m:t>2</m:t>
                        </m:r>
                      </m:sub>
                    </m:sSub>
                  </m:oMath>
                </a14:m>
                <a:r>
                  <a:rPr lang="en-US" sz="2200" dirty="0"/>
                  <a:t> ≠  </a:t>
                </a:r>
                <a:r>
                  <a:rPr lang="en-US" sz="2200" i="1" dirty="0">
                    <a:latin typeface="Book Antiqua" panose="02040602050305030304" pitchFamily="18" charset="0"/>
                  </a:rPr>
                  <a:t>c</a:t>
                </a:r>
                <a:r>
                  <a:rPr lang="en-US" sz="2200" dirty="0"/>
                  <a:t>  </a:t>
                </a:r>
                <a:endParaRPr lang="en-US" sz="2200" dirty="0" smtClean="0"/>
              </a:p>
              <a:p>
                <a:pPr marL="800100" lvl="1" indent="-342900">
                  <a:spcBef>
                    <a:spcPts val="600"/>
                  </a:spcBef>
                  <a:buFont typeface="Wingdings" panose="05000000000000000000" pitchFamily="2" charset="2"/>
                  <a:buChar char="§"/>
                </a:pPr>
                <a:r>
                  <a:rPr lang="en-US" sz="2000" dirty="0" smtClean="0"/>
                  <a:t>Test </a:t>
                </a:r>
                <a:r>
                  <a:rPr lang="en-US" sz="2000" dirty="0"/>
                  <a:t>statistics:    </a:t>
                </a:r>
                <a14:m>
                  <m:oMath xmlns:m="http://schemas.openxmlformats.org/officeDocument/2006/math">
                    <m:sSub>
                      <m:sSubPr>
                        <m:ctrlPr>
                          <a:rPr lang="en-US" sz="2400" i="1" smtClean="0">
                            <a:latin typeface="Cambria Math" panose="02040503050406030204" pitchFamily="18" charset="0"/>
                            <a:sym typeface="Symbol" panose="05050102010706020507" pitchFamily="18" charset="2"/>
                          </a:rPr>
                        </m:ctrlPr>
                      </m:sSubPr>
                      <m:e>
                        <m:r>
                          <a:rPr lang="en-US" sz="2400" i="1">
                            <a:latin typeface="Cambria Math" panose="02040503050406030204" pitchFamily="18" charset="0"/>
                            <a:sym typeface="Symbol" panose="05050102010706020507" pitchFamily="18" charset="2"/>
                          </a:rPr>
                          <m:t>𝑡</m:t>
                        </m:r>
                      </m:e>
                      <m:sub>
                        <m:r>
                          <a:rPr lang="en-US" sz="2400" i="1">
                            <a:latin typeface="Cambria Math" panose="02040503050406030204" pitchFamily="18" charset="0"/>
                            <a:sym typeface="Symbol" panose="05050102010706020507" pitchFamily="18" charset="2"/>
                          </a:rPr>
                          <m:t>0</m:t>
                        </m:r>
                      </m:sub>
                    </m:sSub>
                  </m:oMath>
                </a14:m>
                <a:r>
                  <a:rPr lang="en-US" sz="2800" dirty="0"/>
                  <a:t> = </a:t>
                </a:r>
                <a14:m>
                  <m:oMath xmlns:m="http://schemas.openxmlformats.org/officeDocument/2006/math">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acc>
                              <m:accPr>
                                <m:chr m:val="̅"/>
                                <m:ctrlPr>
                                  <a:rPr lang="en-US" sz="2800" i="1">
                                    <a:latin typeface="Cambria Math" panose="02040503050406030204" pitchFamily="18" charset="0"/>
                                  </a:rPr>
                                </m:ctrlPr>
                              </m:accPr>
                              <m:e>
                                <m:r>
                                  <a:rPr lang="en-US" sz="2800" i="1">
                                    <a:latin typeface="Cambria Math" panose="02040503050406030204" pitchFamily="18" charset="0"/>
                                  </a:rPr>
                                  <m:t>𝑥</m:t>
                                </m:r>
                                <m:r>
                                  <a:rPr lang="en-US" sz="2800" i="1">
                                    <a:latin typeface="Cambria Math" panose="02040503050406030204" pitchFamily="18" charset="0"/>
                                  </a:rPr>
                                  <m:t> </m:t>
                                </m:r>
                              </m:e>
                            </m:acc>
                          </m:e>
                          <m:sub>
                            <m:r>
                              <a:rPr lang="en-US" sz="2800" i="1">
                                <a:latin typeface="Cambria Math" panose="02040503050406030204" pitchFamily="18" charset="0"/>
                              </a:rPr>
                              <m:t>1</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acc>
                              <m:accPr>
                                <m:chr m:val="̅"/>
                                <m:ctrlPr>
                                  <a:rPr lang="en-US" sz="2800" i="1">
                                    <a:latin typeface="Cambria Math" panose="02040503050406030204" pitchFamily="18" charset="0"/>
                                  </a:rPr>
                                </m:ctrlPr>
                              </m:accPr>
                              <m:e>
                                <m:r>
                                  <a:rPr lang="en-US" sz="2800" i="1">
                                    <a:latin typeface="Cambria Math" panose="02040503050406030204" pitchFamily="18" charset="0"/>
                                  </a:rPr>
                                  <m:t>𝑥</m:t>
                                </m:r>
                                <m:r>
                                  <a:rPr lang="en-US" sz="2800" i="1">
                                    <a:latin typeface="Cambria Math" panose="02040503050406030204" pitchFamily="18" charset="0"/>
                                  </a:rPr>
                                  <m:t> </m:t>
                                </m:r>
                              </m:e>
                            </m:acc>
                          </m:e>
                          <m:sub>
                            <m:r>
                              <a:rPr lang="en-US" sz="2800" i="1">
                                <a:latin typeface="Cambria Math" panose="02040503050406030204" pitchFamily="18" charset="0"/>
                              </a:rPr>
                              <m:t>2 </m:t>
                            </m:r>
                          </m:sub>
                        </m:sSub>
                        <m:r>
                          <a:rPr lang="en-US" sz="2800" i="1">
                            <a:latin typeface="Cambria Math" panose="02040503050406030204" pitchFamily="18" charset="0"/>
                          </a:rPr>
                          <m:t>−</m:t>
                        </m:r>
                        <m:r>
                          <a:rPr lang="en-US" sz="2800" i="1">
                            <a:latin typeface="Cambria Math" panose="02040503050406030204" pitchFamily="18" charset="0"/>
                          </a:rPr>
                          <m:t>𝑐</m:t>
                        </m:r>
                      </m:num>
                      <m:den>
                        <m:r>
                          <a:rPr lang="en-US" sz="2800" i="1">
                            <a:latin typeface="Cambria Math" panose="02040503050406030204" pitchFamily="18" charset="0"/>
                          </a:rPr>
                          <m:t>𝑆𝐸</m:t>
                        </m:r>
                      </m:den>
                    </m:f>
                  </m:oMath>
                </a14:m>
                <a:r>
                  <a:rPr lang="en-US" sz="2400" dirty="0"/>
                  <a:t>, </a:t>
                </a:r>
                <a:r>
                  <a:rPr lang="en-US" sz="2000" dirty="0" smtClean="0"/>
                  <a:t>where </a:t>
                </a:r>
                <a:r>
                  <a:rPr lang="en-US" sz="2000" i="1" dirty="0"/>
                  <a:t>SE </a:t>
                </a:r>
                <a:r>
                  <a:rPr lang="en-US" sz="2000" dirty="0"/>
                  <a:t>is </a:t>
                </a:r>
                <a:r>
                  <a:rPr lang="en-US" sz="2000" dirty="0" smtClean="0"/>
                  <a:t>the </a:t>
                </a:r>
                <a:r>
                  <a:rPr lang="en-US" sz="2000" dirty="0"/>
                  <a:t>standard error </a:t>
                </a:r>
                <a:r>
                  <a:rPr lang="en-US" sz="2000" dirty="0" smtClean="0"/>
                  <a:t>defined earlier </a:t>
                </a:r>
                <a:endParaRPr lang="en-US" sz="2000" dirty="0"/>
              </a:p>
              <a:p>
                <a:pPr marL="800100" lvl="1" indent="-342900">
                  <a:spcBef>
                    <a:spcPts val="600"/>
                  </a:spcBef>
                  <a:buFont typeface="Wingdings" panose="05000000000000000000" pitchFamily="2" charset="2"/>
                  <a:buChar char="§"/>
                </a:pPr>
                <a:r>
                  <a:rPr lang="en-US" sz="2000" dirty="0" smtClean="0"/>
                  <a:t>Rejection </a:t>
                </a:r>
                <a:r>
                  <a:rPr lang="en-US" sz="2000" dirty="0"/>
                  <a:t>region:  </a:t>
                </a:r>
                <a:r>
                  <a:rPr lang="en-US" sz="2000" i="1" dirty="0" smtClean="0"/>
                  <a:t>p</a:t>
                </a:r>
                <a:r>
                  <a:rPr lang="en-US" sz="2000" dirty="0" smtClean="0"/>
                  <a:t> </a:t>
                </a:r>
                <a:r>
                  <a:rPr lang="en-US" sz="2000" dirty="0"/>
                  <a:t>= </a:t>
                </a:r>
                <a:r>
                  <a:rPr lang="en-US" sz="2000" i="1" dirty="0" smtClean="0"/>
                  <a:t>2P</a:t>
                </a:r>
                <a:r>
                  <a:rPr lang="en-US" sz="2000" dirty="0" smtClean="0"/>
                  <a:t>(</a:t>
                </a:r>
                <a:r>
                  <a:rPr lang="en-US" sz="2000" i="1" dirty="0" smtClean="0">
                    <a:latin typeface="Book Antiqua" panose="02040602050305030304" pitchFamily="18" charset="0"/>
                  </a:rPr>
                  <a:t>t</a:t>
                </a:r>
                <a:r>
                  <a:rPr lang="en-US" sz="2000" i="1" dirty="0" smtClean="0"/>
                  <a:t> </a:t>
                </a:r>
                <a:r>
                  <a:rPr lang="en-US" sz="2000" i="1" dirty="0"/>
                  <a:t>&gt;</a:t>
                </a:r>
                <a:r>
                  <a:rPr lang="en-US" sz="2000" dirty="0">
                    <a:sym typeface="Symbol" panose="05050102010706020507" pitchFamily="18" charset="2"/>
                  </a:rPr>
                  <a:t></a:t>
                </a:r>
                <a14:m>
                  <m:oMath xmlns:m="http://schemas.openxmlformats.org/officeDocument/2006/math">
                    <m:sSub>
                      <m:sSubPr>
                        <m:ctrlPr>
                          <a:rPr lang="en-US" sz="2000" i="1">
                            <a:latin typeface="Cambria Math" panose="02040503050406030204" pitchFamily="18" charset="0"/>
                            <a:sym typeface="Symbol" panose="05050102010706020507" pitchFamily="18" charset="2"/>
                          </a:rPr>
                        </m:ctrlPr>
                      </m:sSubPr>
                      <m:e>
                        <m:r>
                          <a:rPr lang="en-US" sz="2000" i="1">
                            <a:latin typeface="Cambria Math" panose="02040503050406030204" pitchFamily="18" charset="0"/>
                            <a:sym typeface="Symbol" panose="05050102010706020507" pitchFamily="18" charset="2"/>
                          </a:rPr>
                          <m:t>𝑡</m:t>
                        </m:r>
                      </m:e>
                      <m:sub>
                        <m:r>
                          <a:rPr lang="en-US" sz="2000" i="1">
                            <a:latin typeface="Cambria Math" panose="02040503050406030204" pitchFamily="18" charset="0"/>
                            <a:sym typeface="Symbol" panose="05050102010706020507" pitchFamily="18" charset="2"/>
                          </a:rPr>
                          <m:t>0</m:t>
                        </m:r>
                      </m:sub>
                    </m:sSub>
                  </m:oMath>
                </a14:m>
                <a:r>
                  <a:rPr lang="en-US" sz="2000" dirty="0">
                    <a:sym typeface="Symbol" panose="05050102010706020507" pitchFamily="18" charset="2"/>
                  </a:rPr>
                  <a:t></a:t>
                </a:r>
                <a:r>
                  <a:rPr lang="en-US" sz="2000" dirty="0"/>
                  <a:t>)</a:t>
                </a:r>
                <a:r>
                  <a:rPr lang="pl-PL" sz="2000" dirty="0"/>
                  <a:t>= </a:t>
                </a:r>
                <a:r>
                  <a:rPr lang="en-US" sz="2000" i="1" dirty="0" smtClean="0"/>
                  <a:t>TD</a:t>
                </a:r>
                <a:r>
                  <a:rPr lang="pl-PL" sz="2000" i="1" dirty="0"/>
                  <a:t>IST</a:t>
                </a:r>
                <a:r>
                  <a:rPr lang="pl-PL" sz="2000" dirty="0"/>
                  <a:t> (</a:t>
                </a:r>
                <a:r>
                  <a:rPr lang="pl-PL" sz="2000" i="1" dirty="0"/>
                  <a:t>ABS</a:t>
                </a:r>
                <a:r>
                  <a:rPr lang="pl-PL" sz="2000" dirty="0"/>
                  <a:t>(</a:t>
                </a:r>
                <a14:m>
                  <m:oMath xmlns:m="http://schemas.openxmlformats.org/officeDocument/2006/math">
                    <m:sSub>
                      <m:sSubPr>
                        <m:ctrlPr>
                          <a:rPr lang="en-US" sz="2000" i="1">
                            <a:latin typeface="Cambria Math" panose="02040503050406030204" pitchFamily="18" charset="0"/>
                            <a:sym typeface="Symbol" panose="05050102010706020507" pitchFamily="18" charset="2"/>
                          </a:rPr>
                        </m:ctrlPr>
                      </m:sSubPr>
                      <m:e>
                        <m:r>
                          <a:rPr lang="en-US" sz="2000" i="1">
                            <a:latin typeface="Cambria Math" panose="02040503050406030204" pitchFamily="18" charset="0"/>
                            <a:sym typeface="Symbol" panose="05050102010706020507" pitchFamily="18" charset="2"/>
                          </a:rPr>
                          <m:t>𝑡</m:t>
                        </m:r>
                      </m:e>
                      <m:sub>
                        <m:r>
                          <a:rPr lang="en-US" sz="2000" i="1">
                            <a:latin typeface="Cambria Math" panose="02040503050406030204" pitchFamily="18" charset="0"/>
                            <a:sym typeface="Symbol" panose="05050102010706020507" pitchFamily="18" charset="2"/>
                          </a:rPr>
                          <m:t>0</m:t>
                        </m:r>
                      </m:sub>
                    </m:sSub>
                  </m:oMath>
                </a14:m>
                <a:r>
                  <a:rPr lang="pl-PL" sz="2000" dirty="0"/>
                  <a:t>),</a:t>
                </a:r>
                <a:r>
                  <a:rPr lang="en-US" sz="2000" i="1" dirty="0"/>
                  <a:t>df,</a:t>
                </a:r>
                <a:r>
                  <a:rPr lang="en-US" sz="2000" dirty="0"/>
                  <a:t>2</a:t>
                </a:r>
                <a:r>
                  <a:rPr lang="pl-PL" sz="2000" dirty="0"/>
                  <a:t>)</a:t>
                </a:r>
                <a:r>
                  <a:rPr lang="en-US" sz="2000" dirty="0"/>
                  <a:t> </a:t>
                </a:r>
              </a:p>
              <a:p>
                <a:pPr marL="1371600" lvl="2" indent="-457200">
                  <a:spcBef>
                    <a:spcPts val="300"/>
                  </a:spcBef>
                  <a:buFont typeface="Wingdings" panose="05000000000000000000" pitchFamily="2" charset="2"/>
                  <a:buChar char="§"/>
                </a:pPr>
                <a:r>
                  <a:rPr lang="en-US" sz="2000" dirty="0"/>
                  <a:t>w</a:t>
                </a:r>
                <a:r>
                  <a:rPr lang="en-US" sz="2000" dirty="0" smtClean="0"/>
                  <a:t>ith degree of freedom </a:t>
                </a:r>
              </a:p>
              <a:p>
                <a:pPr lvl="2">
                  <a:spcBef>
                    <a:spcPts val="300"/>
                  </a:spcBef>
                </a:pPr>
                <a:endParaRPr lang="en-US" sz="2000" dirty="0"/>
              </a:p>
              <a:p>
                <a:pPr lvl="2">
                  <a:spcBef>
                    <a:spcPts val="300"/>
                  </a:spcBef>
                </a:pPr>
                <a:endParaRPr lang="en-US" sz="2000" dirty="0" smtClean="0"/>
              </a:p>
              <a:p>
                <a:pPr>
                  <a:spcBef>
                    <a:spcPts val="300"/>
                  </a:spcBef>
                </a:pPr>
                <a:r>
                  <a:rPr lang="en-US" sz="2000" dirty="0" smtClean="0"/>
                  <a:t>				</a:t>
                </a:r>
                <a:endParaRPr lang="en-US" sz="2000" dirty="0"/>
              </a:p>
              <a:p>
                <a:pPr lvl="2">
                  <a:spcBef>
                    <a:spcPts val="300"/>
                  </a:spcBef>
                </a:pPr>
                <a:endParaRPr lang="en-US" sz="2000" dirty="0" smtClean="0"/>
              </a:p>
              <a:p>
                <a:pPr lvl="2">
                  <a:spcBef>
                    <a:spcPts val="300"/>
                  </a:spcBef>
                </a:pPr>
                <a:endParaRPr lang="en-US" sz="2000" dirty="0" smtClean="0"/>
              </a:p>
              <a:p>
                <a:pPr lvl="2">
                  <a:spcBef>
                    <a:spcPts val="300"/>
                  </a:spcBef>
                </a:pPr>
                <a:endParaRPr lang="en-US" sz="2000" dirty="0"/>
              </a:p>
              <a:p>
                <a:pPr marL="342900" indent="-342900">
                  <a:spcBef>
                    <a:spcPts val="300"/>
                  </a:spcBef>
                  <a:buFont typeface="Wingdings" panose="05000000000000000000" pitchFamily="2" charset="2"/>
                  <a:buChar char="§"/>
                </a:pPr>
                <a:r>
                  <a:rPr lang="en-US" dirty="0"/>
                  <a:t>As usual, “</a:t>
                </a:r>
                <a:r>
                  <a:rPr lang="en-US" i="1" dirty="0"/>
                  <a:t>p </a:t>
                </a:r>
                <a:r>
                  <a:rPr lang="en-US" dirty="0"/>
                  <a:t>is small” means that </a:t>
                </a:r>
                <a:r>
                  <a:rPr lang="en-US" i="1" dirty="0"/>
                  <a:t>p </a:t>
                </a:r>
                <a:r>
                  <a:rPr lang="en-US" dirty="0"/>
                  <a:t>&lt; </a:t>
                </a:r>
                <a:r>
                  <a:rPr lang="en-US" i="1" dirty="0"/>
                  <a:t>a </a:t>
                </a:r>
                <a:r>
                  <a:rPr lang="en-US" dirty="0"/>
                  <a:t>for some fixed number </a:t>
                </a:r>
                <a:r>
                  <a:rPr lang="en-US" i="1" dirty="0"/>
                  <a:t>a</a:t>
                </a:r>
                <a:r>
                  <a:rPr lang="en-US" dirty="0"/>
                  <a:t>, typically 0.1, 0.05, or 0.01.</a:t>
                </a:r>
              </a:p>
              <a:p>
                <a:pPr marL="0" lvl="1" defTabSz="1200150">
                  <a:lnSpc>
                    <a:spcPct val="90000"/>
                  </a:lnSpc>
                  <a:spcBef>
                    <a:spcPts val="300"/>
                  </a:spcBef>
                  <a:spcAft>
                    <a:spcPts val="1200"/>
                  </a:spcAft>
                </a:pPr>
                <a:endParaRPr lang="en-US" sz="2000" dirty="0"/>
              </a:p>
            </p:txBody>
          </p:sp>
        </mc:Choice>
        <mc:Fallback>
          <p:sp>
            <p:nvSpPr>
              <p:cNvPr id="23" name="Freeform 22"/>
              <p:cNvSpPr>
                <a:spLocks noRot="1" noChangeAspect="1" noMove="1" noResize="1" noEditPoints="1" noAdjustHandles="1" noChangeArrowheads="1" noChangeShapeType="1" noTextEdit="1"/>
              </p:cNvSpPr>
              <p:nvPr/>
            </p:nvSpPr>
            <p:spPr>
              <a:xfrm>
                <a:off x="703132" y="1130610"/>
                <a:ext cx="11029083" cy="5206022"/>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blipFill rotWithShape="0">
                <a:blip r:embed="rId3"/>
                <a:stretch>
                  <a:fillRect b="-1051"/>
                </a:stretch>
              </a:blipFill>
            </p:spPr>
            <p:txBody>
              <a:bodyPr/>
              <a:lstStyle/>
              <a:p>
                <a:r>
                  <a:rPr lang="en-US">
                    <a:noFill/>
                  </a:rPr>
                  <a:t> </a:t>
                </a:r>
              </a:p>
            </p:txBody>
          </p:sp>
        </mc:Fallback>
      </mc:AlternateContent>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6</a:t>
            </a:r>
            <a:r>
              <a:rPr lang="en-US" sz="1100" b="1" dirty="0" smtClean="0">
                <a:solidFill>
                  <a:schemeClr val="tx2"/>
                </a:solidFill>
              </a:rPr>
              <a:t>: Hypothesis Testing – Difference of Means Test – Unequal Variances</a:t>
            </a:r>
            <a:endParaRPr lang="en-US" sz="1100" b="1" dirty="0">
              <a:solidFill>
                <a:schemeClr val="tx2"/>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8250" y="3887404"/>
            <a:ext cx="2128519" cy="1872536"/>
          </a:xfrm>
          <a:prstGeom prst="rect">
            <a:avLst/>
          </a:prstGeom>
        </p:spPr>
      </p:pic>
      <p:sp>
        <p:nvSpPr>
          <p:cNvPr id="5" name="Rectangle 4"/>
          <p:cNvSpPr/>
          <p:nvPr/>
        </p:nvSpPr>
        <p:spPr>
          <a:xfrm>
            <a:off x="4607399" y="4103966"/>
            <a:ext cx="6494930" cy="923330"/>
          </a:xfrm>
          <a:prstGeom prst="rect">
            <a:avLst/>
          </a:prstGeom>
        </p:spPr>
        <p:txBody>
          <a:bodyPr wrap="square">
            <a:spAutoFit/>
          </a:bodyPr>
          <a:lstStyle/>
          <a:p>
            <a:r>
              <a:rPr lang="en-US" dirty="0"/>
              <a:t>(use the </a:t>
            </a:r>
            <a:r>
              <a:rPr lang="en-US" dirty="0" smtClean="0"/>
              <a:t>nearest </a:t>
            </a:r>
            <a:r>
              <a:rPr lang="en-US" dirty="0"/>
              <a:t>integer). If </a:t>
            </a:r>
            <a:r>
              <a:rPr lang="en-US" i="1" dirty="0"/>
              <a:t>p </a:t>
            </a:r>
            <a:r>
              <a:rPr lang="en-US" dirty="0"/>
              <a:t>is small, reject the null hypothesis; otherwise </a:t>
            </a:r>
            <a:r>
              <a:rPr lang="en-US" dirty="0" smtClean="0"/>
              <a:t>the test </a:t>
            </a:r>
            <a:r>
              <a:rPr lang="en-US" dirty="0"/>
              <a:t>is inconclusive</a:t>
            </a:r>
          </a:p>
          <a:p>
            <a:endParaRPr lang="en-US" dirty="0"/>
          </a:p>
        </p:txBody>
      </p:sp>
    </p:spTree>
    <p:extLst>
      <p:ext uri="{BB962C8B-B14F-4D97-AF65-F5344CB8AC3E}">
        <p14:creationId xmlns:p14="http://schemas.microsoft.com/office/powerpoint/2010/main" val="64709467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7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750"/>
                                        <p:tgtEl>
                                          <p:spTgt spid="23"/>
                                        </p:tgtEl>
                                      </p:cBhvr>
                                    </p:animEffect>
                                  </p:childTnLst>
                                </p:cTn>
                              </p:par>
                              <p:par>
                                <p:cTn id="13" presetID="10" presetClass="entr" presetSubtype="0" fill="hold" nodeType="with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animEffect transition="in" filter="fade">
                                      <p:cBhvr>
                                        <p:cTn id="15" dur="750"/>
                                        <p:tgtEl>
                                          <p:spTgt spid="2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3">
                                            <p:txEl>
                                              <p:pRg st="1" end="1"/>
                                            </p:txEl>
                                          </p:spTgt>
                                        </p:tgtEl>
                                        <p:attrNameLst>
                                          <p:attrName>style.visibility</p:attrName>
                                        </p:attrNameLst>
                                      </p:cBhvr>
                                      <p:to>
                                        <p:strVal val="visible"/>
                                      </p:to>
                                    </p:set>
                                    <p:animEffect transition="in" filter="fade">
                                      <p:cBhvr>
                                        <p:cTn id="20" dur="750"/>
                                        <p:tgtEl>
                                          <p:spTgt spid="2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3">
                                            <p:txEl>
                                              <p:pRg st="2" end="2"/>
                                            </p:txEl>
                                          </p:spTgt>
                                        </p:tgtEl>
                                        <p:attrNameLst>
                                          <p:attrName>style.visibility</p:attrName>
                                        </p:attrNameLst>
                                      </p:cBhvr>
                                      <p:to>
                                        <p:strVal val="visible"/>
                                      </p:to>
                                    </p:set>
                                    <p:animEffect transition="in" filter="fade">
                                      <p:cBhvr>
                                        <p:cTn id="25" dur="750"/>
                                        <p:tgtEl>
                                          <p:spTgt spid="2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3">
                                            <p:txEl>
                                              <p:pRg st="3" end="3"/>
                                            </p:txEl>
                                          </p:spTgt>
                                        </p:tgtEl>
                                        <p:attrNameLst>
                                          <p:attrName>style.visibility</p:attrName>
                                        </p:attrNameLst>
                                      </p:cBhvr>
                                      <p:to>
                                        <p:strVal val="visible"/>
                                      </p:to>
                                    </p:set>
                                    <p:animEffect transition="in" filter="fade">
                                      <p:cBhvr>
                                        <p:cTn id="30" dur="750"/>
                                        <p:tgtEl>
                                          <p:spTgt spid="2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3">
                                            <p:txEl>
                                              <p:pRg st="4" end="4"/>
                                            </p:txEl>
                                          </p:spTgt>
                                        </p:tgtEl>
                                        <p:attrNameLst>
                                          <p:attrName>style.visibility</p:attrName>
                                        </p:attrNameLst>
                                      </p:cBhvr>
                                      <p:to>
                                        <p:strVal val="visible"/>
                                      </p:to>
                                    </p:set>
                                    <p:animEffect transition="in" filter="fade">
                                      <p:cBhvr>
                                        <p:cTn id="35" dur="750"/>
                                        <p:tgtEl>
                                          <p:spTgt spid="23">
                                            <p:txEl>
                                              <p:pRg st="4" end="4"/>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3">
                                            <p:txEl>
                                              <p:pRg st="5" end="5"/>
                                            </p:txEl>
                                          </p:spTgt>
                                        </p:tgtEl>
                                        <p:attrNameLst>
                                          <p:attrName>style.visibility</p:attrName>
                                        </p:attrNameLst>
                                      </p:cBhvr>
                                      <p:to>
                                        <p:strVal val="visible"/>
                                      </p:to>
                                    </p:set>
                                    <p:animEffect transition="in" filter="fade">
                                      <p:cBhvr>
                                        <p:cTn id="38" dur="750"/>
                                        <p:tgtEl>
                                          <p:spTgt spid="23">
                                            <p:txEl>
                                              <p:pRg st="5" end="5"/>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750"/>
                                        <p:tgtEl>
                                          <p:spTgt spid="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75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3">
                                            <p:txEl>
                                              <p:pRg st="12" end="12"/>
                                            </p:txEl>
                                          </p:spTgt>
                                        </p:tgtEl>
                                        <p:attrNameLst>
                                          <p:attrName>style.visibility</p:attrName>
                                        </p:attrNameLst>
                                      </p:cBhvr>
                                      <p:to>
                                        <p:strVal val="visible"/>
                                      </p:to>
                                    </p:set>
                                    <p:animEffect transition="in" filter="fade">
                                      <p:cBhvr>
                                        <p:cTn id="49" dur="750"/>
                                        <p:tgtEl>
                                          <p:spTgt spid="2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244187" y="1417778"/>
            <a:ext cx="9937187" cy="3991131"/>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pPr>
              <a:spcBef>
                <a:spcPts val="600"/>
              </a:spcBef>
              <a:spcAft>
                <a:spcPts val="1200"/>
              </a:spcAft>
            </a:pPr>
            <a:r>
              <a:rPr lang="en-US" sz="2600" dirty="0" smtClean="0"/>
              <a:t>The </a:t>
            </a:r>
            <a:r>
              <a:rPr lang="en-US" sz="2600" dirty="0"/>
              <a:t>data file employeenumeric-split.xls contains the salaries for the Acme Widget Company, separated by sex. </a:t>
            </a:r>
            <a:endParaRPr lang="en-US" sz="2600" dirty="0" smtClean="0"/>
          </a:p>
          <a:p>
            <a:pPr marL="457200" indent="-457200">
              <a:spcBef>
                <a:spcPts val="600"/>
              </a:spcBef>
              <a:spcAft>
                <a:spcPts val="1200"/>
              </a:spcAft>
              <a:buFont typeface="Wingdings" panose="05000000000000000000" pitchFamily="2" charset="2"/>
              <a:buChar char="§"/>
            </a:pPr>
            <a:r>
              <a:rPr lang="en-US" sz="2600" dirty="0" smtClean="0"/>
              <a:t>Use </a:t>
            </a:r>
            <a:r>
              <a:rPr lang="en-US" sz="2600" dirty="0"/>
              <a:t>that data to test the hypothesis that women make at least $10,000 less on average than men at that company. </a:t>
            </a:r>
            <a:endParaRPr lang="en-US" sz="2800" dirty="0" smtClean="0"/>
          </a:p>
          <a:p>
            <a:pPr lvl="2">
              <a:spcBef>
                <a:spcPts val="600"/>
              </a:spcBef>
              <a:spcAft>
                <a:spcPts val="1200"/>
              </a:spcAft>
            </a:pPr>
            <a:r>
              <a:rPr lang="en-US" sz="2200" dirty="0" smtClean="0">
                <a:hlinkClick r:id="rId3"/>
              </a:rPr>
              <a:t>www.betterbusinessdecisions.org/data/employeenumeric-split.xls</a:t>
            </a:r>
            <a:endParaRPr lang="en-US" sz="2200" dirty="0" smtClean="0"/>
          </a:p>
          <a:p>
            <a:pPr>
              <a:spcBef>
                <a:spcPts val="600"/>
              </a:spcBef>
              <a:spcAft>
                <a:spcPts val="1200"/>
              </a:spcAft>
            </a:pPr>
            <a:endParaRPr lang="en-US" sz="2800" dirty="0" smtClean="0"/>
          </a:p>
          <a:p>
            <a:pPr defTabSz="1244600">
              <a:spcBef>
                <a:spcPts val="600"/>
              </a:spcBef>
              <a:spcAft>
                <a:spcPts val="1200"/>
              </a:spcAft>
            </a:pPr>
            <a:endParaRPr lang="en-US" sz="2800" kern="1200" dirty="0" smtClean="0"/>
          </a:p>
        </p:txBody>
      </p:sp>
      <p:sp>
        <p:nvSpPr>
          <p:cNvPr id="8" name="Freeform 7"/>
          <p:cNvSpPr/>
          <p:nvPr/>
        </p:nvSpPr>
        <p:spPr>
          <a:xfrm>
            <a:off x="1370905" y="1032741"/>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6</a:t>
            </a:r>
            <a:r>
              <a:rPr lang="en-US" sz="1100" b="1" dirty="0" smtClean="0">
                <a:solidFill>
                  <a:schemeClr val="tx2"/>
                </a:solidFill>
              </a:rPr>
              <a:t>: Hypothesis Testing – Difference of Means Test – Unequal Variances</a:t>
            </a:r>
            <a:endParaRPr lang="en-US" sz="1100" b="1" dirty="0">
              <a:solidFill>
                <a:schemeClr val="tx2"/>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0166" y="4422238"/>
            <a:ext cx="523625" cy="523625"/>
          </a:xfrm>
          <a:prstGeom prst="rect">
            <a:avLst/>
          </a:prstGeom>
        </p:spPr>
      </p:pic>
    </p:spTree>
    <p:extLst>
      <p:ext uri="{BB962C8B-B14F-4D97-AF65-F5344CB8AC3E}">
        <p14:creationId xmlns:p14="http://schemas.microsoft.com/office/powerpoint/2010/main" val="376787504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750"/>
                                        <p:tgtEl>
                                          <p:spTgt spid="7">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75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75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1390" y="836909"/>
            <a:ext cx="10721009" cy="5285596"/>
          </a:xfrm>
        </p:spPr>
        <p:txBody>
          <a:bodyPr>
            <a:normAutofit/>
          </a:bodyPr>
          <a:lstStyle/>
          <a:p>
            <a:pPr>
              <a:buFont typeface="Wingdings" panose="05000000000000000000" pitchFamily="2" charset="2"/>
              <a:buChar char="§"/>
            </a:pPr>
            <a:r>
              <a:rPr lang="en-US" sz="2400" dirty="0" smtClean="0"/>
              <a:t>First</a:t>
            </a:r>
            <a:r>
              <a:rPr lang="en-US" sz="2400" dirty="0"/>
              <a:t>, we need to find the mean and standard deviations for the two samples of our data. </a:t>
            </a:r>
            <a:endParaRPr lang="en-US" sz="2400" dirty="0" smtClean="0"/>
          </a:p>
          <a:p>
            <a:pPr>
              <a:buFont typeface="Wingdings" panose="05000000000000000000" pitchFamily="2" charset="2"/>
              <a:buChar char="§"/>
            </a:pPr>
            <a:endParaRPr lang="en-US" sz="2400" dirty="0"/>
          </a:p>
          <a:p>
            <a:pPr>
              <a:buFont typeface="Wingdings" panose="05000000000000000000" pitchFamily="2" charset="2"/>
              <a:buChar char="§"/>
            </a:pPr>
            <a:endParaRPr lang="en-US" sz="2400" dirty="0" smtClean="0"/>
          </a:p>
          <a:p>
            <a:pPr marL="68580" indent="0">
              <a:buNone/>
            </a:pPr>
            <a:endParaRPr lang="en-US" sz="2400" dirty="0" smtClean="0"/>
          </a:p>
          <a:p>
            <a:pPr marL="68580" indent="0">
              <a:buNone/>
            </a:pPr>
            <a:endParaRPr lang="en-US" sz="2400" dirty="0"/>
          </a:p>
          <a:p>
            <a:r>
              <a:rPr lang="en-US" sz="2400" dirty="0"/>
              <a:t>Next, we need to decide if the variances are equal or not by checking the ratio of the sample variances: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1757" y="1878439"/>
            <a:ext cx="7604350" cy="146833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8768" y="4749667"/>
            <a:ext cx="3754464" cy="1205636"/>
          </a:xfrm>
          <a:prstGeom prst="rect">
            <a:avLst/>
          </a:prstGeom>
        </p:spPr>
      </p:pic>
      <p:sp>
        <p:nvSpPr>
          <p:cNvPr id="6" name="TextBox 5"/>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6</a:t>
            </a:r>
            <a:r>
              <a:rPr lang="en-US" sz="1100" b="1" dirty="0" smtClean="0">
                <a:solidFill>
                  <a:schemeClr val="tx2"/>
                </a:solidFill>
              </a:rPr>
              <a:t>: Hypothesis Testing – Difference of Means Test – Unequal Variances</a:t>
            </a:r>
            <a:endParaRPr lang="en-US" sz="1100" b="1" dirty="0">
              <a:solidFill>
                <a:schemeClr val="tx2"/>
              </a:solidFill>
            </a:endParaRPr>
          </a:p>
        </p:txBody>
      </p:sp>
    </p:spTree>
    <p:extLst>
      <p:ext uri="{BB962C8B-B14F-4D97-AF65-F5344CB8AC3E}">
        <p14:creationId xmlns:p14="http://schemas.microsoft.com/office/powerpoint/2010/main" val="168436960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Effect transition="in" filter="fade">
                                      <p:cBhvr>
                                        <p:cTn id="9" dur="75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xEl>
                                              <p:pRg st="5" end="5"/>
                                            </p:txEl>
                                          </p:spTgt>
                                        </p:tgtEl>
                                        <p:attrNameLst>
                                          <p:attrName>style.visibility</p:attrName>
                                        </p:attrNameLst>
                                      </p:cBhvr>
                                      <p:to>
                                        <p:strVal val="visible"/>
                                      </p:to>
                                    </p:set>
                                    <p:animEffect transition="in" filter="fade">
                                      <p:cBhvr>
                                        <p:cTn id="14" dur="750"/>
                                        <p:tgtEl>
                                          <p:spTgt spid="2">
                                            <p:txEl>
                                              <p:pRg st="5" end="5"/>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p:cNvSpPr>
                <a:spLocks noGrp="1"/>
              </p:cNvSpPr>
              <p:nvPr>
                <p:ph idx="1"/>
              </p:nvPr>
            </p:nvSpPr>
            <p:spPr>
              <a:xfrm>
                <a:off x="938881" y="669213"/>
                <a:ext cx="10721009" cy="5141843"/>
              </a:xfrm>
            </p:spPr>
            <p:txBody>
              <a:bodyPr>
                <a:normAutofit/>
              </a:bodyPr>
              <a:lstStyle/>
              <a:p>
                <a:pPr marL="68580" indent="0">
                  <a:buNone/>
                </a:pPr>
                <a:r>
                  <a:rPr lang="en-US" sz="2200" dirty="0" smtClean="0"/>
                  <a:t>This </a:t>
                </a:r>
                <a:r>
                  <a:rPr lang="en-US" sz="2200" dirty="0"/>
                  <a:t>ratio is greater than 1, so we need to use the “unequal variance” procedure. Now we can proceed with our two-sample test as usual:</a:t>
                </a:r>
                <a:endParaRPr lang="en-US" sz="2200" dirty="0" smtClean="0"/>
              </a:p>
              <a:p>
                <a:r>
                  <a:rPr lang="en-US" sz="2200" dirty="0" smtClean="0"/>
                  <a:t>Null </a:t>
                </a:r>
                <a:r>
                  <a:rPr lang="en-US" sz="2200" dirty="0"/>
                  <a:t>hypothesis: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𝐻</m:t>
                        </m:r>
                      </m:e>
                      <m:sub>
                        <m:r>
                          <a:rPr lang="en-US" sz="2200" i="1">
                            <a:latin typeface="Cambria Math" panose="02040503050406030204" pitchFamily="18" charset="0"/>
                          </a:rPr>
                          <m:t>0</m:t>
                        </m:r>
                      </m:sub>
                    </m:sSub>
                  </m:oMath>
                </a14:m>
                <a:r>
                  <a:rPr lang="en-US" sz="2200" dirty="0"/>
                  <a:t>: </a:t>
                </a:r>
                <a14:m>
                  <m:oMath xmlns:m="http://schemas.openxmlformats.org/officeDocument/2006/math">
                    <m:sSub>
                      <m:sSubPr>
                        <m:ctrlPr>
                          <a:rPr lang="en-US" sz="2200" i="1">
                            <a:latin typeface="Cambria Math" panose="02040503050406030204" pitchFamily="18" charset="0"/>
                          </a:rPr>
                        </m:ctrlPr>
                      </m:sSubPr>
                      <m:e>
                        <m:r>
                          <m:rPr>
                            <m:nor/>
                          </m:rPr>
                          <a:rPr lang="en-US" sz="2200" i="1" dirty="0">
                            <a:latin typeface="Symbol" panose="05050102010706020507" pitchFamily="18" charset="2"/>
                          </a:rPr>
                          <m:t>m</m:t>
                        </m:r>
                      </m:e>
                      <m:sub>
                        <m:r>
                          <a:rPr lang="en-US" sz="2200" i="1" dirty="0">
                            <a:latin typeface="Cambria Math" panose="02040503050406030204" pitchFamily="18" charset="0"/>
                          </a:rPr>
                          <m:t>1</m:t>
                        </m:r>
                      </m:sub>
                    </m:sSub>
                    <m:r>
                      <a:rPr lang="en-US" sz="2200">
                        <a:latin typeface="Cambria Math" panose="02040503050406030204" pitchFamily="18" charset="0"/>
                      </a:rPr>
                      <m:t>−</m:t>
                    </m:r>
                  </m:oMath>
                </a14:m>
                <a:r>
                  <a:rPr lang="en-US" sz="2200" dirty="0"/>
                  <a:t> </a:t>
                </a:r>
                <a14:m>
                  <m:oMath xmlns:m="http://schemas.openxmlformats.org/officeDocument/2006/math">
                    <m:sSub>
                      <m:sSubPr>
                        <m:ctrlPr>
                          <a:rPr lang="en-US" sz="2200" i="1">
                            <a:latin typeface="Cambria Math" panose="02040503050406030204" pitchFamily="18" charset="0"/>
                          </a:rPr>
                        </m:ctrlPr>
                      </m:sSubPr>
                      <m:e>
                        <m:r>
                          <m:rPr>
                            <m:nor/>
                          </m:rPr>
                          <a:rPr lang="en-US" sz="2200" i="1" dirty="0">
                            <a:latin typeface="Symbol" panose="05050102010706020507" pitchFamily="18" charset="2"/>
                          </a:rPr>
                          <m:t>m</m:t>
                        </m:r>
                      </m:e>
                      <m:sub>
                        <m:r>
                          <a:rPr lang="en-US" sz="2200" i="1" dirty="0">
                            <a:latin typeface="Cambria Math" panose="02040503050406030204" pitchFamily="18" charset="0"/>
                          </a:rPr>
                          <m:t>2</m:t>
                        </m:r>
                      </m:sub>
                    </m:sSub>
                  </m:oMath>
                </a14:m>
                <a:r>
                  <a:rPr lang="en-US" sz="2200" dirty="0"/>
                  <a:t> ≠</a:t>
                </a:r>
                <a:r>
                  <a:rPr lang="en-US" sz="2200" dirty="0" smtClean="0"/>
                  <a:t> $</a:t>
                </a:r>
                <a:r>
                  <a:rPr lang="en-US" sz="2200" dirty="0"/>
                  <a:t>10,000 </a:t>
                </a:r>
                <a:endParaRPr lang="en-US" sz="2200" dirty="0" smtClean="0"/>
              </a:p>
              <a:p>
                <a:r>
                  <a:rPr lang="en-US" sz="2200" dirty="0" smtClean="0"/>
                  <a:t>Alternative </a:t>
                </a:r>
                <a:r>
                  <a:rPr lang="en-US" sz="2200" dirty="0"/>
                  <a:t>hypothesis: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𝐻</m:t>
                        </m:r>
                      </m:e>
                      <m:sub>
                        <m:r>
                          <a:rPr lang="en-US" sz="2200" b="0" i="1" smtClean="0">
                            <a:latin typeface="Cambria Math" panose="02040503050406030204" pitchFamily="18" charset="0"/>
                          </a:rPr>
                          <m:t>𝑎</m:t>
                        </m:r>
                      </m:sub>
                    </m:sSub>
                  </m:oMath>
                </a14:m>
                <a:r>
                  <a:rPr lang="en-US" sz="2200" dirty="0"/>
                  <a:t>: </a:t>
                </a:r>
                <a14:m>
                  <m:oMath xmlns:m="http://schemas.openxmlformats.org/officeDocument/2006/math">
                    <m:sSub>
                      <m:sSubPr>
                        <m:ctrlPr>
                          <a:rPr lang="en-US" sz="2200" i="1">
                            <a:latin typeface="Cambria Math" panose="02040503050406030204" pitchFamily="18" charset="0"/>
                          </a:rPr>
                        </m:ctrlPr>
                      </m:sSubPr>
                      <m:e>
                        <m:r>
                          <m:rPr>
                            <m:nor/>
                          </m:rPr>
                          <a:rPr lang="en-US" sz="2200" i="1" dirty="0">
                            <a:latin typeface="Symbol" panose="05050102010706020507" pitchFamily="18" charset="2"/>
                          </a:rPr>
                          <m:t>m</m:t>
                        </m:r>
                      </m:e>
                      <m:sub>
                        <m:r>
                          <a:rPr lang="en-US" sz="2200" i="1" dirty="0">
                            <a:latin typeface="Cambria Math" panose="02040503050406030204" pitchFamily="18" charset="0"/>
                          </a:rPr>
                          <m:t>1</m:t>
                        </m:r>
                      </m:sub>
                    </m:sSub>
                    <m:r>
                      <a:rPr lang="en-US" sz="2200">
                        <a:latin typeface="Cambria Math" panose="02040503050406030204" pitchFamily="18" charset="0"/>
                      </a:rPr>
                      <m:t>−</m:t>
                    </m:r>
                  </m:oMath>
                </a14:m>
                <a:r>
                  <a:rPr lang="en-US" sz="2200" dirty="0"/>
                  <a:t> </a:t>
                </a:r>
                <a14:m>
                  <m:oMath xmlns:m="http://schemas.openxmlformats.org/officeDocument/2006/math">
                    <m:sSub>
                      <m:sSubPr>
                        <m:ctrlPr>
                          <a:rPr lang="en-US" sz="2200" i="1">
                            <a:latin typeface="Cambria Math" panose="02040503050406030204" pitchFamily="18" charset="0"/>
                          </a:rPr>
                        </m:ctrlPr>
                      </m:sSubPr>
                      <m:e>
                        <m:r>
                          <m:rPr>
                            <m:nor/>
                          </m:rPr>
                          <a:rPr lang="en-US" sz="2200" i="1" dirty="0">
                            <a:latin typeface="Symbol" panose="05050102010706020507" pitchFamily="18" charset="2"/>
                          </a:rPr>
                          <m:t>m</m:t>
                        </m:r>
                      </m:e>
                      <m:sub>
                        <m:r>
                          <a:rPr lang="en-US" sz="2200" i="1" dirty="0">
                            <a:latin typeface="Cambria Math" panose="02040503050406030204" pitchFamily="18" charset="0"/>
                          </a:rPr>
                          <m:t>2</m:t>
                        </m:r>
                      </m:sub>
                    </m:sSub>
                  </m:oMath>
                </a14:m>
                <a:r>
                  <a:rPr lang="en-US" sz="2200" dirty="0"/>
                  <a:t> ≠ $10,000 </a:t>
                </a:r>
                <a:endParaRPr lang="en-US" sz="2200" dirty="0" smtClean="0"/>
              </a:p>
              <a:p>
                <a:pPr lvl="1"/>
                <a:r>
                  <a:rPr lang="en-US" sz="2000" dirty="0" smtClean="0"/>
                  <a:t>Joint standard error:</a:t>
                </a:r>
              </a:p>
              <a:p>
                <a:pPr lvl="1"/>
                <a:endParaRPr lang="en-US" sz="2000" dirty="0"/>
              </a:p>
              <a:p>
                <a:pPr marL="454914" lvl="1" indent="0">
                  <a:buNone/>
                </a:pPr>
                <a:endParaRPr lang="en-US" sz="2000" dirty="0"/>
              </a:p>
              <a:p>
                <a:pPr lvl="1"/>
                <a:r>
                  <a:rPr lang="en-US" sz="2000" dirty="0" smtClean="0"/>
                  <a:t>Degree of freedom:</a:t>
                </a:r>
                <a:endParaRPr lang="en-US" sz="2000" dirty="0"/>
              </a:p>
              <a:p>
                <a:pPr marL="68580" indent="0">
                  <a:buNone/>
                </a:pPr>
                <a:endParaRPr lang="en-US" sz="2200" dirty="0"/>
              </a:p>
              <a:p>
                <a:pPr marL="68580" indent="0">
                  <a:buNone/>
                </a:pPr>
                <a:endParaRPr lang="en-US" sz="2200" dirty="0"/>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938881" y="669213"/>
                <a:ext cx="10721009" cy="5141843"/>
              </a:xfrm>
              <a:blipFill rotWithShape="0">
                <a:blip r:embed="rId2"/>
                <a:stretch>
                  <a:fillRect l="-114" t="-830"/>
                </a:stretch>
              </a:blipFill>
            </p:spPr>
            <p:txBody>
              <a:bodyPr/>
              <a:lstStyle/>
              <a:p>
                <a:r>
                  <a:rPr lang="en-US">
                    <a:noFill/>
                  </a:rPr>
                  <a:t> </a:t>
                </a:r>
              </a:p>
            </p:txBody>
          </p:sp>
        </mc:Fallback>
      </mc:AlternateContent>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9875" y="2939894"/>
            <a:ext cx="5793298" cy="92715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3694" y="3944230"/>
            <a:ext cx="3399811" cy="2211427"/>
          </a:xfrm>
          <a:prstGeom prst="rect">
            <a:avLst/>
          </a:prstGeom>
        </p:spPr>
      </p:pic>
      <p:sp>
        <p:nvSpPr>
          <p:cNvPr id="5" name="TextBox 4"/>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6</a:t>
            </a:r>
            <a:r>
              <a:rPr lang="en-US" sz="1100" b="1" dirty="0" smtClean="0">
                <a:solidFill>
                  <a:schemeClr val="tx2"/>
                </a:solidFill>
              </a:rPr>
              <a:t>: Hypothesis Testing – Difference of Means Test – Unequal Variances</a:t>
            </a:r>
            <a:endParaRPr lang="en-US" sz="1100" b="1" dirty="0">
              <a:solidFill>
                <a:schemeClr val="tx2"/>
              </a:solidFill>
            </a:endParaRPr>
          </a:p>
        </p:txBody>
      </p:sp>
      <p:sp>
        <p:nvSpPr>
          <p:cNvPr id="7" name="Rectangle 6"/>
          <p:cNvSpPr/>
          <p:nvPr/>
        </p:nvSpPr>
        <p:spPr>
          <a:xfrm>
            <a:off x="7857865" y="4680611"/>
            <a:ext cx="3802025" cy="369332"/>
          </a:xfrm>
          <a:prstGeom prst="rect">
            <a:avLst/>
          </a:prstGeom>
        </p:spPr>
        <p:txBody>
          <a:bodyPr wrap="square">
            <a:spAutoFit/>
          </a:bodyPr>
          <a:lstStyle/>
          <a:p>
            <a:r>
              <a:rPr lang="en-US" dirty="0" smtClean="0"/>
              <a:t>(closest integer) so that </a:t>
            </a:r>
            <a:r>
              <a:rPr lang="en-US" i="1" dirty="0" err="1" smtClean="0"/>
              <a:t>df</a:t>
            </a:r>
            <a:r>
              <a:rPr lang="en-US" i="1" dirty="0" smtClean="0"/>
              <a:t> </a:t>
            </a:r>
            <a:r>
              <a:rPr lang="en-US" dirty="0" smtClean="0"/>
              <a:t>= 344 </a:t>
            </a:r>
            <a:endParaRPr lang="en-US" dirty="0"/>
          </a:p>
        </p:txBody>
      </p:sp>
    </p:spTree>
    <p:extLst>
      <p:ext uri="{BB962C8B-B14F-4D97-AF65-F5344CB8AC3E}">
        <p14:creationId xmlns:p14="http://schemas.microsoft.com/office/powerpoint/2010/main" val="198295291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75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750"/>
                                        <p:tgtEl>
                                          <p:spTgt spid="2">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75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750"/>
                                        <p:tgtEl>
                                          <p:spTgt spid="2">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750"/>
                                        <p:tgtEl>
                                          <p:spTgt spid="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35495" y="1133636"/>
            <a:ext cx="10721009" cy="4663403"/>
          </a:xfrm>
        </p:spPr>
        <p:txBody>
          <a:bodyPr/>
          <a:lstStyle/>
          <a:p>
            <a:r>
              <a:rPr lang="en-US" dirty="0" smtClean="0"/>
              <a:t>Test statistics:</a:t>
            </a:r>
          </a:p>
          <a:p>
            <a:endParaRPr lang="en-US" dirty="0"/>
          </a:p>
          <a:p>
            <a:pPr marL="68580" indent="0">
              <a:buNone/>
            </a:pPr>
            <a:endParaRPr lang="en-US" dirty="0" smtClean="0"/>
          </a:p>
          <a:p>
            <a:pPr marL="68580" indent="0">
              <a:buNone/>
            </a:pPr>
            <a:endParaRPr lang="en-US" dirty="0" smtClean="0"/>
          </a:p>
          <a:p>
            <a:r>
              <a:rPr lang="en-US" dirty="0"/>
              <a:t>Rejection region: </a:t>
            </a:r>
            <a:endParaRPr lang="en-US" dirty="0" smtClean="0"/>
          </a:p>
          <a:p>
            <a:pPr lvl="1"/>
            <a:r>
              <a:rPr lang="en-US" i="1" dirty="0" smtClean="0"/>
              <a:t>p</a:t>
            </a:r>
            <a:r>
              <a:rPr lang="en-US" dirty="0" smtClean="0"/>
              <a:t> </a:t>
            </a:r>
            <a:r>
              <a:rPr lang="en-US" dirty="0"/>
              <a:t>= </a:t>
            </a:r>
            <a:r>
              <a:rPr lang="en-US" i="1" dirty="0"/>
              <a:t>2P</a:t>
            </a:r>
            <a:r>
              <a:rPr lang="en-US" dirty="0"/>
              <a:t>(</a:t>
            </a:r>
            <a:r>
              <a:rPr lang="en-US" i="1" dirty="0">
                <a:latin typeface="Book Antiqua" panose="02040602050305030304" pitchFamily="18" charset="0"/>
              </a:rPr>
              <a:t>t</a:t>
            </a:r>
            <a:r>
              <a:rPr lang="en-US" dirty="0"/>
              <a:t> &gt; 4.103) = </a:t>
            </a:r>
            <a:r>
              <a:rPr lang="en-US" i="1" dirty="0"/>
              <a:t>TDIST</a:t>
            </a:r>
            <a:r>
              <a:rPr lang="en-US" dirty="0"/>
              <a:t>(4.103,344,2</a:t>
            </a:r>
            <a:r>
              <a:rPr lang="en-US" dirty="0" smtClean="0"/>
              <a:t>) = 0.00005</a:t>
            </a:r>
          </a:p>
          <a:p>
            <a:pPr lvl="1"/>
            <a:r>
              <a:rPr lang="en-US" dirty="0" smtClean="0"/>
              <a:t>Since </a:t>
            </a:r>
            <a:r>
              <a:rPr lang="en-US" dirty="0"/>
              <a:t>p &lt; 0.01, we reject the null hypothesis </a:t>
            </a:r>
            <a:r>
              <a:rPr lang="en-US" dirty="0" smtClean="0"/>
              <a:t>and accept </a:t>
            </a:r>
            <a:r>
              <a:rPr lang="en-US" dirty="0"/>
              <a:t>the alternative.</a:t>
            </a:r>
          </a:p>
        </p:txBody>
      </p:sp>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6</a:t>
            </a:r>
            <a:r>
              <a:rPr lang="en-US" sz="1100" b="1" dirty="0" smtClean="0">
                <a:solidFill>
                  <a:schemeClr val="tx2"/>
                </a:solidFill>
              </a:rPr>
              <a:t>: Hypothesis Testing – Difference of Means Test – Unequal Variances</a:t>
            </a:r>
            <a:endParaRPr lang="en-US" sz="1100" b="1" dirty="0">
              <a:solidFill>
                <a:schemeClr val="tx2"/>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5906" y="1877554"/>
            <a:ext cx="5480188" cy="912139"/>
          </a:xfrm>
          <a:prstGeom prst="rect">
            <a:avLst/>
          </a:prstGeom>
        </p:spPr>
      </p:pic>
    </p:spTree>
    <p:extLst>
      <p:ext uri="{BB962C8B-B14F-4D97-AF65-F5344CB8AC3E}">
        <p14:creationId xmlns:p14="http://schemas.microsoft.com/office/powerpoint/2010/main" val="164399440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750"/>
                                        <p:tgtEl>
                                          <p:spTgt spid="2">
                                            <p:txEl>
                                              <p:pRg st="4" end="4"/>
                                            </p:txEl>
                                          </p:spTgt>
                                        </p:tgtEl>
                                      </p:cBhvr>
                                    </p:animEffect>
                                    <p:anim calcmode="lin" valueType="num">
                                      <p:cBhvr>
                                        <p:cTn id="8" dur="75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750"/>
                                        <p:tgtEl>
                                          <p:spTgt spid="2">
                                            <p:txEl>
                                              <p:pRg st="5" end="5"/>
                                            </p:txEl>
                                          </p:spTgt>
                                        </p:tgtEl>
                                      </p:cBhvr>
                                    </p:animEffect>
                                    <p:anim calcmode="lin" valueType="num">
                                      <p:cBhvr>
                                        <p:cTn id="13" dur="75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14" dur="75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Effect transition="in" filter="fade">
                                      <p:cBhvr>
                                        <p:cTn id="19" dur="750"/>
                                        <p:tgtEl>
                                          <p:spTgt spid="2">
                                            <p:txEl>
                                              <p:pRg st="6" end="6"/>
                                            </p:txEl>
                                          </p:spTgt>
                                        </p:tgtEl>
                                      </p:cBhvr>
                                    </p:animEffect>
                                    <p:anim calcmode="lin" valueType="num">
                                      <p:cBhvr>
                                        <p:cTn id="20" dur="75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1" dur="75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43992" y="1540042"/>
            <a:ext cx="10721009" cy="4523874"/>
          </a:xfrm>
        </p:spPr>
        <p:txBody>
          <a:bodyPr>
            <a:noAutofit/>
          </a:bodyPr>
          <a:lstStyle/>
          <a:p>
            <a:pPr algn="just">
              <a:spcAft>
                <a:spcPts val="1200"/>
              </a:spcAft>
            </a:pPr>
            <a:r>
              <a:rPr lang="en-US" dirty="0" smtClean="0"/>
              <a:t>If </a:t>
            </a:r>
            <a:r>
              <a:rPr lang="en-US" dirty="0"/>
              <a:t>the company was correct in saying that their packages weigh 10 </a:t>
            </a:r>
            <a:r>
              <a:rPr lang="en-US" dirty="0" err="1"/>
              <a:t>oz</a:t>
            </a:r>
            <a:r>
              <a:rPr lang="en-US" dirty="0"/>
              <a:t> on average, it does not mean that each and every package weighs exactly 10 oz. However, it is likely that most packages weigh </a:t>
            </a:r>
            <a:r>
              <a:rPr lang="en-US" i="1" dirty="0"/>
              <a:t>close </a:t>
            </a:r>
            <a:r>
              <a:rPr lang="en-US" dirty="0"/>
              <a:t>to 10 </a:t>
            </a:r>
            <a:r>
              <a:rPr lang="en-US" dirty="0" err="1"/>
              <a:t>oz</a:t>
            </a:r>
            <a:r>
              <a:rPr lang="en-US" dirty="0"/>
              <a:t> and only a few weigh a lot less or more. </a:t>
            </a:r>
            <a:endParaRPr lang="en-US" dirty="0" smtClean="0"/>
          </a:p>
          <a:p>
            <a:pPr algn="just">
              <a:spcAft>
                <a:spcPts val="1200"/>
              </a:spcAft>
            </a:pPr>
            <a:r>
              <a:rPr lang="en-US" dirty="0" smtClean="0"/>
              <a:t>Conversely</a:t>
            </a:r>
            <a:r>
              <a:rPr lang="en-US" dirty="0"/>
              <a:t>, if I found a package that weighs a lot more or a lot less than 10 </a:t>
            </a:r>
            <a:r>
              <a:rPr lang="en-US" dirty="0" err="1"/>
              <a:t>oz</a:t>
            </a:r>
            <a:r>
              <a:rPr lang="en-US" dirty="0"/>
              <a:t>, then it seems likely that the company’s claim may be wrong. </a:t>
            </a:r>
            <a:endParaRPr lang="en-US" dirty="0" smtClean="0"/>
          </a:p>
          <a:p>
            <a:pPr algn="just">
              <a:spcAft>
                <a:spcPts val="1200"/>
              </a:spcAft>
            </a:pPr>
            <a:r>
              <a:rPr lang="en-US" dirty="0" smtClean="0"/>
              <a:t>In </a:t>
            </a:r>
            <a:r>
              <a:rPr lang="en-US" dirty="0"/>
              <a:t>fact, the chances that the original claim is incorrect are higher the more the weights of our sample differ from 10 oz.</a:t>
            </a:r>
          </a:p>
          <a:p>
            <a:pPr marL="68580" indent="0" algn="just">
              <a:spcAft>
                <a:spcPts val="1200"/>
              </a:spcAft>
              <a:buNone/>
            </a:pPr>
            <a:endParaRPr lang="en-US" dirty="0"/>
          </a:p>
        </p:txBody>
      </p:sp>
      <p:sp>
        <p:nvSpPr>
          <p:cNvPr id="3" name="Title 12"/>
          <p:cNvSpPr txBox="1">
            <a:spLocks/>
          </p:cNvSpPr>
          <p:nvPr/>
        </p:nvSpPr>
        <p:spPr>
          <a:xfrm>
            <a:off x="843992" y="674901"/>
            <a:ext cx="10738407" cy="673452"/>
          </a:xfrm>
          <a:prstGeom prst="rect">
            <a:avLst/>
          </a:prstGeom>
        </p:spPr>
        <p:txBody>
          <a:bodyPr/>
          <a:lstStyle>
            <a:lvl1pPr algn="l" rtl="0" eaLnBrk="1" latinLnBrk="0" hangingPunct="1">
              <a:spcBef>
                <a:spcPct val="0"/>
              </a:spcBef>
              <a:buNone/>
              <a:defRPr kumimoji="0" sz="4000" kern="1200" spc="-100" baseline="0">
                <a:solidFill>
                  <a:schemeClr val="tx2"/>
                </a:solidFill>
                <a:latin typeface="+mj-lt"/>
                <a:ea typeface="+mj-ea"/>
                <a:cs typeface="+mj-cs"/>
              </a:defRPr>
            </a:lvl1pPr>
            <a:extLst/>
          </a:lstStyle>
          <a:p>
            <a:r>
              <a:rPr lang="en-US" sz="3000" dirty="0">
                <a:effectLst>
                  <a:outerShdw blurRad="38100" dist="38100" dir="2700000" algn="tl">
                    <a:srgbClr val="000000">
                      <a:alpha val="43137"/>
                    </a:srgbClr>
                  </a:outerShdw>
                </a:effectLst>
              </a:rPr>
              <a:t>Innocent Until Proven Guilty: Hypothesis </a:t>
            </a:r>
            <a:r>
              <a:rPr lang="en-US" sz="3000" dirty="0" smtClean="0">
                <a:effectLst>
                  <a:outerShdw blurRad="38100" dist="38100" dir="2700000" algn="tl">
                    <a:srgbClr val="000000">
                      <a:alpha val="43137"/>
                    </a:srgbClr>
                  </a:outerShdw>
                </a:effectLst>
              </a:rPr>
              <a:t>Testing as </a:t>
            </a:r>
            <a:r>
              <a:rPr lang="en-US" sz="3000" dirty="0">
                <a:effectLst>
                  <a:outerShdw blurRad="38100" dist="38100" dir="2700000" algn="tl">
                    <a:srgbClr val="000000">
                      <a:alpha val="43137"/>
                    </a:srgbClr>
                  </a:outerShdw>
                </a:effectLst>
              </a:rPr>
              <a:t>a Trial by Jury</a:t>
            </a:r>
          </a:p>
        </p:txBody>
      </p:sp>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6</a:t>
            </a:r>
            <a:r>
              <a:rPr lang="en-US" sz="1100" b="1" dirty="0" smtClean="0">
                <a:solidFill>
                  <a:schemeClr val="tx2"/>
                </a:solidFill>
              </a:rPr>
              <a:t>: Hypothesis Testing – Introduction</a:t>
            </a:r>
            <a:endParaRPr lang="en-US" sz="1100" b="1" dirty="0">
              <a:solidFill>
                <a:schemeClr val="tx2"/>
              </a:solidFill>
            </a:endParaRPr>
          </a:p>
        </p:txBody>
      </p:sp>
    </p:spTree>
    <p:extLst>
      <p:ext uri="{BB962C8B-B14F-4D97-AF65-F5344CB8AC3E}">
        <p14:creationId xmlns:p14="http://schemas.microsoft.com/office/powerpoint/2010/main" val="79108334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9556" y="830837"/>
            <a:ext cx="10443496" cy="5081399"/>
          </a:xfrm>
        </p:spPr>
        <p:txBody>
          <a:bodyPr/>
          <a:lstStyle/>
          <a:p>
            <a:pPr algn="just"/>
            <a:r>
              <a:rPr lang="en-US" dirty="0" smtClean="0"/>
              <a:t>Thus</a:t>
            </a:r>
            <a:r>
              <a:rPr lang="en-US" dirty="0"/>
              <a:t>, the difference in average salary between men and women at the Acme Widget Company is at least $10,000 and we are very sure that this </a:t>
            </a:r>
            <a:r>
              <a:rPr lang="en-US" dirty="0" smtClean="0"/>
              <a:t>answer </a:t>
            </a:r>
            <a:r>
              <a:rPr lang="en-US" dirty="0"/>
              <a:t>is correct (since </a:t>
            </a:r>
            <a:r>
              <a:rPr lang="en-US" i="1" dirty="0"/>
              <a:t>p </a:t>
            </a:r>
            <a:r>
              <a:rPr lang="en-US" dirty="0"/>
              <a:t>= 0.00005</a:t>
            </a:r>
            <a:r>
              <a:rPr lang="en-US" dirty="0" smtClean="0"/>
              <a:t>).</a:t>
            </a:r>
          </a:p>
          <a:p>
            <a:pPr lvl="1" algn="just"/>
            <a:r>
              <a:rPr lang="en-US" dirty="0" smtClean="0"/>
              <a:t>Note </a:t>
            </a:r>
            <a:r>
              <a:rPr lang="en-US" dirty="0"/>
              <a:t>that our test actually confirms that the difference is </a:t>
            </a:r>
            <a:r>
              <a:rPr lang="en-US" i="1" dirty="0"/>
              <a:t>not equal to </a:t>
            </a:r>
            <a:r>
              <a:rPr lang="en-US" dirty="0"/>
              <a:t>$10,000, but looking at the actual values of the means as computed by Excel we can clearly conclude that the difference must be more than $10,000 (it is certainly not less). </a:t>
            </a:r>
            <a:endParaRPr lang="en-US" dirty="0" smtClean="0"/>
          </a:p>
          <a:p>
            <a:pPr lvl="1" algn="just"/>
            <a:r>
              <a:rPr lang="en-US" dirty="0" smtClean="0"/>
              <a:t>In </a:t>
            </a:r>
            <a:r>
              <a:rPr lang="en-US" dirty="0"/>
              <a:t>fact, a one-tailed test would be more appropriate here (see the “One-Tailed and Two-Tailed Tests” section), which would show indeed that men make at least $10,000 more than women. </a:t>
            </a:r>
          </a:p>
        </p:txBody>
      </p:sp>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6</a:t>
            </a:r>
            <a:r>
              <a:rPr lang="en-US" sz="1100" b="1" dirty="0" smtClean="0">
                <a:solidFill>
                  <a:schemeClr val="tx2"/>
                </a:solidFill>
              </a:rPr>
              <a:t>: Hypothesis Testing – Difference of Means Test – Unequal Variances</a:t>
            </a:r>
            <a:endParaRPr lang="en-US" sz="1100" b="1" dirty="0">
              <a:solidFill>
                <a:schemeClr val="tx2"/>
              </a:solidFill>
            </a:endParaRPr>
          </a:p>
        </p:txBody>
      </p:sp>
    </p:spTree>
    <p:extLst>
      <p:ext uri="{BB962C8B-B14F-4D97-AF65-F5344CB8AC3E}">
        <p14:creationId xmlns:p14="http://schemas.microsoft.com/office/powerpoint/2010/main" val="344183556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5906" y="810182"/>
            <a:ext cx="10560186" cy="538172"/>
          </a:xfrm>
        </p:spPr>
        <p:txBody>
          <a:bodyPr>
            <a:normAutofit/>
          </a:bodyPr>
          <a:lstStyle/>
          <a:p>
            <a:pPr algn="just"/>
            <a:r>
              <a:rPr lang="en-US" sz="2400" dirty="0" smtClean="0"/>
              <a:t>Excel output for the last two examples:</a:t>
            </a:r>
          </a:p>
          <a:p>
            <a:pPr marL="68580" indent="0" algn="just">
              <a:buNone/>
            </a:pPr>
            <a:endParaRPr lang="en-US" sz="2400" dirty="0"/>
          </a:p>
        </p:txBody>
      </p:sp>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6</a:t>
            </a:r>
            <a:r>
              <a:rPr lang="en-US" sz="1100" b="1" dirty="0" smtClean="0">
                <a:solidFill>
                  <a:schemeClr val="tx2"/>
                </a:solidFill>
              </a:rPr>
              <a:t>: Hypothesis Testing – Difference of Means Test – Unequal Variances</a:t>
            </a:r>
            <a:endParaRPr lang="en-US" sz="1100" b="1" dirty="0">
              <a:solidFill>
                <a:schemeClr val="tx2"/>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4167" y="1348354"/>
            <a:ext cx="9303665" cy="4559818"/>
          </a:xfrm>
          <a:prstGeom prst="rect">
            <a:avLst/>
          </a:prstGeom>
        </p:spPr>
      </p:pic>
    </p:spTree>
    <p:extLst>
      <p:ext uri="{BB962C8B-B14F-4D97-AF65-F5344CB8AC3E}">
        <p14:creationId xmlns:p14="http://schemas.microsoft.com/office/powerpoint/2010/main" val="280312585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6</a:t>
            </a:r>
            <a:r>
              <a:rPr lang="en-US" sz="1100" b="1" dirty="0" smtClean="0">
                <a:solidFill>
                  <a:schemeClr val="tx2"/>
                </a:solidFill>
              </a:rPr>
              <a:t>: Hypothesis Testing – </a:t>
            </a:r>
            <a:r>
              <a:rPr lang="en-US" sz="1100" b="1" dirty="0">
                <a:solidFill>
                  <a:schemeClr val="tx2"/>
                </a:solidFill>
              </a:rPr>
              <a:t>Testing Hypothesis for Proportion</a:t>
            </a:r>
          </a:p>
        </p:txBody>
      </p:sp>
      <p:sp>
        <p:nvSpPr>
          <p:cNvPr id="4" name="Freeform 3"/>
          <p:cNvSpPr/>
          <p:nvPr/>
        </p:nvSpPr>
        <p:spPr>
          <a:xfrm>
            <a:off x="625642" y="523491"/>
            <a:ext cx="10940716" cy="777600"/>
          </a:xfrm>
          <a:custGeom>
            <a:avLst/>
            <a:gdLst>
              <a:gd name="connsiteX0" fmla="*/ 0 w 10940716"/>
              <a:gd name="connsiteY0" fmla="*/ 0 h 777600"/>
              <a:gd name="connsiteX1" fmla="*/ 10940716 w 10940716"/>
              <a:gd name="connsiteY1" fmla="*/ 0 h 777600"/>
              <a:gd name="connsiteX2" fmla="*/ 10940716 w 10940716"/>
              <a:gd name="connsiteY2" fmla="*/ 777600 h 777600"/>
              <a:gd name="connsiteX3" fmla="*/ 0 w 10940716"/>
              <a:gd name="connsiteY3" fmla="*/ 777600 h 777600"/>
              <a:gd name="connsiteX4" fmla="*/ 0 w 10940716"/>
              <a:gd name="connsiteY4" fmla="*/ 0 h 77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777600">
                <a:moveTo>
                  <a:pt x="0" y="0"/>
                </a:moveTo>
                <a:lnTo>
                  <a:pt x="10940716" y="0"/>
                </a:lnTo>
                <a:lnTo>
                  <a:pt x="10940716" y="777600"/>
                </a:lnTo>
                <a:lnTo>
                  <a:pt x="0" y="777600"/>
                </a:lnTo>
                <a:lnTo>
                  <a:pt x="0" y="0"/>
                </a:lnTo>
                <a:close/>
              </a:path>
            </a:pathLst>
          </a:custGeom>
          <a:solidFill>
            <a:srgbClr val="2254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4000">
                <a:solidFill>
                  <a:schemeClr val="bg1"/>
                </a:solidFill>
                <a:effectLst>
                  <a:outerShdw blurRad="38100" dist="38100" dir="2700000" algn="tl">
                    <a:srgbClr val="000000">
                      <a:alpha val="43137"/>
                    </a:srgbClr>
                  </a:outerShdw>
                </a:effectLst>
              </a:rPr>
              <a:t>Testing Hypothesis for Proportion</a:t>
            </a:r>
            <a:endParaRPr lang="en-US" sz="4000" kern="1200" dirty="0">
              <a:solidFill>
                <a:schemeClr val="bg1"/>
              </a:solidFill>
              <a:effectLst>
                <a:outerShdw blurRad="38100" dist="38100" dir="2700000" algn="tl">
                  <a:srgbClr val="000000">
                    <a:alpha val="43137"/>
                  </a:srgbClr>
                </a:outerShdw>
              </a:effectLst>
            </a:endParaRPr>
          </a:p>
        </p:txBody>
      </p:sp>
      <mc:AlternateContent xmlns:mc="http://schemas.openxmlformats.org/markup-compatibility/2006">
        <mc:Choice xmlns:a14="http://schemas.microsoft.com/office/drawing/2010/main" Requires="a14">
          <p:sp>
            <p:nvSpPr>
              <p:cNvPr id="5" name="Freeform 4"/>
              <p:cNvSpPr/>
              <p:nvPr/>
            </p:nvSpPr>
            <p:spPr>
              <a:xfrm>
                <a:off x="625642" y="1301091"/>
                <a:ext cx="10940716" cy="5068712"/>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solidFill>
                <a:srgbClr val="F2FFE3"/>
              </a:soli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4018" tIns="144018" rIns="192024" bIns="216027" numCol="1" spcCol="1270" anchor="t" anchorCtr="0">
                <a:noAutofit/>
              </a:bodyPr>
              <a:lstStyle/>
              <a:p>
                <a:pPr lvl="1" indent="-457200" defTabSz="1200150">
                  <a:lnSpc>
                    <a:spcPct val="90000"/>
                  </a:lnSpc>
                  <a:spcBef>
                    <a:spcPts val="600"/>
                  </a:spcBef>
                  <a:buFont typeface="Wingdings" panose="05000000000000000000" pitchFamily="2" charset="2"/>
                  <a:buChar char="§"/>
                </a:pPr>
                <a:r>
                  <a:rPr lang="en-US" sz="2400" dirty="0" smtClean="0"/>
                  <a:t>Null hypothesis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𝐻</m:t>
                        </m:r>
                      </m:e>
                      <m:sub>
                        <m:r>
                          <a:rPr lang="en-US" sz="2400" b="0" i="1" smtClean="0">
                            <a:latin typeface="Cambria Math" panose="02040503050406030204" pitchFamily="18" charset="0"/>
                          </a:rPr>
                          <m:t>0</m:t>
                        </m:r>
                      </m:sub>
                    </m:sSub>
                  </m:oMath>
                </a14:m>
                <a:r>
                  <a:rPr lang="en-US" sz="2400" dirty="0" smtClean="0"/>
                  <a:t>: </a:t>
                </a:r>
                <a:r>
                  <a:rPr lang="en-US" sz="2400" dirty="0" smtClean="0">
                    <a:sym typeface="Symbol" panose="05050102010706020507" pitchFamily="18" charset="2"/>
                  </a:rPr>
                  <a:t> = </a:t>
                </a:r>
                <a14:m>
                  <m:oMath xmlns:m="http://schemas.openxmlformats.org/officeDocument/2006/math">
                    <m:sSub>
                      <m:sSubPr>
                        <m:ctrlPr>
                          <a:rPr lang="en-US" sz="2400" i="1" smtClean="0">
                            <a:latin typeface="Cambria Math" panose="02040503050406030204" pitchFamily="18" charset="0"/>
                            <a:sym typeface="Symbol" panose="05050102010706020507" pitchFamily="18" charset="2"/>
                          </a:rPr>
                        </m:ctrlPr>
                      </m:sSubPr>
                      <m:e>
                        <m:r>
                          <a:rPr lang="en-US" sz="2400" b="0" i="1" smtClean="0">
                            <a:latin typeface="Cambria Math" panose="02040503050406030204" pitchFamily="18" charset="0"/>
                            <a:sym typeface="Symbol" panose="05050102010706020507" pitchFamily="18" charset="2"/>
                          </a:rPr>
                          <m:t>𝑝</m:t>
                        </m:r>
                      </m:e>
                      <m:sub>
                        <m:r>
                          <a:rPr lang="en-US" sz="2400" b="0" i="1" smtClean="0">
                            <a:latin typeface="Cambria Math" panose="02040503050406030204" pitchFamily="18" charset="0"/>
                            <a:sym typeface="Symbol" panose="05050102010706020507" pitchFamily="18" charset="2"/>
                          </a:rPr>
                          <m:t>0</m:t>
                        </m:r>
                      </m:sub>
                    </m:sSub>
                  </m:oMath>
                </a14:m>
                <a:endParaRPr lang="en-US" sz="2400" dirty="0" smtClean="0"/>
              </a:p>
              <a:p>
                <a:pPr lvl="1" indent="-457200" defTabSz="1200150">
                  <a:lnSpc>
                    <a:spcPct val="90000"/>
                  </a:lnSpc>
                  <a:spcBef>
                    <a:spcPts val="600"/>
                  </a:spcBef>
                  <a:buFont typeface="Wingdings" panose="05000000000000000000" pitchFamily="2" charset="2"/>
                  <a:buChar char="§"/>
                </a:pPr>
                <a:r>
                  <a:rPr lang="en-US" sz="2400" dirty="0" smtClean="0"/>
                  <a:t>Alternative </a:t>
                </a:r>
                <a:r>
                  <a:rPr lang="en-US" sz="2400" dirty="0"/>
                  <a:t>hypothesis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𝐻</m:t>
                        </m:r>
                      </m:e>
                      <m:sub>
                        <m:r>
                          <a:rPr lang="en-US" sz="2400" b="0" i="1" smtClean="0">
                            <a:latin typeface="Cambria Math" panose="02040503050406030204" pitchFamily="18" charset="0"/>
                          </a:rPr>
                          <m:t>𝑎</m:t>
                        </m:r>
                      </m:sub>
                    </m:sSub>
                  </m:oMath>
                </a14:m>
                <a:r>
                  <a:rPr lang="en-US" sz="2400" dirty="0"/>
                  <a:t>: </a:t>
                </a:r>
                <a:r>
                  <a:rPr lang="en-US" sz="2400" dirty="0">
                    <a:sym typeface="Symbol" panose="05050102010706020507" pitchFamily="18" charset="2"/>
                  </a:rPr>
                  <a:t> </a:t>
                </a:r>
                <a:r>
                  <a:rPr lang="en-US" sz="2400" dirty="0" smtClean="0">
                    <a:sym typeface="Symbol" panose="05050102010706020507" pitchFamily="18" charset="2"/>
                  </a:rPr>
                  <a:t> </a:t>
                </a:r>
                <a14:m>
                  <m:oMath xmlns:m="http://schemas.openxmlformats.org/officeDocument/2006/math">
                    <m:sSub>
                      <m:sSubPr>
                        <m:ctrlPr>
                          <a:rPr lang="en-US" sz="2400" i="1">
                            <a:latin typeface="Cambria Math" panose="02040503050406030204" pitchFamily="18" charset="0"/>
                            <a:sym typeface="Symbol" panose="05050102010706020507" pitchFamily="18" charset="2"/>
                          </a:rPr>
                        </m:ctrlPr>
                      </m:sSubPr>
                      <m:e>
                        <m:r>
                          <a:rPr lang="en-US" sz="2400" i="1">
                            <a:latin typeface="Cambria Math" panose="02040503050406030204" pitchFamily="18" charset="0"/>
                            <a:sym typeface="Symbol" panose="05050102010706020507" pitchFamily="18" charset="2"/>
                          </a:rPr>
                          <m:t>𝑝</m:t>
                        </m:r>
                      </m:e>
                      <m:sub>
                        <m:r>
                          <a:rPr lang="en-US" sz="2400" i="1">
                            <a:latin typeface="Cambria Math" panose="02040503050406030204" pitchFamily="18" charset="0"/>
                            <a:sym typeface="Symbol" panose="05050102010706020507" pitchFamily="18" charset="2"/>
                          </a:rPr>
                          <m:t>0</m:t>
                        </m:r>
                      </m:sub>
                    </m:sSub>
                  </m:oMath>
                </a14:m>
                <a:endParaRPr lang="en-US" sz="2400" dirty="0" smtClean="0">
                  <a:sym typeface="Symbol" panose="05050102010706020507" pitchFamily="18" charset="2"/>
                </a:endParaRPr>
              </a:p>
              <a:p>
                <a:pPr lvl="1" indent="-457200" defTabSz="1200150">
                  <a:lnSpc>
                    <a:spcPct val="90000"/>
                  </a:lnSpc>
                  <a:spcBef>
                    <a:spcPts val="600"/>
                  </a:spcBef>
                  <a:buFont typeface="Wingdings" panose="05000000000000000000" pitchFamily="2" charset="2"/>
                  <a:buChar char="§"/>
                </a:pPr>
                <a:r>
                  <a:rPr lang="en-US" sz="2400" dirty="0" smtClean="0"/>
                  <a:t>Test statistics: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𝑧</m:t>
                        </m:r>
                      </m:e>
                      <m:sub>
                        <m:r>
                          <a:rPr lang="en-US" sz="2800" b="0" i="1" smtClean="0">
                            <a:latin typeface="Cambria Math" panose="02040503050406030204" pitchFamily="18" charset="0"/>
                          </a:rPr>
                          <m:t>0</m:t>
                        </m:r>
                      </m:sub>
                    </m:sSub>
                    <m:r>
                      <a:rPr lang="en-US" sz="2800" b="0" i="0" smtClean="0">
                        <a:latin typeface="Cambria Math" panose="02040503050406030204" pitchFamily="18" charset="0"/>
                      </a:rPr>
                      <m:t> </m:t>
                    </m:r>
                  </m:oMath>
                </a14:m>
                <a:r>
                  <a:rPr lang="en-US" sz="2800" dirty="0" smtClean="0"/>
                  <a:t>= </a:t>
                </a:r>
                <a14:m>
                  <m:oMath xmlns:m="http://schemas.openxmlformats.org/officeDocument/2006/math">
                    <m:f>
                      <m:fPr>
                        <m:ctrlPr>
                          <a:rPr lang="en-US" sz="2800" i="1" smtClean="0">
                            <a:latin typeface="Cambria Math" panose="02040503050406030204" pitchFamily="18" charset="0"/>
                          </a:rPr>
                        </m:ctrlPr>
                      </m:fPr>
                      <m:num>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𝑝</m:t>
                            </m:r>
                          </m:e>
                        </m:acc>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𝑝</m:t>
                            </m:r>
                          </m:e>
                          <m:sub>
                            <m:r>
                              <a:rPr lang="en-US" sz="2800" b="0" i="1" smtClean="0">
                                <a:latin typeface="Cambria Math" panose="02040503050406030204" pitchFamily="18" charset="0"/>
                              </a:rPr>
                              <m:t>0</m:t>
                            </m:r>
                          </m:sub>
                        </m:sSub>
                      </m:num>
                      <m:den>
                        <m:r>
                          <a:rPr lang="en-US" sz="2800" b="0" i="1" smtClean="0">
                            <a:latin typeface="Cambria Math" panose="02040503050406030204" pitchFamily="18" charset="0"/>
                          </a:rPr>
                          <m:t>𝑆𝐸</m:t>
                        </m:r>
                      </m:den>
                    </m:f>
                  </m:oMath>
                </a14:m>
                <a:r>
                  <a:rPr lang="en-US" sz="2400" dirty="0" smtClean="0"/>
                  <a:t> ,where </a:t>
                </a:r>
                <a:r>
                  <a:rPr lang="en-US" sz="2400" i="1" dirty="0" smtClean="0"/>
                  <a:t>SE</a:t>
                </a:r>
                <a:r>
                  <a:rPr lang="en-US" sz="2800" dirty="0" smtClean="0"/>
                  <a:t> = </a:t>
                </a:r>
                <a14:m>
                  <m:oMath xmlns:m="http://schemas.openxmlformats.org/officeDocument/2006/math">
                    <m:rad>
                      <m:radPr>
                        <m:degHide m:val="on"/>
                        <m:ctrlPr>
                          <a:rPr lang="en-US" sz="2800" i="1" smtClean="0">
                            <a:latin typeface="Cambria Math" panose="02040503050406030204" pitchFamily="18" charset="0"/>
                          </a:rPr>
                        </m:ctrlPr>
                      </m:radPr>
                      <m:deg/>
                      <m:e>
                        <m:f>
                          <m:fPr>
                            <m:ctrlPr>
                              <a:rPr lang="en-US" sz="2800" i="1" smtClean="0">
                                <a:latin typeface="Cambria Math" panose="02040503050406030204" pitchFamily="18" charset="0"/>
                              </a:rPr>
                            </m:ctrlPr>
                          </m:fPr>
                          <m:num>
                            <m:sSub>
                              <m:sSubPr>
                                <m:ctrlPr>
                                  <a:rPr lang="en-US" sz="2800" i="1">
                                    <a:latin typeface="Cambria Math" panose="02040503050406030204" pitchFamily="18" charset="0"/>
                                  </a:rPr>
                                </m:ctrlPr>
                              </m:sSubPr>
                              <m:e>
                                <m:r>
                                  <a:rPr lang="en-US" sz="2800" b="0" i="1" smtClean="0">
                                    <a:latin typeface="Cambria Math" panose="02040503050406030204" pitchFamily="18" charset="0"/>
                                  </a:rPr>
                                  <m:t>𝑝</m:t>
                                </m:r>
                              </m:e>
                              <m:sub>
                                <m:r>
                                  <a:rPr lang="en-US" sz="2800" i="1">
                                    <a:latin typeface="Cambria Math" panose="02040503050406030204" pitchFamily="18" charset="0"/>
                                  </a:rPr>
                                  <m:t>0</m:t>
                                </m:r>
                                <m:r>
                                  <a:rPr lang="en-US" sz="2800" b="0" i="1" smtClean="0">
                                    <a:latin typeface="Cambria Math" panose="02040503050406030204" pitchFamily="18" charset="0"/>
                                  </a:rPr>
                                  <m:t> </m:t>
                                </m:r>
                              </m:sub>
                            </m:sSub>
                            <m:r>
                              <a:rPr lang="en-US" sz="2800" b="0" i="1" smtClean="0">
                                <a:latin typeface="Cambria Math" panose="02040503050406030204" pitchFamily="18" charset="0"/>
                              </a:rPr>
                              <m:t>. </m:t>
                            </m:r>
                            <m:r>
                              <a:rPr lang="en-US" sz="2800" b="0" i="1" smtClean="0">
                                <a:latin typeface="Cambria Math" panose="02040503050406030204" pitchFamily="18" charset="0"/>
                              </a:rPr>
                              <m:t>(1</m:t>
                            </m:r>
                            <m:r>
                              <a:rPr lang="en-US" sz="2800" i="1">
                                <a:latin typeface="Cambria Math" panose="02040503050406030204" pitchFamily="18" charset="0"/>
                              </a:rPr>
                              <m:t>− </m:t>
                            </m:r>
                            <m:sSub>
                              <m:sSubPr>
                                <m:ctrlPr>
                                  <a:rPr lang="en-US" sz="2800" i="1">
                                    <a:latin typeface="Cambria Math" panose="02040503050406030204" pitchFamily="18" charset="0"/>
                                  </a:rPr>
                                </m:ctrlPr>
                              </m:sSubPr>
                              <m:e>
                                <m:r>
                                  <a:rPr lang="en-US" sz="2800" i="1">
                                    <a:latin typeface="Cambria Math" panose="02040503050406030204" pitchFamily="18" charset="0"/>
                                  </a:rPr>
                                  <m:t>𝑝</m:t>
                                </m:r>
                              </m:e>
                              <m:sub>
                                <m:r>
                                  <a:rPr lang="en-US" sz="2800" i="1">
                                    <a:latin typeface="Cambria Math" panose="02040503050406030204" pitchFamily="18" charset="0"/>
                                  </a:rPr>
                                  <m:t>0</m:t>
                                </m:r>
                              </m:sub>
                            </m:sSub>
                            <m:r>
                              <a:rPr lang="en-US" sz="2800" b="0" i="1" smtClean="0">
                                <a:latin typeface="Cambria Math" panose="02040503050406030204" pitchFamily="18" charset="0"/>
                              </a:rPr>
                              <m:t>)</m:t>
                            </m:r>
                          </m:num>
                          <m:den>
                            <m:r>
                              <a:rPr lang="en-US" sz="2800" b="0" i="1" smtClean="0">
                                <a:latin typeface="Cambria Math" panose="02040503050406030204" pitchFamily="18" charset="0"/>
                              </a:rPr>
                              <m:t>𝑛</m:t>
                            </m:r>
                          </m:den>
                        </m:f>
                      </m:e>
                    </m:rad>
                  </m:oMath>
                </a14:m>
                <a:endParaRPr lang="en-US" sz="2400" dirty="0"/>
              </a:p>
              <a:p>
                <a:pPr lvl="1" indent="-457200" defTabSz="1200150">
                  <a:lnSpc>
                    <a:spcPct val="90000"/>
                  </a:lnSpc>
                  <a:spcBef>
                    <a:spcPts val="600"/>
                  </a:spcBef>
                  <a:buFont typeface="Wingdings" panose="05000000000000000000" pitchFamily="2" charset="2"/>
                  <a:buChar char="§"/>
                </a:pPr>
                <a:r>
                  <a:rPr lang="en-US" sz="2400" dirty="0" smtClean="0"/>
                  <a:t>Rejection region:   </a:t>
                </a:r>
                <a:r>
                  <a:rPr lang="en-US" sz="2400" i="1" dirty="0" smtClean="0"/>
                  <a:t>p</a:t>
                </a:r>
                <a:r>
                  <a:rPr lang="en-US" sz="2400" dirty="0" smtClean="0"/>
                  <a:t> = 2(1 – </a:t>
                </a:r>
                <a:r>
                  <a:rPr lang="en-US" sz="2400" i="1" dirty="0" smtClean="0"/>
                  <a:t>NORMIDIST</a:t>
                </a:r>
                <a:r>
                  <a:rPr lang="en-US" sz="2400" dirty="0" smtClean="0"/>
                  <a:t>(</a:t>
                </a:r>
                <a:r>
                  <a:rPr lang="en-US" sz="2400" i="1" dirty="0" smtClean="0"/>
                  <a:t>ABS</a:t>
                </a:r>
                <a:r>
                  <a:rPr lang="en-US" sz="2400" dirty="0" smtClean="0"/>
                  <a:t>(</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𝑧</m:t>
                        </m:r>
                      </m:e>
                      <m:sub>
                        <m:r>
                          <a:rPr lang="en-US" sz="2400" b="0" i="1" smtClean="0">
                            <a:latin typeface="Cambria Math" panose="02040503050406030204" pitchFamily="18" charset="0"/>
                          </a:rPr>
                          <m:t>0</m:t>
                        </m:r>
                      </m:sub>
                    </m:sSub>
                  </m:oMath>
                </a14:m>
                <a:r>
                  <a:rPr lang="en-US" sz="2400" dirty="0" smtClean="0"/>
                  <a:t>),0,1,</a:t>
                </a:r>
                <a:r>
                  <a:rPr lang="en-US" sz="2400" i="1" dirty="0" smtClean="0"/>
                  <a:t>true</a:t>
                </a:r>
                <a:r>
                  <a:rPr lang="en-US" sz="2400" dirty="0" smtClean="0"/>
                  <a:t>))</a:t>
                </a:r>
              </a:p>
              <a:p>
                <a:pPr lvl="2" indent="-457200" defTabSz="1200150">
                  <a:lnSpc>
                    <a:spcPct val="90000"/>
                  </a:lnSpc>
                  <a:spcBef>
                    <a:spcPts val="600"/>
                  </a:spcBef>
                  <a:buFont typeface="Wingdings" panose="05000000000000000000" pitchFamily="2" charset="2"/>
                  <a:buChar char="§"/>
                </a:pPr>
                <a:r>
                  <a:rPr lang="en-US" sz="2400" dirty="0" smtClean="0"/>
                  <a:t>reject </a:t>
                </a:r>
                <a:r>
                  <a:rPr lang="en-US" sz="2400" dirty="0"/>
                  <a:t>the null hypothesis if </a:t>
                </a:r>
                <a:r>
                  <a:rPr lang="en-US" sz="2400" i="1" dirty="0"/>
                  <a:t>p </a:t>
                </a:r>
                <a:r>
                  <a:rPr lang="en-US" sz="2400" dirty="0"/>
                  <a:t>&lt; </a:t>
                </a:r>
                <a:r>
                  <a:rPr lang="en-US" sz="2400" i="1" dirty="0"/>
                  <a:t>a </a:t>
                </a:r>
                <a:endParaRPr lang="en-US" sz="2400" dirty="0"/>
              </a:p>
              <a:p>
                <a:pPr marL="285750" indent="-285750" algn="just">
                  <a:spcBef>
                    <a:spcPts val="600"/>
                  </a:spcBef>
                  <a:buFont typeface="Wingdings" panose="05000000000000000000" pitchFamily="2" charset="2"/>
                  <a:buChar char="§"/>
                </a:pPr>
                <a:r>
                  <a:rPr lang="en-US" sz="2200" dirty="0" smtClean="0"/>
                  <a:t>Here </a:t>
                </a:r>
                <a14:m>
                  <m:oMath xmlns:m="http://schemas.openxmlformats.org/officeDocument/2006/math">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𝑝</m:t>
                        </m:r>
                      </m:e>
                    </m:acc>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𝑥</m:t>
                        </m:r>
                      </m:num>
                      <m:den>
                        <m:r>
                          <a:rPr lang="en-US" sz="2400" b="0" i="1" smtClean="0">
                            <a:latin typeface="Cambria Math" panose="02040503050406030204" pitchFamily="18" charset="0"/>
                          </a:rPr>
                          <m:t>𝑛</m:t>
                        </m:r>
                      </m:den>
                    </m:f>
                  </m:oMath>
                </a14:m>
                <a:r>
                  <a:rPr lang="en-US" sz="2200" dirty="0" smtClean="0"/>
                  <a:t> is </a:t>
                </a:r>
                <a:r>
                  <a:rPr lang="en-US" sz="2200" dirty="0"/>
                  <a:t>the ratio of the number of successes divided by the total number of trials. This procedure is valid as long as there are at least 10 successes and 10 failures in our </a:t>
                </a:r>
                <a:r>
                  <a:rPr lang="en-US" sz="2200" dirty="0" smtClean="0"/>
                  <a:t>sample.</a:t>
                </a:r>
              </a:p>
              <a:p>
                <a:pPr marL="285750" indent="-285750" algn="just">
                  <a:spcBef>
                    <a:spcPts val="600"/>
                  </a:spcBef>
                  <a:buFont typeface="Wingdings" panose="05000000000000000000" pitchFamily="2" charset="2"/>
                  <a:buChar char="§"/>
                </a:pPr>
                <a:r>
                  <a:rPr lang="en-US" sz="2200" dirty="0" smtClean="0"/>
                  <a:t>Note </a:t>
                </a:r>
                <a:r>
                  <a:rPr lang="en-US" sz="2200" dirty="0"/>
                  <a:t>that we use the standard normal distribution to compute the </a:t>
                </a:r>
                <a:r>
                  <a:rPr lang="en-US" sz="2200" i="1" dirty="0"/>
                  <a:t>p</a:t>
                </a:r>
                <a:r>
                  <a:rPr lang="en-US" sz="2200" dirty="0"/>
                  <a:t>-value. This is only an approximation, actually, and we could compute </a:t>
                </a:r>
                <a:r>
                  <a:rPr lang="en-US" sz="2200" i="1" dirty="0"/>
                  <a:t>p </a:t>
                </a:r>
                <a:r>
                  <a:rPr lang="en-US" sz="2200" dirty="0"/>
                  <a:t>exactly. However, the added accuracy is negligible, so we will not bother. </a:t>
                </a:r>
              </a:p>
              <a:p>
                <a:pPr lvl="2" indent="-457200" defTabSz="1200150">
                  <a:lnSpc>
                    <a:spcPct val="90000"/>
                  </a:lnSpc>
                  <a:spcBef>
                    <a:spcPts val="600"/>
                  </a:spcBef>
                  <a:buFont typeface="Wingdings" panose="05000000000000000000" pitchFamily="2" charset="2"/>
                  <a:buChar char="§"/>
                </a:pPr>
                <a:endParaRPr lang="en-US" sz="2200" dirty="0" smtClean="0"/>
              </a:p>
            </p:txBody>
          </p:sp>
        </mc:Choice>
        <mc:Fallback>
          <p:sp>
            <p:nvSpPr>
              <p:cNvPr id="5" name="Freeform 4"/>
              <p:cNvSpPr>
                <a:spLocks noRot="1" noChangeAspect="1" noMove="1" noResize="1" noEditPoints="1" noAdjustHandles="1" noChangeArrowheads="1" noChangeShapeType="1" noTextEdit="1"/>
              </p:cNvSpPr>
              <p:nvPr/>
            </p:nvSpPr>
            <p:spPr>
              <a:xfrm>
                <a:off x="625642" y="1301091"/>
                <a:ext cx="10940716" cy="5068712"/>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blipFill rotWithShape="0">
                <a:blip r:embed="rId3"/>
                <a:stretch>
                  <a:fillRect l="-223"/>
                </a:stretch>
              </a:blipFill>
            </p:spPr>
            <p:txBody>
              <a:bodyPr/>
              <a:lstStyle/>
              <a:p>
                <a:r>
                  <a:rPr lang="en-US">
                    <a:noFill/>
                  </a:rPr>
                  <a:t> </a:t>
                </a:r>
              </a:p>
            </p:txBody>
          </p:sp>
        </mc:Fallback>
      </mc:AlternateContent>
    </p:spTree>
    <p:extLst>
      <p:ext uri="{BB962C8B-B14F-4D97-AF65-F5344CB8AC3E}">
        <p14:creationId xmlns:p14="http://schemas.microsoft.com/office/powerpoint/2010/main" val="421788523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750"/>
                                        <p:tgtEl>
                                          <p:spTgt spid="5"/>
                                        </p:tgtEl>
                                      </p:cBhvr>
                                    </p:animEffect>
                                  </p:childTnLst>
                                </p:cTn>
                              </p:par>
                              <p:par>
                                <p:cTn id="13" presetID="42" presetClass="entr" presetSubtype="0" fill="hold"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750"/>
                                        <p:tgtEl>
                                          <p:spTgt spid="5">
                                            <p:txEl>
                                              <p:pRg st="0" end="0"/>
                                            </p:txEl>
                                          </p:spTgt>
                                        </p:tgtEl>
                                      </p:cBhvr>
                                    </p:animEffect>
                                    <p:anim calcmode="lin" valueType="num">
                                      <p:cBhvr>
                                        <p:cTn id="16" dur="75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7" dur="75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750"/>
                                        <p:tgtEl>
                                          <p:spTgt spid="5">
                                            <p:txEl>
                                              <p:pRg st="1" end="1"/>
                                            </p:txEl>
                                          </p:spTgt>
                                        </p:tgtEl>
                                      </p:cBhvr>
                                    </p:animEffect>
                                    <p:anim calcmode="lin" valueType="num">
                                      <p:cBhvr>
                                        <p:cTn id="23" dur="75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4" dur="75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fade">
                                      <p:cBhvr>
                                        <p:cTn id="29" dur="750"/>
                                        <p:tgtEl>
                                          <p:spTgt spid="5">
                                            <p:txEl>
                                              <p:pRg st="2" end="2"/>
                                            </p:txEl>
                                          </p:spTgt>
                                        </p:tgtEl>
                                      </p:cBhvr>
                                    </p:animEffect>
                                    <p:anim calcmode="lin" valueType="num">
                                      <p:cBhvr>
                                        <p:cTn id="30" dur="75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1" dur="75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5">
                                            <p:txEl>
                                              <p:pRg st="3" end="3"/>
                                            </p:txEl>
                                          </p:spTgt>
                                        </p:tgtEl>
                                        <p:attrNameLst>
                                          <p:attrName>style.visibility</p:attrName>
                                        </p:attrNameLst>
                                      </p:cBhvr>
                                      <p:to>
                                        <p:strVal val="visible"/>
                                      </p:to>
                                    </p:set>
                                    <p:animEffect transition="in" filter="fade">
                                      <p:cBhvr>
                                        <p:cTn id="36" dur="750"/>
                                        <p:tgtEl>
                                          <p:spTgt spid="5">
                                            <p:txEl>
                                              <p:pRg st="3" end="3"/>
                                            </p:txEl>
                                          </p:spTgt>
                                        </p:tgtEl>
                                      </p:cBhvr>
                                    </p:animEffect>
                                    <p:anim calcmode="lin" valueType="num">
                                      <p:cBhvr>
                                        <p:cTn id="37" dur="75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8" dur="750" fill="hold"/>
                                        <p:tgtEl>
                                          <p:spTgt spid="5">
                                            <p:txEl>
                                              <p:pRg st="3" end="3"/>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5">
                                            <p:txEl>
                                              <p:pRg st="4" end="4"/>
                                            </p:txEl>
                                          </p:spTgt>
                                        </p:tgtEl>
                                        <p:attrNameLst>
                                          <p:attrName>style.visibility</p:attrName>
                                        </p:attrNameLst>
                                      </p:cBhvr>
                                      <p:to>
                                        <p:strVal val="visible"/>
                                      </p:to>
                                    </p:set>
                                    <p:animEffect transition="in" filter="fade">
                                      <p:cBhvr>
                                        <p:cTn id="41" dur="750"/>
                                        <p:tgtEl>
                                          <p:spTgt spid="5">
                                            <p:txEl>
                                              <p:pRg st="4" end="4"/>
                                            </p:txEl>
                                          </p:spTgt>
                                        </p:tgtEl>
                                      </p:cBhvr>
                                    </p:animEffect>
                                    <p:anim calcmode="lin" valueType="num">
                                      <p:cBhvr>
                                        <p:cTn id="42" dur="75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3" dur="75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5">
                                            <p:txEl>
                                              <p:pRg st="5" end="5"/>
                                            </p:txEl>
                                          </p:spTgt>
                                        </p:tgtEl>
                                        <p:attrNameLst>
                                          <p:attrName>style.visibility</p:attrName>
                                        </p:attrNameLst>
                                      </p:cBhvr>
                                      <p:to>
                                        <p:strVal val="visible"/>
                                      </p:to>
                                    </p:set>
                                    <p:animEffect transition="in" filter="fade">
                                      <p:cBhvr>
                                        <p:cTn id="48" dur="750"/>
                                        <p:tgtEl>
                                          <p:spTgt spid="5">
                                            <p:txEl>
                                              <p:pRg st="5" end="5"/>
                                            </p:txEl>
                                          </p:spTgt>
                                        </p:tgtEl>
                                      </p:cBhvr>
                                    </p:animEffect>
                                    <p:anim calcmode="lin" valueType="num">
                                      <p:cBhvr>
                                        <p:cTn id="49" dur="75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50" dur="75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5">
                                            <p:txEl>
                                              <p:pRg st="6" end="6"/>
                                            </p:txEl>
                                          </p:spTgt>
                                        </p:tgtEl>
                                        <p:attrNameLst>
                                          <p:attrName>style.visibility</p:attrName>
                                        </p:attrNameLst>
                                      </p:cBhvr>
                                      <p:to>
                                        <p:strVal val="visible"/>
                                      </p:to>
                                    </p:set>
                                    <p:animEffect transition="in" filter="fade">
                                      <p:cBhvr>
                                        <p:cTn id="55" dur="750"/>
                                        <p:tgtEl>
                                          <p:spTgt spid="5">
                                            <p:txEl>
                                              <p:pRg st="6" end="6"/>
                                            </p:txEl>
                                          </p:spTgt>
                                        </p:tgtEl>
                                      </p:cBhvr>
                                    </p:animEffect>
                                    <p:anim calcmode="lin" valueType="num">
                                      <p:cBhvr>
                                        <p:cTn id="56" dur="75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7" dur="75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127406" y="1448776"/>
            <a:ext cx="9937187" cy="3588446"/>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pPr>
              <a:spcBef>
                <a:spcPts val="600"/>
              </a:spcBef>
              <a:spcAft>
                <a:spcPts val="1200"/>
              </a:spcAft>
            </a:pPr>
            <a:r>
              <a:rPr lang="en-US" sz="2400" dirty="0" smtClean="0"/>
              <a:t>Providing </a:t>
            </a:r>
            <a:r>
              <a:rPr lang="en-US" sz="2400" dirty="0"/>
              <a:t>municipal services costs money; in order to cover the rising costs, a municipality could raise taxes or cut services. The town conducts a survey, asking 200 randomly selected people if taxes should go up; it turns out that 108 vote to increase taxes and 92 vote no. </a:t>
            </a:r>
            <a:endParaRPr lang="en-US" sz="2400" dirty="0" smtClean="0"/>
          </a:p>
          <a:p>
            <a:pPr marL="342900" indent="-342900">
              <a:spcBef>
                <a:spcPts val="600"/>
              </a:spcBef>
              <a:spcAft>
                <a:spcPts val="1200"/>
              </a:spcAft>
              <a:buFont typeface="Wingdings" panose="05000000000000000000" pitchFamily="2" charset="2"/>
              <a:buChar char="§"/>
            </a:pPr>
            <a:r>
              <a:rPr lang="en-US" sz="2400" dirty="0" smtClean="0"/>
              <a:t>If </a:t>
            </a:r>
            <a:r>
              <a:rPr lang="en-US" sz="2400" dirty="0"/>
              <a:t>you were hired by the town as statistical consultant, how would you advise the town?</a:t>
            </a:r>
            <a:endParaRPr lang="en-US" sz="2400" dirty="0" smtClean="0"/>
          </a:p>
          <a:p>
            <a:pPr defTabSz="1244600">
              <a:spcBef>
                <a:spcPts val="600"/>
              </a:spcBef>
              <a:spcAft>
                <a:spcPts val="1200"/>
              </a:spcAft>
            </a:pPr>
            <a:endParaRPr lang="en-US" sz="2400" kern="1200" dirty="0" smtClean="0"/>
          </a:p>
        </p:txBody>
      </p:sp>
      <p:sp>
        <p:nvSpPr>
          <p:cNvPr id="8" name="Freeform 7"/>
          <p:cNvSpPr/>
          <p:nvPr/>
        </p:nvSpPr>
        <p:spPr>
          <a:xfrm>
            <a:off x="1254124" y="1063738"/>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6</a:t>
            </a:r>
            <a:r>
              <a:rPr lang="en-US" sz="1100" b="1" dirty="0" smtClean="0">
                <a:solidFill>
                  <a:schemeClr val="tx2"/>
                </a:solidFill>
              </a:rPr>
              <a:t>: Hypothesis Testing – </a:t>
            </a:r>
            <a:r>
              <a:rPr lang="en-US" sz="1100" b="1" dirty="0">
                <a:solidFill>
                  <a:schemeClr val="tx2"/>
                </a:solidFill>
              </a:rPr>
              <a:t>Testing Hypothesis for Proportion</a:t>
            </a:r>
          </a:p>
        </p:txBody>
      </p:sp>
    </p:spTree>
    <p:extLst>
      <p:ext uri="{BB962C8B-B14F-4D97-AF65-F5344CB8AC3E}">
        <p14:creationId xmlns:p14="http://schemas.microsoft.com/office/powerpoint/2010/main" val="385870621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750"/>
                                        <p:tgtEl>
                                          <p:spTgt spid="7">
                                            <p:txEl>
                                              <p:pRg st="1" end="1"/>
                                            </p:txEl>
                                          </p:spTgt>
                                        </p:tgtEl>
                                      </p:cBhvr>
                                    </p:animEffect>
                                    <p:anim calcmode="lin" valueType="num">
                                      <p:cBhvr>
                                        <p:cTn id="8" dur="75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p:cNvSpPr>
                <a:spLocks noGrp="1"/>
              </p:cNvSpPr>
              <p:nvPr>
                <p:ph idx="1"/>
              </p:nvPr>
            </p:nvSpPr>
            <p:spPr>
              <a:xfrm>
                <a:off x="861390" y="980661"/>
                <a:ext cx="10640799" cy="5141843"/>
              </a:xfrm>
            </p:spPr>
            <p:txBody>
              <a:bodyPr>
                <a:normAutofit/>
              </a:bodyPr>
              <a:lstStyle/>
              <a:p>
                <a:pPr algn="just">
                  <a:buFont typeface="Wingdings" panose="05000000000000000000" pitchFamily="2" charset="2"/>
                  <a:buChar char="§"/>
                </a:pPr>
                <a:r>
                  <a:rPr lang="en-US" dirty="0"/>
                  <a:t>W</a:t>
                </a:r>
                <a:r>
                  <a:rPr lang="en-US" dirty="0" smtClean="0"/>
                  <a:t>e set up our hypothesis as follows: </a:t>
                </a:r>
              </a:p>
              <a:p>
                <a:pPr lvl="2" algn="just"/>
                <a:r>
                  <a:rPr lang="en-US" dirty="0" smtClean="0"/>
                  <a:t>Null hypothesis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b="0" i="1" smtClean="0">
                            <a:latin typeface="Cambria Math" panose="02040503050406030204" pitchFamily="18" charset="0"/>
                          </a:rPr>
                          <m:t>0</m:t>
                        </m:r>
                      </m:sub>
                    </m:sSub>
                  </m:oMath>
                </a14:m>
                <a:r>
                  <a:rPr lang="en-US" sz="2800" dirty="0"/>
                  <a:t>: </a:t>
                </a:r>
                <a:r>
                  <a:rPr lang="en-US" sz="2800" dirty="0">
                    <a:sym typeface="Symbol" panose="05050102010706020507" pitchFamily="18" charset="2"/>
                  </a:rPr>
                  <a:t> </a:t>
                </a:r>
                <a:r>
                  <a:rPr lang="en-US" sz="2800" dirty="0" smtClean="0">
                    <a:sym typeface="Symbol" panose="05050102010706020507" pitchFamily="18" charset="2"/>
                  </a:rPr>
                  <a:t>= </a:t>
                </a:r>
                <a:r>
                  <a:rPr lang="en-US" sz="2000" dirty="0" smtClean="0">
                    <a:sym typeface="Symbol" panose="05050102010706020507" pitchFamily="18" charset="2"/>
                  </a:rPr>
                  <a:t>0.5</a:t>
                </a:r>
                <a:endParaRPr lang="en-US" dirty="0" smtClean="0"/>
              </a:p>
              <a:p>
                <a:pPr lvl="2" algn="just"/>
                <a:r>
                  <a:rPr lang="en-US" dirty="0" smtClean="0"/>
                  <a:t>Alternative hypothesis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rPr>
                          <m:t>𝑎</m:t>
                        </m:r>
                      </m:sub>
                    </m:sSub>
                  </m:oMath>
                </a14:m>
                <a:r>
                  <a:rPr lang="en-US" sz="2800" dirty="0"/>
                  <a:t>: </a:t>
                </a:r>
                <a:r>
                  <a:rPr lang="en-US" sz="2800" dirty="0">
                    <a:sym typeface="Symbol" panose="05050102010706020507" pitchFamily="18" charset="2"/>
                  </a:rPr>
                  <a:t> </a:t>
                </a:r>
                <a:r>
                  <a:rPr lang="en-US" sz="2800" dirty="0" smtClean="0">
                    <a:sym typeface="Symbol" panose="05050102010706020507" pitchFamily="18" charset="2"/>
                  </a:rPr>
                  <a:t> </a:t>
                </a:r>
                <a:r>
                  <a:rPr lang="en-US" sz="2000" dirty="0" smtClean="0">
                    <a:sym typeface="Symbol" panose="05050102010706020507" pitchFamily="18" charset="2"/>
                  </a:rPr>
                  <a:t>0.5</a:t>
                </a:r>
                <a:endParaRPr lang="en-US" dirty="0"/>
              </a:p>
              <a:p>
                <a:pPr algn="just"/>
                <a:r>
                  <a:rPr lang="en-US" dirty="0"/>
                  <a:t>If our test lets us reject the null hypothesis we would accept the alternative where </a:t>
                </a:r>
                <a:r>
                  <a:rPr lang="en-US" i="1" dirty="0">
                    <a:latin typeface="Symbol" panose="05050102010706020507" pitchFamily="18" charset="2"/>
                  </a:rPr>
                  <a:t>p</a:t>
                </a:r>
                <a:r>
                  <a:rPr lang="en-US" i="1" dirty="0"/>
                  <a:t> </a:t>
                </a:r>
                <a:r>
                  <a:rPr lang="en-US" dirty="0"/>
                  <a:t>≠ 0.5. </a:t>
                </a:r>
                <a:endParaRPr lang="en-US" dirty="0" smtClean="0"/>
              </a:p>
              <a:p>
                <a:pPr lvl="1" algn="just"/>
                <a:r>
                  <a:rPr lang="en-US" dirty="0" smtClean="0"/>
                  <a:t>But </a:t>
                </a:r>
                <a:r>
                  <a:rPr lang="en-US" dirty="0"/>
                  <a:t>our sample ratio of 0.54 would then imply that </a:t>
                </a:r>
                <a:r>
                  <a:rPr lang="en-US" i="1" dirty="0">
                    <a:latin typeface="Symbol" panose="05050102010706020507" pitchFamily="18" charset="2"/>
                  </a:rPr>
                  <a:t>p</a:t>
                </a:r>
                <a:r>
                  <a:rPr lang="en-US" i="1" dirty="0"/>
                  <a:t> </a:t>
                </a:r>
                <a:r>
                  <a:rPr lang="en-US" dirty="0"/>
                  <a:t>&gt; 0.5 so that we could conclude that the majority of </a:t>
                </a:r>
                <a:r>
                  <a:rPr lang="en-US" i="1" dirty="0"/>
                  <a:t>all </a:t>
                </a:r>
                <a:r>
                  <a:rPr lang="en-US" dirty="0"/>
                  <a:t>people in the town want to see taxes raised. </a:t>
                </a:r>
                <a:endParaRPr lang="en-US" dirty="0" smtClean="0"/>
              </a:p>
              <a:p>
                <a:pPr lvl="1" algn="just"/>
                <a:r>
                  <a:rPr lang="en-US" dirty="0" smtClean="0"/>
                  <a:t>The </a:t>
                </a:r>
                <a:r>
                  <a:rPr lang="en-US" dirty="0"/>
                  <a:t>other outcome would be that the test </a:t>
                </a:r>
                <a:r>
                  <a:rPr lang="en-US" dirty="0" smtClean="0"/>
                  <a:t>is </a:t>
                </a:r>
                <a:r>
                  <a:rPr lang="en-US" dirty="0"/>
                  <a:t>inconclusive so that we would not recommend any course of action to the town. </a:t>
                </a:r>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861390" y="980661"/>
                <a:ext cx="10640799" cy="5141843"/>
              </a:xfrm>
              <a:blipFill rotWithShape="0">
                <a:blip r:embed="rId3"/>
                <a:stretch>
                  <a:fillRect l="-172" t="-1068" r="-974"/>
                </a:stretch>
              </a:blipFill>
            </p:spPr>
            <p:txBody>
              <a:bodyPr/>
              <a:lstStyle/>
              <a:p>
                <a:r>
                  <a:rPr lang="en-US">
                    <a:noFill/>
                  </a:rPr>
                  <a:t> </a:t>
                </a:r>
              </a:p>
            </p:txBody>
          </p:sp>
        </mc:Fallback>
      </mc:AlternateContent>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6</a:t>
            </a:r>
            <a:r>
              <a:rPr lang="en-US" sz="1100" b="1" dirty="0" smtClean="0">
                <a:solidFill>
                  <a:schemeClr val="tx2"/>
                </a:solidFill>
              </a:rPr>
              <a:t>: Hypothesis Testing – </a:t>
            </a:r>
            <a:r>
              <a:rPr lang="en-US" sz="1100" b="1" dirty="0">
                <a:solidFill>
                  <a:schemeClr val="tx2"/>
                </a:solidFill>
              </a:rPr>
              <a:t>Testing Hypothesis for Proportion</a:t>
            </a:r>
          </a:p>
        </p:txBody>
      </p:sp>
    </p:spTree>
    <p:extLst>
      <p:ext uri="{BB962C8B-B14F-4D97-AF65-F5344CB8AC3E}">
        <p14:creationId xmlns:p14="http://schemas.microsoft.com/office/powerpoint/2010/main" val="175181728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750"/>
                                        <p:tgtEl>
                                          <p:spTgt spid="2">
                                            <p:txEl>
                                              <p:pRg st="3" end="3"/>
                                            </p:txEl>
                                          </p:spTgt>
                                        </p:tgtEl>
                                      </p:cBhvr>
                                    </p:animEffect>
                                    <p:anim calcmode="lin" valueType="num">
                                      <p:cBhvr>
                                        <p:cTn id="22"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750"/>
                                        <p:tgtEl>
                                          <p:spTgt spid="2">
                                            <p:txEl>
                                              <p:pRg st="4" end="4"/>
                                            </p:txEl>
                                          </p:spTgt>
                                        </p:tgtEl>
                                      </p:cBhvr>
                                    </p:animEffect>
                                    <p:anim calcmode="lin" valueType="num">
                                      <p:cBhvr>
                                        <p:cTn id="29" dur="75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75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750"/>
                                        <p:tgtEl>
                                          <p:spTgt spid="2">
                                            <p:txEl>
                                              <p:pRg st="5" end="5"/>
                                            </p:txEl>
                                          </p:spTgt>
                                        </p:tgtEl>
                                      </p:cBhvr>
                                    </p:animEffect>
                                    <p:anim calcmode="lin" valueType="num">
                                      <p:cBhvr>
                                        <p:cTn id="36" dur="75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7" dur="75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9932" y="625602"/>
            <a:ext cx="11055457" cy="5651211"/>
          </a:xfrm>
        </p:spPr>
        <p:txBody>
          <a:bodyPr>
            <a:noAutofit/>
          </a:bodyPr>
          <a:lstStyle/>
          <a:p>
            <a:pPr>
              <a:spcAft>
                <a:spcPts val="0"/>
              </a:spcAft>
              <a:buFont typeface="Wingdings" panose="05000000000000000000" pitchFamily="2" charset="2"/>
              <a:buChar char="§"/>
            </a:pPr>
            <a:r>
              <a:rPr lang="en-US" sz="2400" dirty="0" smtClean="0"/>
              <a:t>First</a:t>
            </a:r>
            <a:r>
              <a:rPr lang="en-US" sz="2400" dirty="0"/>
              <a:t>, let us fix our level of significance </a:t>
            </a:r>
            <a:r>
              <a:rPr lang="en-US" sz="2400" i="1" dirty="0"/>
              <a:t>a </a:t>
            </a:r>
            <a:r>
              <a:rPr lang="en-US" sz="2400" dirty="0"/>
              <a:t>= 0.05. Then</a:t>
            </a:r>
            <a:r>
              <a:rPr lang="en-US" sz="2400" dirty="0" smtClean="0"/>
              <a:t>:</a:t>
            </a:r>
          </a:p>
          <a:p>
            <a:pPr marL="68580" indent="0">
              <a:spcAft>
                <a:spcPts val="0"/>
              </a:spcAft>
              <a:buNone/>
            </a:pPr>
            <a:endParaRPr lang="en-US" sz="2000" dirty="0" smtClean="0"/>
          </a:p>
          <a:p>
            <a:pPr>
              <a:spcAft>
                <a:spcPts val="0"/>
              </a:spcAft>
              <a:buFont typeface="Wingdings" panose="05000000000000000000" pitchFamily="2" charset="2"/>
              <a:buChar char="§"/>
            </a:pPr>
            <a:endParaRPr lang="en-US" sz="2000" dirty="0"/>
          </a:p>
          <a:p>
            <a:pPr>
              <a:spcAft>
                <a:spcPts val="0"/>
              </a:spcAft>
              <a:buFont typeface="Wingdings" panose="05000000000000000000" pitchFamily="2" charset="2"/>
              <a:buChar char="§"/>
            </a:pPr>
            <a:endParaRPr lang="en-US" sz="2000" dirty="0" smtClean="0"/>
          </a:p>
          <a:p>
            <a:pPr>
              <a:spcAft>
                <a:spcPts val="0"/>
              </a:spcAft>
              <a:buFont typeface="Wingdings" panose="05000000000000000000" pitchFamily="2" charset="2"/>
              <a:buChar char="§"/>
            </a:pPr>
            <a:endParaRPr lang="en-US" sz="2000" dirty="0"/>
          </a:p>
          <a:p>
            <a:pPr>
              <a:spcAft>
                <a:spcPts val="0"/>
              </a:spcAft>
              <a:buFont typeface="Wingdings" panose="05000000000000000000" pitchFamily="2" charset="2"/>
              <a:buChar char="§"/>
            </a:pPr>
            <a:endParaRPr lang="en-US" sz="2000" dirty="0" smtClean="0"/>
          </a:p>
          <a:p>
            <a:pPr>
              <a:spcAft>
                <a:spcPts val="0"/>
              </a:spcAft>
              <a:buFont typeface="Wingdings" panose="05000000000000000000" pitchFamily="2" charset="2"/>
              <a:buChar char="§"/>
            </a:pPr>
            <a:endParaRPr lang="en-US" sz="2000" dirty="0"/>
          </a:p>
          <a:p>
            <a:pPr>
              <a:spcAft>
                <a:spcPts val="0"/>
              </a:spcAft>
              <a:buFont typeface="Wingdings" panose="05000000000000000000" pitchFamily="2" charset="2"/>
              <a:buChar char="§"/>
            </a:pPr>
            <a:endParaRPr lang="en-US" sz="2000" dirty="0" smtClean="0"/>
          </a:p>
          <a:p>
            <a:pPr marL="68580" indent="0">
              <a:spcAft>
                <a:spcPts val="0"/>
              </a:spcAft>
              <a:buNone/>
            </a:pPr>
            <a:endParaRPr lang="en-US" sz="2000" dirty="0"/>
          </a:p>
          <a:p>
            <a:pPr>
              <a:spcAft>
                <a:spcPts val="0"/>
              </a:spcAft>
            </a:pPr>
            <a:r>
              <a:rPr lang="en-US" sz="2000" dirty="0"/>
              <a:t>Since 0.2585 = </a:t>
            </a:r>
            <a:r>
              <a:rPr lang="en-US" sz="2000" i="1" dirty="0"/>
              <a:t>p </a:t>
            </a:r>
            <a:r>
              <a:rPr lang="en-US" sz="2000" dirty="0"/>
              <a:t>&gt; </a:t>
            </a:r>
            <a:r>
              <a:rPr lang="en-US" sz="2000" i="1" dirty="0"/>
              <a:t>a </a:t>
            </a:r>
            <a:r>
              <a:rPr lang="en-US" sz="2000" dirty="0"/>
              <a:t>= 0.05, our test is inconclusive. </a:t>
            </a:r>
            <a:endParaRPr lang="en-US" sz="2000" dirty="0" smtClean="0"/>
          </a:p>
          <a:p>
            <a:pPr>
              <a:spcAft>
                <a:spcPts val="0"/>
              </a:spcAft>
            </a:pPr>
            <a:r>
              <a:rPr lang="en-US" sz="2000" dirty="0" smtClean="0"/>
              <a:t>Thus</a:t>
            </a:r>
            <a:r>
              <a:rPr lang="en-US" sz="2000" dirty="0"/>
              <a:t>, 108 out of a sample of 200 is not enough “yes” votes to convince us that the majority of the entire town is for raising taxes. </a:t>
            </a:r>
            <a:endParaRPr lang="en-US" sz="2000" dirty="0" smtClean="0"/>
          </a:p>
          <a:p>
            <a:pPr>
              <a:spcAft>
                <a:spcPts val="0"/>
              </a:spcAft>
            </a:pPr>
            <a:r>
              <a:rPr lang="en-US" sz="2000" dirty="0" smtClean="0"/>
              <a:t>Of </a:t>
            </a:r>
            <a:r>
              <a:rPr lang="en-US" sz="2000" dirty="0"/>
              <a:t>course the town could decide to raise taxes after all, but if they claimed that based on this survey the majority of people were for raising taxes, their margin of error would be 25 percent, which should be way too high to feel comfortable about.</a:t>
            </a:r>
            <a:endParaRPr lang="en-US" sz="2000" dirty="0" smtClean="0"/>
          </a:p>
          <a:p>
            <a:pPr>
              <a:spcAft>
                <a:spcPts val="0"/>
              </a:spcAft>
              <a:buFont typeface="Wingdings" panose="05000000000000000000" pitchFamily="2" charset="2"/>
              <a:buChar char="§"/>
            </a:pPr>
            <a:endParaRPr lang="en-US" sz="2000" dirty="0"/>
          </a:p>
          <a:p>
            <a:pPr>
              <a:spcAft>
                <a:spcPts val="0"/>
              </a:spcAft>
              <a:buFont typeface="Wingdings" panose="05000000000000000000" pitchFamily="2" charset="2"/>
              <a:buChar char="§"/>
            </a:pPr>
            <a:endParaRPr lang="en-US" sz="2000" dirty="0" smtClean="0"/>
          </a:p>
          <a:p>
            <a:pPr>
              <a:spcAft>
                <a:spcPts val="0"/>
              </a:spcAft>
              <a:buFont typeface="Wingdings" panose="05000000000000000000" pitchFamily="2" charset="2"/>
              <a:buChar char="§"/>
            </a:pPr>
            <a:endParaRPr lang="en-US" sz="2000" dirty="0"/>
          </a:p>
          <a:p>
            <a:pPr>
              <a:spcAft>
                <a:spcPts val="0"/>
              </a:spcAft>
              <a:buFont typeface="Wingdings" panose="05000000000000000000" pitchFamily="2" charset="2"/>
              <a:buChar char="§"/>
            </a:pPr>
            <a:endParaRPr lang="en-US" sz="2000" dirty="0" smtClean="0"/>
          </a:p>
          <a:p>
            <a:pPr>
              <a:spcAft>
                <a:spcPts val="0"/>
              </a:spcAft>
              <a:buFont typeface="Wingdings" panose="05000000000000000000" pitchFamily="2" charset="2"/>
              <a:buChar char="§"/>
            </a:pPr>
            <a:endParaRPr lang="en-US" sz="2000" dirty="0"/>
          </a:p>
          <a:p>
            <a:pPr>
              <a:spcAft>
                <a:spcPts val="0"/>
              </a:spcAft>
              <a:buFont typeface="Wingdings" panose="05000000000000000000" pitchFamily="2" charset="2"/>
              <a:buChar char="§"/>
            </a:pPr>
            <a:endParaRPr lang="en-US" sz="2000" dirty="0" smtClean="0"/>
          </a:p>
          <a:p>
            <a:pPr>
              <a:spcAft>
                <a:spcPts val="0"/>
              </a:spcAft>
              <a:buFont typeface="Wingdings" panose="05000000000000000000" pitchFamily="2" charset="2"/>
              <a:buChar char="§"/>
            </a:pPr>
            <a:endParaRPr lang="en-US" sz="2000" dirty="0"/>
          </a:p>
        </p:txBody>
      </p:sp>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6</a:t>
            </a:r>
            <a:r>
              <a:rPr lang="en-US" sz="1100" b="1" dirty="0" smtClean="0">
                <a:solidFill>
                  <a:schemeClr val="tx2"/>
                </a:solidFill>
              </a:rPr>
              <a:t>: Hypothesis Testing – </a:t>
            </a:r>
            <a:r>
              <a:rPr lang="en-US" sz="1100" b="1" dirty="0">
                <a:solidFill>
                  <a:schemeClr val="tx2"/>
                </a:solidFill>
              </a:rPr>
              <a:t>Testing Hypothesis for Proportion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098" y="1167309"/>
            <a:ext cx="6620196" cy="2869286"/>
          </a:xfrm>
          <a:prstGeom prst="rect">
            <a:avLst/>
          </a:prstGeom>
        </p:spPr>
      </p:pic>
    </p:spTree>
    <p:extLst>
      <p:ext uri="{BB962C8B-B14F-4D97-AF65-F5344CB8AC3E}">
        <p14:creationId xmlns:p14="http://schemas.microsoft.com/office/powerpoint/2010/main" val="109325308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9" end="9"/>
                                            </p:txEl>
                                          </p:spTgt>
                                        </p:tgtEl>
                                        <p:attrNameLst>
                                          <p:attrName>style.visibility</p:attrName>
                                        </p:attrNameLst>
                                      </p:cBhvr>
                                      <p:to>
                                        <p:strVal val="visible"/>
                                      </p:to>
                                    </p:set>
                                    <p:animEffect transition="in" filter="fade">
                                      <p:cBhvr>
                                        <p:cTn id="12" dur="750"/>
                                        <p:tgtEl>
                                          <p:spTgt spid="2">
                                            <p:txEl>
                                              <p:pRg st="9" end="9"/>
                                            </p:txEl>
                                          </p:spTgt>
                                        </p:tgtEl>
                                      </p:cBhvr>
                                    </p:animEffect>
                                    <p:anim calcmode="lin" valueType="num">
                                      <p:cBhvr>
                                        <p:cTn id="13" dur="75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14" dur="75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animEffect transition="in" filter="fade">
                                      <p:cBhvr>
                                        <p:cTn id="19" dur="750"/>
                                        <p:tgtEl>
                                          <p:spTgt spid="2">
                                            <p:txEl>
                                              <p:pRg st="10" end="10"/>
                                            </p:txEl>
                                          </p:spTgt>
                                        </p:tgtEl>
                                      </p:cBhvr>
                                    </p:animEffect>
                                    <p:anim calcmode="lin" valueType="num">
                                      <p:cBhvr>
                                        <p:cTn id="20" dur="75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21" dur="75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11" end="11"/>
                                            </p:txEl>
                                          </p:spTgt>
                                        </p:tgtEl>
                                        <p:attrNameLst>
                                          <p:attrName>style.visibility</p:attrName>
                                        </p:attrNameLst>
                                      </p:cBhvr>
                                      <p:to>
                                        <p:strVal val="visible"/>
                                      </p:to>
                                    </p:set>
                                    <p:animEffect transition="in" filter="fade">
                                      <p:cBhvr>
                                        <p:cTn id="26" dur="750"/>
                                        <p:tgtEl>
                                          <p:spTgt spid="2">
                                            <p:txEl>
                                              <p:pRg st="11" end="11"/>
                                            </p:txEl>
                                          </p:spTgt>
                                        </p:tgtEl>
                                      </p:cBhvr>
                                    </p:animEffect>
                                    <p:anim calcmode="lin" valueType="num">
                                      <p:cBhvr>
                                        <p:cTn id="27" dur="75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28" dur="75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244187" y="1200801"/>
            <a:ext cx="9937187" cy="4413936"/>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pPr>
              <a:spcBef>
                <a:spcPts val="600"/>
              </a:spcBef>
              <a:spcAft>
                <a:spcPts val="1200"/>
              </a:spcAft>
            </a:pPr>
            <a:r>
              <a:rPr lang="en-US" sz="2400" dirty="0" smtClean="0"/>
              <a:t>The </a:t>
            </a:r>
            <a:r>
              <a:rPr lang="en-US" sz="2400" dirty="0"/>
              <a:t>General Social Science Survey from 2008 includes data provided by a random sample of adults in the United States. You will find, among many other variables, answers to the question “Did the universe begin with a huge explosion?” </a:t>
            </a:r>
            <a:endParaRPr lang="en-US" sz="2400" dirty="0" smtClean="0"/>
          </a:p>
          <a:p>
            <a:pPr marL="342900" indent="-342900">
              <a:spcBef>
                <a:spcPts val="600"/>
              </a:spcBef>
              <a:spcAft>
                <a:spcPts val="1200"/>
              </a:spcAft>
              <a:buFont typeface="Wingdings" panose="05000000000000000000" pitchFamily="2" charset="2"/>
              <a:buChar char="§"/>
            </a:pPr>
            <a:r>
              <a:rPr lang="en-US" sz="2400" dirty="0" smtClean="0"/>
              <a:t>Based </a:t>
            </a:r>
            <a:r>
              <a:rPr lang="en-US" sz="2400" dirty="0"/>
              <a:t>on that sample data, does the majority of people in the United States believe that this is false? </a:t>
            </a:r>
            <a:endParaRPr lang="en-US" sz="2400" dirty="0" smtClean="0"/>
          </a:p>
          <a:p>
            <a:pPr marL="342900" indent="-342900">
              <a:spcBef>
                <a:spcPts val="600"/>
              </a:spcBef>
              <a:spcAft>
                <a:spcPts val="1200"/>
              </a:spcAft>
              <a:buFont typeface="Wingdings" panose="05000000000000000000" pitchFamily="2" charset="2"/>
              <a:buChar char="§"/>
            </a:pPr>
            <a:r>
              <a:rPr lang="en-US" sz="2400" dirty="0" smtClean="0"/>
              <a:t>Use </a:t>
            </a:r>
            <a:r>
              <a:rPr lang="en-US" sz="2400" dirty="0"/>
              <a:t>a level of significance </a:t>
            </a:r>
            <a:r>
              <a:rPr lang="en-US" sz="2400" i="1" dirty="0"/>
              <a:t>a </a:t>
            </a:r>
            <a:r>
              <a:rPr lang="en-US" sz="2400" dirty="0" smtClean="0"/>
              <a:t>= 0.01.</a:t>
            </a:r>
          </a:p>
          <a:p>
            <a:pPr lvl="2">
              <a:spcBef>
                <a:spcPts val="600"/>
              </a:spcBef>
              <a:spcAft>
                <a:spcPts val="1200"/>
              </a:spcAft>
            </a:pPr>
            <a:r>
              <a:rPr lang="en-US" sz="2400" dirty="0" smtClean="0">
                <a:hlinkClick r:id="rId3"/>
              </a:rPr>
              <a:t>www.betterbusinessdecisions.org/data/gss2008-short-2.xls</a:t>
            </a:r>
            <a:endParaRPr lang="en-US" sz="2400" dirty="0" smtClean="0"/>
          </a:p>
          <a:p>
            <a:pPr>
              <a:spcBef>
                <a:spcPts val="600"/>
              </a:spcBef>
              <a:spcAft>
                <a:spcPts val="1200"/>
              </a:spcAft>
            </a:pPr>
            <a:endParaRPr lang="en-US" sz="2400" kern="1200" dirty="0" smtClean="0"/>
          </a:p>
        </p:txBody>
      </p:sp>
      <p:sp>
        <p:nvSpPr>
          <p:cNvPr id="8" name="Freeform 7"/>
          <p:cNvSpPr/>
          <p:nvPr/>
        </p:nvSpPr>
        <p:spPr>
          <a:xfrm>
            <a:off x="1370905" y="815764"/>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6</a:t>
            </a:r>
            <a:r>
              <a:rPr lang="en-US" sz="1100" b="1" dirty="0" smtClean="0">
                <a:solidFill>
                  <a:schemeClr val="tx2"/>
                </a:solidFill>
              </a:rPr>
              <a:t>: Hypothesis Testing – </a:t>
            </a:r>
            <a:r>
              <a:rPr lang="en-US" sz="1100" b="1" dirty="0">
                <a:solidFill>
                  <a:schemeClr val="tx2"/>
                </a:solidFill>
              </a:rPr>
              <a:t>Testing Hypothesis for Proportion</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6208" y="4871687"/>
            <a:ext cx="523625" cy="523625"/>
          </a:xfrm>
          <a:prstGeom prst="rect">
            <a:avLst/>
          </a:prstGeom>
        </p:spPr>
      </p:pic>
    </p:spTree>
    <p:extLst>
      <p:ext uri="{BB962C8B-B14F-4D97-AF65-F5344CB8AC3E}">
        <p14:creationId xmlns:p14="http://schemas.microsoft.com/office/powerpoint/2010/main" val="425301463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75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75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750"/>
                                        <p:tgtEl>
                                          <p:spTgt spid="7">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After </a:t>
            </a:r>
            <a:r>
              <a:rPr lang="en-US" dirty="0"/>
              <a:t>loading that data file you will find the variable in column AJ. </a:t>
            </a:r>
            <a:endParaRPr lang="en-US" dirty="0" smtClean="0"/>
          </a:p>
          <a:p>
            <a:pPr lvl="1"/>
            <a:r>
              <a:rPr lang="en-US" dirty="0" smtClean="0"/>
              <a:t>As </a:t>
            </a:r>
            <a:r>
              <a:rPr lang="en-US" dirty="0"/>
              <a:t>we learned earlier, a pivot table can be used to find the ratio of true/false answers for this survey. </a:t>
            </a:r>
            <a:endParaRPr lang="en-US" dirty="0" smtClean="0"/>
          </a:p>
          <a:p>
            <a:pPr lvl="1"/>
            <a:r>
              <a:rPr lang="en-US" dirty="0" smtClean="0"/>
              <a:t>It </a:t>
            </a:r>
            <a:r>
              <a:rPr lang="en-US" dirty="0"/>
              <a:t>turns out that 606 out of 1,088 </a:t>
            </a:r>
            <a:r>
              <a:rPr lang="en-US" dirty="0" smtClean="0"/>
              <a:t>subjects </a:t>
            </a:r>
            <a:r>
              <a:rPr lang="en-US" dirty="0"/>
              <a:t>responded negatively, while 482 agreed. </a:t>
            </a:r>
            <a:endParaRPr lang="en-US" dirty="0" smtClean="0"/>
          </a:p>
          <a:p>
            <a:pPr lvl="1"/>
            <a:r>
              <a:rPr lang="en-US" dirty="0" smtClean="0"/>
              <a:t>The </a:t>
            </a:r>
            <a:r>
              <a:rPr lang="en-US" dirty="0"/>
              <a:t>example clearly asked whether </a:t>
            </a:r>
            <a:r>
              <a:rPr lang="en-US" i="1" dirty="0">
                <a:latin typeface="Symbol" panose="05050102010706020507" pitchFamily="18" charset="2"/>
              </a:rPr>
              <a:t>p</a:t>
            </a:r>
            <a:r>
              <a:rPr lang="en-US" i="1" dirty="0"/>
              <a:t> </a:t>
            </a:r>
            <a:r>
              <a:rPr lang="en-US" dirty="0"/>
              <a:t>= 0.5, so setting up this test should be straightforward.</a:t>
            </a:r>
          </a:p>
          <a:p>
            <a:r>
              <a:rPr lang="en-US" dirty="0"/>
              <a:t>We defined “success” if someone answered “no” to the question of whether the universe began with a huge explosion. </a:t>
            </a:r>
          </a:p>
        </p:txBody>
      </p:sp>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6</a:t>
            </a:r>
            <a:r>
              <a:rPr lang="en-US" sz="1100" b="1" dirty="0" smtClean="0">
                <a:solidFill>
                  <a:schemeClr val="tx2"/>
                </a:solidFill>
              </a:rPr>
              <a:t>: Hypothesis Testing – </a:t>
            </a:r>
            <a:r>
              <a:rPr lang="en-US" sz="1100" b="1" dirty="0">
                <a:solidFill>
                  <a:schemeClr val="tx2"/>
                </a:solidFill>
              </a:rPr>
              <a:t>Testing Hypothesis for Proportion</a:t>
            </a:r>
          </a:p>
        </p:txBody>
      </p:sp>
    </p:spTree>
    <p:extLst>
      <p:ext uri="{BB962C8B-B14F-4D97-AF65-F5344CB8AC3E}">
        <p14:creationId xmlns:p14="http://schemas.microsoft.com/office/powerpoint/2010/main" val="210988323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750"/>
                                        <p:tgtEl>
                                          <p:spTgt spid="2">
                                            <p:txEl>
                                              <p:pRg st="3" end="3"/>
                                            </p:txEl>
                                          </p:spTgt>
                                        </p:tgtEl>
                                      </p:cBhvr>
                                    </p:animEffect>
                                    <p:anim calcmode="lin" valueType="num">
                                      <p:cBhvr>
                                        <p:cTn id="22"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750"/>
                                        <p:tgtEl>
                                          <p:spTgt spid="2">
                                            <p:txEl>
                                              <p:pRg st="4" end="4"/>
                                            </p:txEl>
                                          </p:spTgt>
                                        </p:tgtEl>
                                      </p:cBhvr>
                                    </p:animEffect>
                                    <p:anim calcmode="lin" valueType="num">
                                      <p:cBhvr>
                                        <p:cTn id="29" dur="75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75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35495" y="877384"/>
            <a:ext cx="10721009" cy="523348"/>
          </a:xfrm>
        </p:spPr>
        <p:txBody>
          <a:bodyPr/>
          <a:lstStyle/>
          <a:p>
            <a:pPr marL="68580" indent="0">
              <a:buNone/>
            </a:pPr>
            <a:r>
              <a:rPr lang="en-US" dirty="0" smtClean="0"/>
              <a:t>Then </a:t>
            </a:r>
            <a:r>
              <a:rPr lang="en-US" dirty="0"/>
              <a:t>our test works as follows: </a:t>
            </a:r>
          </a:p>
        </p:txBody>
      </p:sp>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6</a:t>
            </a:r>
            <a:r>
              <a:rPr lang="en-US" sz="1100" b="1" dirty="0" smtClean="0">
                <a:solidFill>
                  <a:schemeClr val="tx2"/>
                </a:solidFill>
              </a:rPr>
              <a:t>: Hypothesis Testing – </a:t>
            </a:r>
            <a:r>
              <a:rPr lang="en-US" sz="1100" b="1" dirty="0">
                <a:solidFill>
                  <a:schemeClr val="tx2"/>
                </a:solidFill>
              </a:rPr>
              <a:t>Testing Hypothesis for Proportion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495" y="1596777"/>
            <a:ext cx="7659814" cy="4184091"/>
          </a:xfrm>
          <a:prstGeom prst="rect">
            <a:avLst/>
          </a:prstGeom>
        </p:spPr>
      </p:pic>
      <p:sp>
        <p:nvSpPr>
          <p:cNvPr id="6" name="Rectangle 5"/>
          <p:cNvSpPr/>
          <p:nvPr/>
        </p:nvSpPr>
        <p:spPr>
          <a:xfrm>
            <a:off x="5943600" y="1400732"/>
            <a:ext cx="5839129" cy="2954655"/>
          </a:xfrm>
          <a:prstGeom prst="rect">
            <a:avLst/>
          </a:prstGeom>
        </p:spPr>
        <p:txBody>
          <a:bodyPr wrap="square">
            <a:spAutoFit/>
          </a:bodyPr>
          <a:lstStyle/>
          <a:p>
            <a:pPr marL="285750" indent="-285750">
              <a:spcBef>
                <a:spcPts val="600"/>
              </a:spcBef>
              <a:buFont typeface="Wingdings" panose="05000000000000000000" pitchFamily="2" charset="2"/>
              <a:buChar char="§"/>
            </a:pPr>
            <a:r>
              <a:rPr lang="en-US" sz="2200" dirty="0"/>
              <a:t>Since 0.00016 = p &lt; a = 0.01, our test is conclusive. </a:t>
            </a:r>
            <a:endParaRPr lang="en-US" sz="2200" dirty="0" smtClean="0"/>
          </a:p>
          <a:p>
            <a:pPr marL="285750" indent="-285750">
              <a:spcBef>
                <a:spcPts val="600"/>
              </a:spcBef>
              <a:buFont typeface="Wingdings" panose="05000000000000000000" pitchFamily="2" charset="2"/>
              <a:buChar char="§"/>
            </a:pPr>
            <a:r>
              <a:rPr lang="en-US" sz="2200" dirty="0" smtClean="0"/>
              <a:t>Therefore</a:t>
            </a:r>
            <a:r>
              <a:rPr lang="en-US" sz="2200" dirty="0"/>
              <a:t>, </a:t>
            </a:r>
            <a:r>
              <a:rPr lang="en-US" sz="2200" dirty="0" smtClean="0"/>
              <a:t>we reject </a:t>
            </a:r>
            <a:r>
              <a:rPr lang="en-US" sz="2200" dirty="0"/>
              <a:t>the null hypothesis and accept the alternative. </a:t>
            </a:r>
            <a:endParaRPr lang="en-US" sz="2200" dirty="0" smtClean="0"/>
          </a:p>
          <a:p>
            <a:pPr marL="285750" indent="-285750">
              <a:spcBef>
                <a:spcPts val="600"/>
              </a:spcBef>
              <a:buFont typeface="Wingdings" panose="05000000000000000000" pitchFamily="2" charset="2"/>
              <a:buChar char="§"/>
            </a:pPr>
            <a:r>
              <a:rPr lang="en-US" sz="2200" dirty="0" smtClean="0"/>
              <a:t>In </a:t>
            </a:r>
            <a:r>
              <a:rPr lang="en-US" sz="2200" dirty="0"/>
              <a:t>words this </a:t>
            </a:r>
            <a:r>
              <a:rPr lang="en-US" sz="2200" dirty="0" smtClean="0"/>
              <a:t>means that </a:t>
            </a:r>
            <a:r>
              <a:rPr lang="en-US" sz="2200" dirty="0"/>
              <a:t>over 50 percent of the U.S. population does not believe that </a:t>
            </a:r>
            <a:r>
              <a:rPr lang="en-US" sz="2200" dirty="0" smtClean="0"/>
              <a:t>the universe started </a:t>
            </a:r>
            <a:r>
              <a:rPr lang="en-US" sz="2200" dirty="0"/>
              <a:t>with a huge explosion.</a:t>
            </a:r>
          </a:p>
        </p:txBody>
      </p:sp>
    </p:spTree>
    <p:extLst>
      <p:ext uri="{BB962C8B-B14F-4D97-AF65-F5344CB8AC3E}">
        <p14:creationId xmlns:p14="http://schemas.microsoft.com/office/powerpoint/2010/main" val="239400507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75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75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750"/>
                                        <p:tgtEl>
                                          <p:spTgt spid="6">
                                            <p:txEl>
                                              <p:pRg st="0" end="0"/>
                                            </p:txEl>
                                          </p:spTgt>
                                        </p:tgtEl>
                                      </p:cBhvr>
                                    </p:animEffect>
                                    <p:anim calcmode="lin" valueType="num">
                                      <p:cBhvr>
                                        <p:cTn id="16" dur="75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75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750"/>
                                        <p:tgtEl>
                                          <p:spTgt spid="6">
                                            <p:txEl>
                                              <p:pRg st="1" end="1"/>
                                            </p:txEl>
                                          </p:spTgt>
                                        </p:tgtEl>
                                      </p:cBhvr>
                                    </p:animEffect>
                                    <p:anim calcmode="lin" valueType="num">
                                      <p:cBhvr>
                                        <p:cTn id="23" dur="75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4" dur="75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fade">
                                      <p:cBhvr>
                                        <p:cTn id="29" dur="750"/>
                                        <p:tgtEl>
                                          <p:spTgt spid="6">
                                            <p:txEl>
                                              <p:pRg st="2" end="2"/>
                                            </p:txEl>
                                          </p:spTgt>
                                        </p:tgtEl>
                                      </p:cBhvr>
                                    </p:animEffect>
                                    <p:anim calcmode="lin" valueType="num">
                                      <p:cBhvr>
                                        <p:cTn id="30" dur="75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1" dur="75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259685" y="1402279"/>
            <a:ext cx="9937187" cy="4146114"/>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pPr algn="just">
              <a:spcBef>
                <a:spcPts val="600"/>
              </a:spcBef>
              <a:spcAft>
                <a:spcPts val="600"/>
              </a:spcAft>
            </a:pPr>
            <a:r>
              <a:rPr lang="en-US" sz="2400" dirty="0"/>
              <a:t>For each of the following situations, determine the null and alternative hypotheses that best reflect the question</a:t>
            </a:r>
            <a:r>
              <a:rPr lang="en-US" sz="2400" dirty="0" smtClean="0"/>
              <a:t>:</a:t>
            </a:r>
            <a:endParaRPr lang="en-US" sz="2400" dirty="0"/>
          </a:p>
          <a:p>
            <a:pPr marL="342900" lvl="0" indent="-342900" algn="just">
              <a:spcBef>
                <a:spcPts val="600"/>
              </a:spcBef>
              <a:spcAft>
                <a:spcPts val="600"/>
              </a:spcAft>
              <a:buFont typeface="Wingdings" panose="05000000000000000000" pitchFamily="2" charset="2"/>
              <a:buChar char="§"/>
            </a:pPr>
            <a:r>
              <a:rPr lang="en-US" sz="2400" dirty="0"/>
              <a:t>Do bottles of ketchup contain less than the indicated weight of 16 </a:t>
            </a:r>
            <a:r>
              <a:rPr lang="en-US" sz="2400" dirty="0" err="1" smtClean="0"/>
              <a:t>oz</a:t>
            </a:r>
            <a:r>
              <a:rPr lang="en-US" sz="2400" dirty="0" smtClean="0"/>
              <a:t>?</a:t>
            </a:r>
          </a:p>
          <a:p>
            <a:pPr marL="342900" lvl="0" indent="-342900" algn="just">
              <a:spcBef>
                <a:spcPts val="600"/>
              </a:spcBef>
              <a:spcAft>
                <a:spcPts val="600"/>
              </a:spcAft>
              <a:buFont typeface="Wingdings" panose="05000000000000000000" pitchFamily="2" charset="2"/>
              <a:buChar char="§"/>
            </a:pPr>
            <a:r>
              <a:rPr lang="en-US" sz="2400" dirty="0" smtClean="0"/>
              <a:t>Does </a:t>
            </a:r>
            <a:r>
              <a:rPr lang="en-US" sz="2400" dirty="0"/>
              <a:t>the new feed for cows result in higher weight gain than the average of 100 </a:t>
            </a:r>
            <a:r>
              <a:rPr lang="en-US" sz="2400" dirty="0" err="1"/>
              <a:t>lb</a:t>
            </a:r>
            <a:r>
              <a:rPr lang="en-US" sz="2400" dirty="0"/>
              <a:t> per week when using standard </a:t>
            </a:r>
            <a:r>
              <a:rPr lang="en-US" sz="2400" dirty="0" smtClean="0"/>
              <a:t>feeds?</a:t>
            </a:r>
          </a:p>
          <a:p>
            <a:pPr marL="342900" lvl="0" indent="-342900" algn="just">
              <a:spcBef>
                <a:spcPts val="600"/>
              </a:spcBef>
              <a:spcAft>
                <a:spcPts val="600"/>
              </a:spcAft>
              <a:buFont typeface="Wingdings" panose="05000000000000000000" pitchFamily="2" charset="2"/>
              <a:buChar char="§"/>
            </a:pPr>
            <a:r>
              <a:rPr lang="en-US" sz="2400" dirty="0" smtClean="0"/>
              <a:t>Is </a:t>
            </a:r>
            <a:r>
              <a:rPr lang="en-US" sz="2400" dirty="0"/>
              <a:t>the effect of a new hypertension drug different from that of the traditional drug?</a:t>
            </a:r>
          </a:p>
        </p:txBody>
      </p:sp>
      <p:sp>
        <p:nvSpPr>
          <p:cNvPr id="8" name="Freeform 7"/>
          <p:cNvSpPr/>
          <p:nvPr/>
        </p:nvSpPr>
        <p:spPr>
          <a:xfrm>
            <a:off x="1386403" y="1017242"/>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6</a:t>
            </a:r>
            <a:r>
              <a:rPr lang="en-US" sz="1100" b="1" dirty="0" smtClean="0">
                <a:solidFill>
                  <a:schemeClr val="tx2"/>
                </a:solidFill>
              </a:rPr>
              <a:t>: Hypothesis Testing – </a:t>
            </a:r>
            <a:r>
              <a:rPr lang="en-US" sz="1100" b="1" dirty="0">
                <a:solidFill>
                  <a:schemeClr val="tx2"/>
                </a:solidFill>
              </a:rPr>
              <a:t>One-Tailed and Two-Tailed Tests</a:t>
            </a:r>
          </a:p>
        </p:txBody>
      </p:sp>
    </p:spTree>
    <p:extLst>
      <p:ext uri="{BB962C8B-B14F-4D97-AF65-F5344CB8AC3E}">
        <p14:creationId xmlns:p14="http://schemas.microsoft.com/office/powerpoint/2010/main" val="18420156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750"/>
                                        <p:tgtEl>
                                          <p:spTgt spid="7">
                                            <p:txEl>
                                              <p:pRg st="1" end="1"/>
                                            </p:txEl>
                                          </p:spTgt>
                                        </p:tgtEl>
                                      </p:cBhvr>
                                    </p:animEffect>
                                    <p:anim calcmode="lin" valueType="num">
                                      <p:cBhvr>
                                        <p:cTn id="8" dur="75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750"/>
                                        <p:tgtEl>
                                          <p:spTgt spid="7">
                                            <p:txEl>
                                              <p:pRg st="2" end="2"/>
                                            </p:txEl>
                                          </p:spTgt>
                                        </p:tgtEl>
                                      </p:cBhvr>
                                    </p:animEffect>
                                    <p:anim calcmode="lin" valueType="num">
                                      <p:cBhvr>
                                        <p:cTn id="15" dur="75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fade">
                                      <p:cBhvr>
                                        <p:cTn id="21" dur="750"/>
                                        <p:tgtEl>
                                          <p:spTgt spid="7">
                                            <p:txEl>
                                              <p:pRg st="3" end="3"/>
                                            </p:txEl>
                                          </p:spTgt>
                                        </p:tgtEl>
                                      </p:cBhvr>
                                    </p:animEffect>
                                    <p:anim calcmode="lin" valueType="num">
                                      <p:cBhvr>
                                        <p:cTn id="22" dur="75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2407" y="604434"/>
            <a:ext cx="10712594" cy="5641383"/>
          </a:xfrm>
        </p:spPr>
        <p:txBody>
          <a:bodyPr>
            <a:noAutofit/>
          </a:bodyPr>
          <a:lstStyle/>
          <a:p>
            <a:pPr marL="68580" indent="0" algn="just">
              <a:buNone/>
            </a:pPr>
            <a:r>
              <a:rPr lang="en-US" sz="3200" dirty="0">
                <a:effectLst>
                  <a:outerShdw blurRad="38100" dist="38100" dir="2700000" algn="tl">
                    <a:srgbClr val="000000">
                      <a:alpha val="43137"/>
                    </a:srgbClr>
                  </a:outerShdw>
                </a:effectLst>
              </a:rPr>
              <a:t>A</a:t>
            </a:r>
            <a:r>
              <a:rPr lang="en-US" sz="3200" dirty="0" smtClean="0">
                <a:effectLst>
                  <a:outerShdw blurRad="38100" dist="38100" dir="2700000" algn="tl">
                    <a:srgbClr val="000000">
                      <a:alpha val="43137"/>
                    </a:srgbClr>
                  </a:outerShdw>
                </a:effectLst>
              </a:rPr>
              <a:t>nother example: </a:t>
            </a:r>
            <a:endParaRPr lang="en-US" sz="3200" dirty="0" smtClean="0">
              <a:effectLst>
                <a:outerShdw blurRad="38100" dist="38100" dir="2700000" algn="tl">
                  <a:srgbClr val="000000">
                    <a:alpha val="43137"/>
                  </a:srgbClr>
                </a:outerShdw>
              </a:effectLst>
            </a:endParaRPr>
          </a:p>
          <a:p>
            <a:pPr algn="just">
              <a:buFont typeface="Wingdings" panose="05000000000000000000" pitchFamily="2" charset="2"/>
              <a:buChar char="§"/>
            </a:pPr>
            <a:r>
              <a:rPr lang="en-US" sz="2400" dirty="0" smtClean="0"/>
              <a:t>We </a:t>
            </a:r>
            <a:r>
              <a:rPr lang="en-US" sz="2400" dirty="0"/>
              <a:t>suppose a new medical drug claims to work better in lowering a person’s cholesterol level than currently existing drugs. From past experiments we know that the existing drugs lower cholesterol levels by 10 percent, on average. We want to determine whether the new drug is really more effective than the existing ones.</a:t>
            </a:r>
          </a:p>
          <a:p>
            <a:pPr algn="just"/>
            <a:r>
              <a:rPr lang="en-US" sz="2400" dirty="0"/>
              <a:t>To check the assumption that the new drug works better than old drugs, we could test it on a sample of, say, 100 patients. </a:t>
            </a:r>
            <a:endParaRPr lang="en-US" sz="2400" dirty="0" smtClean="0"/>
          </a:p>
          <a:p>
            <a:pPr lvl="1" algn="just"/>
            <a:r>
              <a:rPr lang="en-US" dirty="0" smtClean="0"/>
              <a:t>If </a:t>
            </a:r>
            <a:r>
              <a:rPr lang="en-US" dirty="0"/>
              <a:t>we find that the drug for these 100 patients lowers the cholesterol level by more </a:t>
            </a:r>
            <a:r>
              <a:rPr lang="en-US" dirty="0" smtClean="0"/>
              <a:t>than </a:t>
            </a:r>
            <a:r>
              <a:rPr lang="en-US" dirty="0"/>
              <a:t>10 percent it seems likely that it indeed works better than the other drugs. </a:t>
            </a:r>
            <a:endParaRPr lang="en-US" dirty="0" smtClean="0"/>
          </a:p>
          <a:p>
            <a:pPr lvl="1" algn="just"/>
            <a:r>
              <a:rPr lang="en-US" dirty="0" smtClean="0"/>
              <a:t>In </a:t>
            </a:r>
            <a:r>
              <a:rPr lang="en-US" dirty="0"/>
              <a:t>fact, the higher the difference to 10 percent, the more likely it seems that the drug is really better. </a:t>
            </a:r>
            <a:endParaRPr lang="en-US" dirty="0" smtClean="0"/>
          </a:p>
        </p:txBody>
      </p:sp>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6</a:t>
            </a:r>
            <a:r>
              <a:rPr lang="en-US" sz="1100" b="1" dirty="0" smtClean="0">
                <a:solidFill>
                  <a:schemeClr val="tx2"/>
                </a:solidFill>
              </a:rPr>
              <a:t>: Hypothesis Testing – Introduction</a:t>
            </a:r>
            <a:endParaRPr lang="en-US" sz="1100" b="1" dirty="0">
              <a:solidFill>
                <a:schemeClr val="tx2"/>
              </a:solidFill>
            </a:endParaRPr>
          </a:p>
        </p:txBody>
      </p:sp>
    </p:spTree>
    <p:extLst>
      <p:ext uri="{BB962C8B-B14F-4D97-AF65-F5344CB8AC3E}">
        <p14:creationId xmlns:p14="http://schemas.microsoft.com/office/powerpoint/2010/main" val="181737882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750"/>
                                        <p:tgtEl>
                                          <p:spTgt spid="2">
                                            <p:txEl>
                                              <p:pRg st="2" end="2"/>
                                            </p:txEl>
                                          </p:spTgt>
                                        </p:tgtEl>
                                      </p:cBhvr>
                                    </p:animEffect>
                                    <p:anim calcmode="lin" valueType="num">
                                      <p:cBhvr>
                                        <p:cTn id="8"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750"/>
                                        <p:tgtEl>
                                          <p:spTgt spid="2">
                                            <p:txEl>
                                              <p:pRg st="3" end="3"/>
                                            </p:txEl>
                                          </p:spTgt>
                                        </p:tgtEl>
                                      </p:cBhvr>
                                    </p:animEffect>
                                    <p:anim calcmode="lin" valueType="num">
                                      <p:cBhvr>
                                        <p:cTn id="15"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750"/>
                                        <p:tgtEl>
                                          <p:spTgt spid="2">
                                            <p:txEl>
                                              <p:pRg st="4" end="4"/>
                                            </p:txEl>
                                          </p:spTgt>
                                        </p:tgtEl>
                                      </p:cBhvr>
                                    </p:animEffect>
                                    <p:anim calcmode="lin" valueType="num">
                                      <p:cBhvr>
                                        <p:cTn id="22" dur="75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p:cNvSpPr>
                <a:spLocks noGrp="1"/>
              </p:cNvSpPr>
              <p:nvPr>
                <p:ph idx="1"/>
              </p:nvPr>
            </p:nvSpPr>
            <p:spPr>
              <a:xfrm>
                <a:off x="728421" y="480447"/>
                <a:ext cx="10755824" cy="5827364"/>
              </a:xfrm>
            </p:spPr>
            <p:txBody>
              <a:bodyPr>
                <a:noAutofit/>
              </a:bodyPr>
              <a:lstStyle/>
              <a:p>
                <a:pPr>
                  <a:spcBef>
                    <a:spcPts val="0"/>
                  </a:spcBef>
                  <a:spcAft>
                    <a:spcPts val="0"/>
                  </a:spcAft>
                  <a:buFont typeface="Wingdings" panose="05000000000000000000" pitchFamily="2" charset="2"/>
                  <a:buChar char="§"/>
                </a:pPr>
                <a:r>
                  <a:rPr lang="en-US" sz="2200" dirty="0" smtClean="0"/>
                  <a:t>We </a:t>
                </a:r>
                <a:r>
                  <a:rPr lang="en-US" sz="2200" dirty="0"/>
                  <a:t>want to test for the mean weight of ketchup. </a:t>
                </a:r>
                <a:endParaRPr lang="en-US" sz="2200" dirty="0" smtClean="0"/>
              </a:p>
              <a:p>
                <a:pPr lvl="1">
                  <a:spcBef>
                    <a:spcPts val="0"/>
                  </a:spcBef>
                  <a:spcAft>
                    <a:spcPts val="0"/>
                  </a:spcAft>
                  <a:buFont typeface="Wingdings" panose="05000000000000000000" pitchFamily="2" charset="2"/>
                  <a:buChar char="§"/>
                </a:pPr>
                <a:r>
                  <a:rPr lang="en-US" sz="2200" dirty="0" smtClean="0"/>
                  <a:t>Let </a:t>
                </a:r>
                <a:r>
                  <a:rPr lang="en-US" sz="2200" i="1" dirty="0"/>
                  <a:t>x </a:t>
                </a:r>
                <a:r>
                  <a:rPr lang="en-US" sz="2200" dirty="0"/>
                  <a:t>be the weight of the contents of a ketchup bottle and </a:t>
                </a:r>
                <a:r>
                  <a:rPr lang="en-US" sz="2200" i="1" dirty="0">
                    <a:latin typeface="Symbol" panose="05050102010706020507" pitchFamily="18" charset="2"/>
                  </a:rPr>
                  <a:t>m</a:t>
                </a:r>
                <a:r>
                  <a:rPr lang="en-US" sz="2200" i="1" dirty="0"/>
                  <a:t> </a:t>
                </a:r>
                <a:r>
                  <a:rPr lang="en-US" sz="2200" dirty="0"/>
                  <a:t>be the (unknown) population average. Then: </a:t>
                </a:r>
                <a:endParaRPr lang="en-US" sz="2200" dirty="0" smtClean="0"/>
              </a:p>
              <a:p>
                <a:pPr marL="68580" indent="0">
                  <a:spcBef>
                    <a:spcPts val="0"/>
                  </a:spcBef>
                  <a:spcAft>
                    <a:spcPts val="0"/>
                  </a:spcAft>
                  <a:buNone/>
                </a:pPr>
                <a:endParaRPr lang="en-US" sz="2200" dirty="0" smtClean="0"/>
              </a:p>
              <a:p>
                <a:pPr marL="68580" indent="0">
                  <a:spcBef>
                    <a:spcPts val="0"/>
                  </a:spcBef>
                  <a:spcAft>
                    <a:spcPts val="0"/>
                  </a:spcAft>
                  <a:buNone/>
                </a:pPr>
                <a:endParaRPr lang="en-US" sz="2200" dirty="0" smtClean="0"/>
              </a:p>
              <a:p>
                <a:pPr marL="68580" indent="0">
                  <a:spcBef>
                    <a:spcPts val="0"/>
                  </a:spcBef>
                  <a:spcAft>
                    <a:spcPts val="0"/>
                  </a:spcAft>
                  <a:buNone/>
                </a:pPr>
                <a:endParaRPr lang="en-US" sz="2200" dirty="0"/>
              </a:p>
              <a:p>
                <a:pPr>
                  <a:spcBef>
                    <a:spcPts val="0"/>
                  </a:spcBef>
                  <a:spcAft>
                    <a:spcPts val="0"/>
                  </a:spcAft>
                </a:pPr>
                <a:r>
                  <a:rPr lang="en-US" sz="2200" dirty="0"/>
                  <a:t>We know that old feed for cows results in a weight gain of 100 </a:t>
                </a:r>
                <a:r>
                  <a:rPr lang="en-US" sz="2200" dirty="0" err="1"/>
                  <a:t>lb</a:t>
                </a:r>
                <a:r>
                  <a:rPr lang="en-US" sz="2200" dirty="0"/>
                  <a:t> per week on average. </a:t>
                </a:r>
                <a:endParaRPr lang="en-US" sz="2200" dirty="0" smtClean="0"/>
              </a:p>
              <a:p>
                <a:pPr lvl="1">
                  <a:spcBef>
                    <a:spcPts val="0"/>
                  </a:spcBef>
                  <a:spcAft>
                    <a:spcPts val="0"/>
                  </a:spcAft>
                </a:pPr>
                <a:r>
                  <a:rPr lang="en-US" sz="2200" dirty="0" smtClean="0"/>
                  <a:t>Let </a:t>
                </a:r>
                <a:r>
                  <a:rPr lang="en-US" sz="2200" i="1" dirty="0"/>
                  <a:t>x </a:t>
                </a:r>
                <a:r>
                  <a:rPr lang="en-US" sz="2200" dirty="0"/>
                  <a:t>be the weight gain for cows getting the new feed and </a:t>
                </a:r>
                <a:r>
                  <a:rPr lang="en-US" sz="2200" i="1" dirty="0">
                    <a:latin typeface="Symbol" panose="05050102010706020507" pitchFamily="18" charset="2"/>
                  </a:rPr>
                  <a:t>m</a:t>
                </a:r>
                <a:r>
                  <a:rPr lang="en-US" sz="2200" i="1" dirty="0"/>
                  <a:t> </a:t>
                </a:r>
                <a:r>
                  <a:rPr lang="en-US" sz="2200" dirty="0"/>
                  <a:t>be the population average. Then: </a:t>
                </a:r>
                <a:endParaRPr lang="en-US" sz="2200" dirty="0" smtClean="0"/>
              </a:p>
              <a:p>
                <a:pPr marL="68580" indent="0">
                  <a:spcBef>
                    <a:spcPts val="0"/>
                  </a:spcBef>
                  <a:spcAft>
                    <a:spcPts val="0"/>
                  </a:spcAft>
                  <a:buNone/>
                </a:pPr>
                <a:endParaRPr lang="en-US" sz="2200" dirty="0" smtClean="0"/>
              </a:p>
              <a:p>
                <a:pPr marL="68580" indent="0">
                  <a:spcBef>
                    <a:spcPts val="0"/>
                  </a:spcBef>
                  <a:spcAft>
                    <a:spcPts val="0"/>
                  </a:spcAft>
                  <a:buNone/>
                </a:pPr>
                <a:endParaRPr lang="en-US" sz="2200" dirty="0"/>
              </a:p>
              <a:p>
                <a:pPr>
                  <a:spcBef>
                    <a:spcPts val="0"/>
                  </a:spcBef>
                  <a:spcAft>
                    <a:spcPts val="0"/>
                  </a:spcAft>
                </a:pPr>
                <a:r>
                  <a:rPr lang="en-US" sz="2200" dirty="0"/>
                  <a:t>Hypertension drugs are supposed to lower blood pressure. </a:t>
                </a:r>
                <a:endParaRPr lang="en-US" sz="2200" dirty="0" smtClean="0"/>
              </a:p>
              <a:p>
                <a:pPr lvl="1">
                  <a:spcBef>
                    <a:spcPts val="0"/>
                  </a:spcBef>
                  <a:spcAft>
                    <a:spcPts val="0"/>
                  </a:spcAft>
                </a:pPr>
                <a:r>
                  <a:rPr lang="en-US" sz="2200" dirty="0" smtClean="0"/>
                  <a:t>If </a:t>
                </a:r>
                <a14:m>
                  <m:oMath xmlns:m="http://schemas.openxmlformats.org/officeDocument/2006/math">
                    <m:sSub>
                      <m:sSubPr>
                        <m:ctrlPr>
                          <a:rPr lang="en-US" sz="2200" i="1" smtClean="0">
                            <a:latin typeface="Cambria Math" panose="02040503050406030204" pitchFamily="18" charset="0"/>
                          </a:rPr>
                        </m:ctrlPr>
                      </m:sSubPr>
                      <m:e>
                        <m:r>
                          <m:rPr>
                            <m:nor/>
                          </m:rPr>
                          <a:rPr lang="en-US" sz="2200" i="1" dirty="0">
                            <a:latin typeface="Symbol" panose="05050102010706020507" pitchFamily="18" charset="2"/>
                          </a:rPr>
                          <m:t>m</m:t>
                        </m:r>
                      </m:e>
                      <m:sub>
                        <m:r>
                          <a:rPr lang="en-US" sz="2200" b="0" i="1" smtClean="0">
                            <a:latin typeface="Cambria Math" panose="02040503050406030204" pitchFamily="18" charset="0"/>
                          </a:rPr>
                          <m:t>1</m:t>
                        </m:r>
                      </m:sub>
                    </m:sSub>
                  </m:oMath>
                </a14:m>
                <a:r>
                  <a:rPr lang="en-US" sz="2200" dirty="0" smtClean="0"/>
                  <a:t>denotes </a:t>
                </a:r>
                <a:r>
                  <a:rPr lang="en-US" sz="2200" dirty="0"/>
                  <a:t>the average blood pressure of patients on the new drug and </a:t>
                </a:r>
                <a14:m>
                  <m:oMath xmlns:m="http://schemas.openxmlformats.org/officeDocument/2006/math">
                    <m:sSub>
                      <m:sSubPr>
                        <m:ctrlPr>
                          <a:rPr lang="en-US" sz="2200" i="1">
                            <a:latin typeface="Cambria Math" panose="02040503050406030204" pitchFamily="18" charset="0"/>
                          </a:rPr>
                        </m:ctrlPr>
                      </m:sSubPr>
                      <m:e>
                        <m:r>
                          <m:rPr>
                            <m:nor/>
                          </m:rPr>
                          <a:rPr lang="en-US" sz="2200" i="1" dirty="0">
                            <a:latin typeface="Symbol" panose="05050102010706020507" pitchFamily="18" charset="2"/>
                          </a:rPr>
                          <m:t>m</m:t>
                        </m:r>
                      </m:e>
                      <m:sub>
                        <m:r>
                          <a:rPr lang="en-US" sz="2200" b="0" i="1" dirty="0" smtClean="0">
                            <a:latin typeface="Cambria Math" panose="02040503050406030204" pitchFamily="18" charset="0"/>
                          </a:rPr>
                          <m:t>2</m:t>
                        </m:r>
                      </m:sub>
                    </m:sSub>
                  </m:oMath>
                </a14:m>
                <a:r>
                  <a:rPr lang="en-US" sz="2200" dirty="0"/>
                  <a:t> that of patients on the traditional drug, we want to test: </a:t>
                </a:r>
              </a:p>
              <a:p>
                <a:pPr>
                  <a:spcBef>
                    <a:spcPts val="0"/>
                  </a:spcBef>
                  <a:spcAft>
                    <a:spcPts val="0"/>
                  </a:spcAft>
                </a:pPr>
                <a:endParaRPr lang="en-US" sz="2200" dirty="0"/>
              </a:p>
              <a:p>
                <a:pPr>
                  <a:spcBef>
                    <a:spcPts val="0"/>
                  </a:spcBef>
                  <a:spcAft>
                    <a:spcPts val="0"/>
                  </a:spcAft>
                  <a:buFont typeface="Wingdings" panose="05000000000000000000" pitchFamily="2" charset="2"/>
                  <a:buChar char="§"/>
                </a:pPr>
                <a:endParaRPr lang="en-US" sz="2200" dirty="0" smtClean="0"/>
              </a:p>
              <a:p>
                <a:pPr marL="68580" indent="0">
                  <a:spcBef>
                    <a:spcPts val="0"/>
                  </a:spcBef>
                  <a:spcAft>
                    <a:spcPts val="0"/>
                  </a:spcAft>
                  <a:buNone/>
                </a:pPr>
                <a:endParaRPr lang="en-US" sz="2200" dirty="0"/>
              </a:p>
              <a:p>
                <a:pPr>
                  <a:spcBef>
                    <a:spcPts val="0"/>
                  </a:spcBef>
                  <a:spcAft>
                    <a:spcPts val="0"/>
                  </a:spcAft>
                </a:pPr>
                <a:endParaRPr lang="en-US" sz="2200" dirty="0"/>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728421" y="480447"/>
                <a:ext cx="10755824" cy="5827364"/>
              </a:xfrm>
              <a:blipFill rotWithShape="0">
                <a:blip r:embed="rId2"/>
                <a:stretch>
                  <a:fillRect t="-732" r="-57"/>
                </a:stretch>
              </a:blipFill>
            </p:spPr>
            <p:txBody>
              <a:bodyPr/>
              <a:lstStyle/>
              <a:p>
                <a:r>
                  <a:rPr lang="en-US">
                    <a:noFill/>
                  </a:rPr>
                  <a:t> </a:t>
                </a:r>
              </a:p>
            </p:txBody>
          </p:sp>
        </mc:Fallback>
      </mc:AlternateContent>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6</a:t>
            </a:r>
            <a:r>
              <a:rPr lang="en-US" sz="1100" b="1" dirty="0" smtClean="0">
                <a:solidFill>
                  <a:schemeClr val="tx2"/>
                </a:solidFill>
              </a:rPr>
              <a:t>: Hypothesis Testing – </a:t>
            </a:r>
            <a:r>
              <a:rPr lang="en-US" sz="1100" b="1" dirty="0">
                <a:solidFill>
                  <a:schemeClr val="tx2"/>
                </a:solidFill>
              </a:rPr>
              <a:t>One-Tailed and Two-Tailed Tests</a:t>
            </a:r>
          </a:p>
        </p:txBody>
      </p:sp>
      <mc:AlternateContent xmlns:mc="http://schemas.openxmlformats.org/markup-compatibility/2006" xmlns:a14="http://schemas.microsoft.com/office/drawing/2010/main">
        <mc:Choice Requires="a14">
          <p:sp>
            <p:nvSpPr>
              <p:cNvPr id="5" name="Rectangle 4"/>
              <p:cNvSpPr/>
              <p:nvPr/>
            </p:nvSpPr>
            <p:spPr>
              <a:xfrm>
                <a:off x="4918917" y="1554535"/>
                <a:ext cx="2374831" cy="1154162"/>
              </a:xfrm>
              <a:prstGeom prst="rect">
                <a:avLst/>
              </a:prstGeom>
            </p:spPr>
            <p:txBody>
              <a:bodyPr wrap="square">
                <a:spAutoFit/>
              </a:bodyPr>
              <a:lstStyle/>
              <a:p>
                <a:pPr algn="ctr"/>
                <a14:m>
                  <m:oMath xmlns:m="http://schemas.openxmlformats.org/officeDocument/2006/math">
                    <m:sSub>
                      <m:sSubPr>
                        <m:ctrlPr>
                          <a:rPr lang="en-US" sz="2300" i="1" smtClean="0">
                            <a:latin typeface="Cambria Math" panose="02040503050406030204" pitchFamily="18" charset="0"/>
                          </a:rPr>
                        </m:ctrlPr>
                      </m:sSubPr>
                      <m:e>
                        <m:r>
                          <a:rPr lang="en-US" sz="2300" b="0" i="1" smtClean="0">
                            <a:latin typeface="Cambria Math" panose="02040503050406030204" pitchFamily="18" charset="0"/>
                          </a:rPr>
                          <m:t>𝐻</m:t>
                        </m:r>
                      </m:e>
                      <m:sub>
                        <m:r>
                          <a:rPr lang="en-US" sz="2300" b="0" i="1" smtClean="0">
                            <a:latin typeface="Cambria Math" panose="02040503050406030204" pitchFamily="18" charset="0"/>
                          </a:rPr>
                          <m:t>0</m:t>
                        </m:r>
                      </m:sub>
                    </m:sSub>
                  </m:oMath>
                </a14:m>
                <a:r>
                  <a:rPr lang="en-US" sz="2300" dirty="0" smtClean="0">
                    <a:latin typeface="Adobe Garamond Pro"/>
                  </a:rPr>
                  <a:t>: </a:t>
                </a:r>
                <a:r>
                  <a:rPr lang="en-US" sz="2300" i="1" dirty="0">
                    <a:latin typeface="Symbol" panose="05050102010706020507" pitchFamily="18" charset="2"/>
                  </a:rPr>
                  <a:t>m</a:t>
                </a:r>
                <a:r>
                  <a:rPr lang="en-US" sz="2300" i="1" dirty="0">
                    <a:latin typeface="Adobe Garamond Pro"/>
                  </a:rPr>
                  <a:t> </a:t>
                </a:r>
                <a:r>
                  <a:rPr lang="en-US" sz="2300" dirty="0">
                    <a:latin typeface="Adobe Garamond Pro"/>
                  </a:rPr>
                  <a:t>= </a:t>
                </a:r>
                <a:r>
                  <a:rPr lang="en-US" sz="2300" dirty="0" smtClean="0">
                    <a:latin typeface="Adobe Garamond Pro"/>
                  </a:rPr>
                  <a:t>16</a:t>
                </a:r>
              </a:p>
              <a:p>
                <a:pPr algn="ctr"/>
                <a14:m>
                  <m:oMath xmlns:m="http://schemas.openxmlformats.org/officeDocument/2006/math">
                    <m:sSub>
                      <m:sSubPr>
                        <m:ctrlPr>
                          <a:rPr lang="en-US" sz="2300" i="1">
                            <a:latin typeface="Cambria Math" panose="02040503050406030204" pitchFamily="18" charset="0"/>
                          </a:rPr>
                        </m:ctrlPr>
                      </m:sSubPr>
                      <m:e>
                        <m:r>
                          <a:rPr lang="en-US" sz="2300" i="1">
                            <a:latin typeface="Cambria Math" panose="02040503050406030204" pitchFamily="18" charset="0"/>
                          </a:rPr>
                          <m:t>𝐻</m:t>
                        </m:r>
                      </m:e>
                      <m:sub>
                        <m:r>
                          <a:rPr lang="en-US" sz="2300" b="0" i="1" smtClean="0">
                            <a:latin typeface="Cambria Math" panose="02040503050406030204" pitchFamily="18" charset="0"/>
                          </a:rPr>
                          <m:t>𝑎</m:t>
                        </m:r>
                      </m:sub>
                    </m:sSub>
                  </m:oMath>
                </a14:m>
                <a:r>
                  <a:rPr lang="en-US" sz="2300" dirty="0">
                    <a:latin typeface="Adobe Garamond Pro"/>
                  </a:rPr>
                  <a:t>: </a:t>
                </a:r>
                <a:r>
                  <a:rPr lang="en-US" sz="2300" i="1" dirty="0">
                    <a:latin typeface="Symbol" panose="05050102010706020507" pitchFamily="18" charset="2"/>
                  </a:rPr>
                  <a:t>m</a:t>
                </a:r>
                <a:r>
                  <a:rPr lang="en-US" sz="2300" i="1" dirty="0">
                    <a:latin typeface="Adobe Garamond Pro"/>
                  </a:rPr>
                  <a:t> </a:t>
                </a:r>
                <a:r>
                  <a:rPr lang="en-US" sz="2300" dirty="0">
                    <a:latin typeface="Adobe Garamond Pro"/>
                  </a:rPr>
                  <a:t>&lt;</a:t>
                </a:r>
                <a:r>
                  <a:rPr lang="en-US" sz="2300" dirty="0" smtClean="0">
                    <a:latin typeface="Adobe Garamond Pro"/>
                  </a:rPr>
                  <a:t> 16 </a:t>
                </a:r>
                <a:endParaRPr lang="en-US" sz="2300" dirty="0"/>
              </a:p>
              <a:p>
                <a:pPr algn="ctr"/>
                <a:r>
                  <a:rPr lang="en-US" sz="2300" dirty="0" smtClean="0">
                    <a:latin typeface="Adobe Garamond Pro"/>
                  </a:rPr>
                  <a:t> </a:t>
                </a:r>
                <a:endParaRPr lang="en-US" sz="2300" dirty="0"/>
              </a:p>
            </p:txBody>
          </p:sp>
        </mc:Choice>
        <mc:Fallback xmlns="">
          <p:sp>
            <p:nvSpPr>
              <p:cNvPr id="5" name="Rectangle 4"/>
              <p:cNvSpPr>
                <a:spLocks noRot="1" noChangeAspect="1" noMove="1" noResize="1" noEditPoints="1" noAdjustHandles="1" noChangeArrowheads="1" noChangeShapeType="1" noTextEdit="1"/>
              </p:cNvSpPr>
              <p:nvPr/>
            </p:nvSpPr>
            <p:spPr>
              <a:xfrm>
                <a:off x="4918917" y="1554535"/>
                <a:ext cx="2374831" cy="1154162"/>
              </a:xfrm>
              <a:prstGeom prst="rect">
                <a:avLst/>
              </a:prstGeom>
              <a:blipFill rotWithShape="0">
                <a:blip r:embed="rId3"/>
                <a:stretch>
                  <a:fillRect t="-37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4918917" y="5535510"/>
                <a:ext cx="2374831" cy="1226361"/>
              </a:xfrm>
              <a:prstGeom prst="rect">
                <a:avLst/>
              </a:prstGeom>
            </p:spPr>
            <p:txBody>
              <a:bodyPr wrap="square">
                <a:spAutoFit/>
              </a:bodyPr>
              <a:lstStyle/>
              <a:p>
                <a:pPr algn="ctr"/>
                <a14:m>
                  <m:oMath xmlns:m="http://schemas.openxmlformats.org/officeDocument/2006/math">
                    <m:sSub>
                      <m:sSubPr>
                        <m:ctrlPr>
                          <a:rPr lang="en-US" sz="2300" i="1" smtClean="0">
                            <a:latin typeface="Cambria Math" panose="02040503050406030204" pitchFamily="18" charset="0"/>
                          </a:rPr>
                        </m:ctrlPr>
                      </m:sSubPr>
                      <m:e>
                        <m:r>
                          <a:rPr lang="en-US" sz="2300" b="0" i="1" smtClean="0">
                            <a:latin typeface="Cambria Math" panose="02040503050406030204" pitchFamily="18" charset="0"/>
                          </a:rPr>
                          <m:t>𝐻</m:t>
                        </m:r>
                      </m:e>
                      <m:sub>
                        <m:r>
                          <a:rPr lang="en-US" sz="2300" b="0" i="1" smtClean="0">
                            <a:latin typeface="Cambria Math" panose="02040503050406030204" pitchFamily="18" charset="0"/>
                          </a:rPr>
                          <m:t>0</m:t>
                        </m:r>
                      </m:sub>
                    </m:sSub>
                  </m:oMath>
                </a14:m>
                <a:r>
                  <a:rPr lang="en-US" sz="2300" dirty="0" smtClean="0">
                    <a:latin typeface="Adobe Garamond Pro"/>
                  </a:rPr>
                  <a:t>: </a:t>
                </a:r>
                <a14:m>
                  <m:oMath xmlns:m="http://schemas.openxmlformats.org/officeDocument/2006/math">
                    <m:sSub>
                      <m:sSubPr>
                        <m:ctrlPr>
                          <a:rPr lang="en-US" sz="2300" i="1" smtClean="0">
                            <a:latin typeface="Cambria Math" panose="02040503050406030204" pitchFamily="18" charset="0"/>
                          </a:rPr>
                        </m:ctrlPr>
                      </m:sSubPr>
                      <m:e>
                        <m:r>
                          <m:rPr>
                            <m:nor/>
                          </m:rPr>
                          <a:rPr lang="en-US" sz="2300" i="1" dirty="0">
                            <a:latin typeface="Symbol" panose="05050102010706020507" pitchFamily="18" charset="2"/>
                          </a:rPr>
                          <m:t>m</m:t>
                        </m:r>
                      </m:e>
                      <m:sub>
                        <m:r>
                          <a:rPr lang="en-US" sz="2300" b="0" i="1" smtClean="0">
                            <a:latin typeface="Cambria Math" panose="02040503050406030204" pitchFamily="18" charset="0"/>
                          </a:rPr>
                          <m:t>1</m:t>
                        </m:r>
                      </m:sub>
                    </m:sSub>
                  </m:oMath>
                </a14:m>
                <a:r>
                  <a:rPr lang="en-US" sz="2300" dirty="0" smtClean="0">
                    <a:latin typeface="Adobe Garamond Pro"/>
                  </a:rPr>
                  <a:t>= </a:t>
                </a:r>
                <a14:m>
                  <m:oMath xmlns:m="http://schemas.openxmlformats.org/officeDocument/2006/math">
                    <m:sSub>
                      <m:sSubPr>
                        <m:ctrlPr>
                          <a:rPr lang="en-US" sz="2300" i="1">
                            <a:latin typeface="Cambria Math" panose="02040503050406030204" pitchFamily="18" charset="0"/>
                          </a:rPr>
                        </m:ctrlPr>
                      </m:sSubPr>
                      <m:e>
                        <m:r>
                          <m:rPr>
                            <m:nor/>
                          </m:rPr>
                          <a:rPr lang="en-US" sz="2300" i="1" dirty="0">
                            <a:latin typeface="Symbol" panose="05050102010706020507" pitchFamily="18" charset="2"/>
                          </a:rPr>
                          <m:t>m</m:t>
                        </m:r>
                      </m:e>
                      <m:sub>
                        <m:r>
                          <a:rPr lang="en-US" sz="2300" b="0" i="1" dirty="0" smtClean="0">
                            <a:latin typeface="Cambria Math" panose="02040503050406030204" pitchFamily="18" charset="0"/>
                          </a:rPr>
                          <m:t>2</m:t>
                        </m:r>
                      </m:sub>
                    </m:sSub>
                  </m:oMath>
                </a14:m>
                <a:endParaRPr lang="en-US" sz="2300" i="1" dirty="0" smtClean="0">
                  <a:latin typeface="Cambria Math" panose="02040503050406030204" pitchFamily="18" charset="0"/>
                </a:endParaRPr>
              </a:p>
              <a:p>
                <a:pPr algn="ctr"/>
                <a14:m>
                  <m:oMath xmlns:m="http://schemas.openxmlformats.org/officeDocument/2006/math">
                    <m:sSub>
                      <m:sSubPr>
                        <m:ctrlPr>
                          <a:rPr lang="en-US" sz="2300" i="1">
                            <a:latin typeface="Cambria Math" panose="02040503050406030204" pitchFamily="18" charset="0"/>
                          </a:rPr>
                        </m:ctrlPr>
                      </m:sSubPr>
                      <m:e>
                        <m:r>
                          <a:rPr lang="en-US" sz="2300" i="1">
                            <a:latin typeface="Cambria Math" panose="02040503050406030204" pitchFamily="18" charset="0"/>
                          </a:rPr>
                          <m:t>𝐻</m:t>
                        </m:r>
                      </m:e>
                      <m:sub>
                        <m:r>
                          <a:rPr lang="en-US" sz="2300" b="0" i="1" smtClean="0">
                            <a:latin typeface="Cambria Math" panose="02040503050406030204" pitchFamily="18" charset="0"/>
                          </a:rPr>
                          <m:t>𝑎</m:t>
                        </m:r>
                      </m:sub>
                    </m:sSub>
                  </m:oMath>
                </a14:m>
                <a:r>
                  <a:rPr lang="en-US" sz="2300" dirty="0">
                    <a:latin typeface="Adobe Garamond Pro"/>
                  </a:rPr>
                  <a:t>: </a:t>
                </a:r>
                <a14:m>
                  <m:oMath xmlns:m="http://schemas.openxmlformats.org/officeDocument/2006/math">
                    <m:sSub>
                      <m:sSubPr>
                        <m:ctrlPr>
                          <a:rPr lang="en-US" sz="2300" i="1">
                            <a:latin typeface="Cambria Math" panose="02040503050406030204" pitchFamily="18" charset="0"/>
                          </a:rPr>
                        </m:ctrlPr>
                      </m:sSubPr>
                      <m:e>
                        <m:r>
                          <m:rPr>
                            <m:nor/>
                          </m:rPr>
                          <a:rPr lang="en-US" sz="2300" i="1" dirty="0">
                            <a:latin typeface="Symbol" panose="05050102010706020507" pitchFamily="18" charset="2"/>
                          </a:rPr>
                          <m:t>m</m:t>
                        </m:r>
                      </m:e>
                      <m:sub>
                        <m:r>
                          <a:rPr lang="en-US" sz="2300" i="1">
                            <a:latin typeface="Cambria Math" panose="02040503050406030204" pitchFamily="18" charset="0"/>
                          </a:rPr>
                          <m:t>1</m:t>
                        </m:r>
                      </m:sub>
                    </m:sSub>
                    <m:r>
                      <a:rPr lang="en-US" sz="2300" dirty="0" smtClean="0">
                        <a:latin typeface="Cambria Math" panose="02040503050406030204" pitchFamily="18" charset="0"/>
                        <a:sym typeface="Symbol" panose="05050102010706020507" pitchFamily="18" charset="2"/>
                      </a:rPr>
                      <m:t></m:t>
                    </m:r>
                  </m:oMath>
                </a14:m>
                <a:r>
                  <a:rPr lang="en-US" sz="2300" dirty="0">
                    <a:latin typeface="Adobe Garamond Pro"/>
                  </a:rPr>
                  <a:t> </a:t>
                </a:r>
                <a14:m>
                  <m:oMath xmlns:m="http://schemas.openxmlformats.org/officeDocument/2006/math">
                    <m:sSub>
                      <m:sSubPr>
                        <m:ctrlPr>
                          <a:rPr lang="en-US" sz="2300" i="1">
                            <a:latin typeface="Cambria Math" panose="02040503050406030204" pitchFamily="18" charset="0"/>
                          </a:rPr>
                        </m:ctrlPr>
                      </m:sSubPr>
                      <m:e>
                        <m:r>
                          <m:rPr>
                            <m:nor/>
                          </m:rPr>
                          <a:rPr lang="en-US" sz="2300" i="1" dirty="0">
                            <a:latin typeface="Symbol" panose="05050102010706020507" pitchFamily="18" charset="2"/>
                          </a:rPr>
                          <m:t>m</m:t>
                        </m:r>
                      </m:e>
                      <m:sub>
                        <m:r>
                          <a:rPr lang="en-US" sz="2300" i="1" dirty="0">
                            <a:latin typeface="Cambria Math" panose="02040503050406030204" pitchFamily="18" charset="0"/>
                          </a:rPr>
                          <m:t>2</m:t>
                        </m:r>
                      </m:sub>
                    </m:sSub>
                  </m:oMath>
                </a14:m>
                <a:endParaRPr lang="en-US" sz="2300" dirty="0"/>
              </a:p>
              <a:p>
                <a:pPr algn="ctr"/>
                <a:r>
                  <a:rPr lang="en-US" sz="2300" dirty="0" smtClean="0">
                    <a:latin typeface="Adobe Garamond Pro"/>
                  </a:rPr>
                  <a:t> </a:t>
                </a:r>
                <a:endParaRPr lang="en-US" sz="2300" dirty="0"/>
              </a:p>
            </p:txBody>
          </p:sp>
        </mc:Choice>
        <mc:Fallback xmlns="">
          <p:sp>
            <p:nvSpPr>
              <p:cNvPr id="6" name="Rectangle 5"/>
              <p:cNvSpPr>
                <a:spLocks noRot="1" noChangeAspect="1" noMove="1" noResize="1" noEditPoints="1" noAdjustHandles="1" noChangeArrowheads="1" noChangeShapeType="1" noTextEdit="1"/>
              </p:cNvSpPr>
              <p:nvPr/>
            </p:nvSpPr>
            <p:spPr>
              <a:xfrm>
                <a:off x="4918917" y="5535510"/>
                <a:ext cx="2374831" cy="1226361"/>
              </a:xfrm>
              <a:prstGeom prst="rect">
                <a:avLst/>
              </a:prstGeom>
              <a:blipFill rotWithShape="0">
                <a:blip r:embed="rId4"/>
                <a:stretch>
                  <a:fillRect t="-39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4918917" y="3708042"/>
                <a:ext cx="2374831" cy="1154162"/>
              </a:xfrm>
              <a:prstGeom prst="rect">
                <a:avLst/>
              </a:prstGeom>
            </p:spPr>
            <p:txBody>
              <a:bodyPr wrap="square">
                <a:spAutoFit/>
              </a:bodyPr>
              <a:lstStyle/>
              <a:p>
                <a:pPr algn="ctr"/>
                <a14:m>
                  <m:oMath xmlns:m="http://schemas.openxmlformats.org/officeDocument/2006/math">
                    <m:sSub>
                      <m:sSubPr>
                        <m:ctrlPr>
                          <a:rPr lang="en-US" sz="2300" i="1" smtClean="0">
                            <a:latin typeface="Cambria Math" panose="02040503050406030204" pitchFamily="18" charset="0"/>
                          </a:rPr>
                        </m:ctrlPr>
                      </m:sSubPr>
                      <m:e>
                        <m:r>
                          <a:rPr lang="en-US" sz="2300" b="0" i="1" smtClean="0">
                            <a:latin typeface="Cambria Math" panose="02040503050406030204" pitchFamily="18" charset="0"/>
                          </a:rPr>
                          <m:t>𝐻</m:t>
                        </m:r>
                      </m:e>
                      <m:sub>
                        <m:r>
                          <a:rPr lang="en-US" sz="2300" b="0" i="1" smtClean="0">
                            <a:latin typeface="Cambria Math" panose="02040503050406030204" pitchFamily="18" charset="0"/>
                          </a:rPr>
                          <m:t>0</m:t>
                        </m:r>
                      </m:sub>
                    </m:sSub>
                  </m:oMath>
                </a14:m>
                <a:r>
                  <a:rPr lang="en-US" sz="2300" dirty="0" smtClean="0">
                    <a:latin typeface="Adobe Garamond Pro"/>
                  </a:rPr>
                  <a:t>: </a:t>
                </a:r>
                <a:r>
                  <a:rPr lang="en-US" sz="2300" i="1" dirty="0">
                    <a:latin typeface="Symbol" panose="05050102010706020507" pitchFamily="18" charset="2"/>
                  </a:rPr>
                  <a:t>m</a:t>
                </a:r>
                <a:r>
                  <a:rPr lang="en-US" sz="2300" i="1" dirty="0">
                    <a:latin typeface="Adobe Garamond Pro"/>
                  </a:rPr>
                  <a:t> </a:t>
                </a:r>
                <a:r>
                  <a:rPr lang="en-US" sz="2300" dirty="0">
                    <a:latin typeface="Adobe Garamond Pro"/>
                  </a:rPr>
                  <a:t>= </a:t>
                </a:r>
                <a:r>
                  <a:rPr lang="en-US" sz="2300" dirty="0" smtClean="0">
                    <a:latin typeface="Adobe Garamond Pro"/>
                  </a:rPr>
                  <a:t>100</a:t>
                </a:r>
              </a:p>
              <a:p>
                <a:pPr algn="ctr"/>
                <a14:m>
                  <m:oMath xmlns:m="http://schemas.openxmlformats.org/officeDocument/2006/math">
                    <m:sSub>
                      <m:sSubPr>
                        <m:ctrlPr>
                          <a:rPr lang="en-US" sz="2300" i="1" smtClean="0">
                            <a:latin typeface="Cambria Math" panose="02040503050406030204" pitchFamily="18" charset="0"/>
                          </a:rPr>
                        </m:ctrlPr>
                      </m:sSubPr>
                      <m:e>
                        <m:r>
                          <a:rPr lang="en-US" sz="2300" i="1">
                            <a:latin typeface="Cambria Math" panose="02040503050406030204" pitchFamily="18" charset="0"/>
                          </a:rPr>
                          <m:t>𝐻</m:t>
                        </m:r>
                      </m:e>
                      <m:sub>
                        <m:r>
                          <a:rPr lang="en-US" sz="2300" b="0" i="1" smtClean="0">
                            <a:latin typeface="Cambria Math" panose="02040503050406030204" pitchFamily="18" charset="0"/>
                          </a:rPr>
                          <m:t>𝑎</m:t>
                        </m:r>
                      </m:sub>
                    </m:sSub>
                  </m:oMath>
                </a14:m>
                <a:r>
                  <a:rPr lang="en-US" sz="2300" dirty="0">
                    <a:latin typeface="Adobe Garamond Pro"/>
                  </a:rPr>
                  <a:t>: </a:t>
                </a:r>
                <a:r>
                  <a:rPr lang="en-US" sz="2300" i="1" dirty="0">
                    <a:latin typeface="Symbol" panose="05050102010706020507" pitchFamily="18" charset="2"/>
                  </a:rPr>
                  <a:t>m</a:t>
                </a:r>
                <a:r>
                  <a:rPr lang="en-US" sz="2300" i="1" dirty="0">
                    <a:latin typeface="Adobe Garamond Pro"/>
                  </a:rPr>
                  <a:t> </a:t>
                </a:r>
                <a:r>
                  <a:rPr lang="en-US" sz="2300" dirty="0">
                    <a:latin typeface="Adobe Garamond Pro"/>
                  </a:rPr>
                  <a:t>&gt;</a:t>
                </a:r>
                <a:r>
                  <a:rPr lang="en-US" sz="2300" dirty="0" smtClean="0">
                    <a:latin typeface="Adobe Garamond Pro"/>
                  </a:rPr>
                  <a:t> </a:t>
                </a:r>
                <a:r>
                  <a:rPr lang="en-US" sz="2300" dirty="0">
                    <a:latin typeface="Adobe Garamond Pro"/>
                  </a:rPr>
                  <a:t>100 </a:t>
                </a:r>
                <a:endParaRPr lang="en-US" sz="2300" dirty="0"/>
              </a:p>
              <a:p>
                <a:pPr algn="ctr"/>
                <a:r>
                  <a:rPr lang="en-US" sz="2300" dirty="0" smtClean="0">
                    <a:latin typeface="Adobe Garamond Pro"/>
                  </a:rPr>
                  <a:t> </a:t>
                </a:r>
                <a:endParaRPr lang="en-US" sz="2300" dirty="0"/>
              </a:p>
            </p:txBody>
          </p:sp>
        </mc:Choice>
        <mc:Fallback xmlns="">
          <p:sp>
            <p:nvSpPr>
              <p:cNvPr id="7" name="Rectangle 6"/>
              <p:cNvSpPr>
                <a:spLocks noRot="1" noChangeAspect="1" noMove="1" noResize="1" noEditPoints="1" noAdjustHandles="1" noChangeArrowheads="1" noChangeShapeType="1" noTextEdit="1"/>
              </p:cNvSpPr>
              <p:nvPr/>
            </p:nvSpPr>
            <p:spPr>
              <a:xfrm>
                <a:off x="4918917" y="3708042"/>
                <a:ext cx="2374831" cy="1154162"/>
              </a:xfrm>
              <a:prstGeom prst="rect">
                <a:avLst/>
              </a:prstGeom>
              <a:blipFill rotWithShape="0">
                <a:blip r:embed="rId5"/>
                <a:stretch>
                  <a:fillRect t="-3684"/>
                </a:stretch>
              </a:blipFill>
            </p:spPr>
            <p:txBody>
              <a:bodyPr/>
              <a:lstStyle/>
              <a:p>
                <a:r>
                  <a:rPr lang="en-US">
                    <a:noFill/>
                  </a:rPr>
                  <a:t> </a:t>
                </a:r>
              </a:p>
            </p:txBody>
          </p:sp>
        </mc:Fallback>
      </mc:AlternateContent>
    </p:spTree>
    <p:extLst>
      <p:ext uri="{BB962C8B-B14F-4D97-AF65-F5344CB8AC3E}">
        <p14:creationId xmlns:p14="http://schemas.microsoft.com/office/powerpoint/2010/main" val="275420863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75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fade">
                                      <p:cBhvr>
                                        <p:cTn id="15" dur="750"/>
                                        <p:tgtEl>
                                          <p:spTgt spid="2">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6" end="6"/>
                                            </p:txEl>
                                          </p:spTgt>
                                        </p:tgtEl>
                                        <p:attrNameLst>
                                          <p:attrName>style.visibility</p:attrName>
                                        </p:attrNameLst>
                                      </p:cBhvr>
                                      <p:to>
                                        <p:strVal val="visible"/>
                                      </p:to>
                                    </p:set>
                                    <p:animEffect transition="in" filter="fade">
                                      <p:cBhvr>
                                        <p:cTn id="20" dur="750"/>
                                        <p:tgtEl>
                                          <p:spTgt spid="2">
                                            <p:txEl>
                                              <p:pRg st="6" end="6"/>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75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9" end="9"/>
                                            </p:txEl>
                                          </p:spTgt>
                                        </p:tgtEl>
                                        <p:attrNameLst>
                                          <p:attrName>style.visibility</p:attrName>
                                        </p:attrNameLst>
                                      </p:cBhvr>
                                      <p:to>
                                        <p:strVal val="visible"/>
                                      </p:to>
                                    </p:set>
                                    <p:animEffect transition="in" filter="fade">
                                      <p:cBhvr>
                                        <p:cTn id="28" dur="750"/>
                                        <p:tgtEl>
                                          <p:spTgt spid="2">
                                            <p:txEl>
                                              <p:pRg st="9" end="9"/>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
                                            <p:txEl>
                                              <p:pRg st="10" end="10"/>
                                            </p:txEl>
                                          </p:spTgt>
                                        </p:tgtEl>
                                        <p:attrNameLst>
                                          <p:attrName>style.visibility</p:attrName>
                                        </p:attrNameLst>
                                      </p:cBhvr>
                                      <p:to>
                                        <p:strVal val="visible"/>
                                      </p:to>
                                    </p:set>
                                    <p:animEffect transition="in" filter="fade">
                                      <p:cBhvr>
                                        <p:cTn id="33" dur="750"/>
                                        <p:tgtEl>
                                          <p:spTgt spid="2">
                                            <p:txEl>
                                              <p:pRg st="10" end="10"/>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1391" y="980661"/>
            <a:ext cx="10416210" cy="5141843"/>
          </a:xfrm>
        </p:spPr>
        <p:txBody>
          <a:bodyPr/>
          <a:lstStyle/>
          <a:p>
            <a:pPr algn="just">
              <a:buFont typeface="Wingdings" panose="05000000000000000000" pitchFamily="2" charset="2"/>
              <a:buChar char="§"/>
            </a:pPr>
            <a:r>
              <a:rPr lang="en-US" dirty="0" smtClean="0"/>
              <a:t>Examples </a:t>
            </a:r>
            <a:r>
              <a:rPr lang="en-US" dirty="0"/>
              <a:t>1 and 2 are called one-tailed tests, whereas Example 3 is a two-tailed test. </a:t>
            </a:r>
            <a:endParaRPr lang="en-US" dirty="0" smtClean="0"/>
          </a:p>
          <a:p>
            <a:pPr lvl="1" algn="just">
              <a:buFont typeface="Wingdings" panose="05000000000000000000" pitchFamily="2" charset="2"/>
              <a:buChar char="§"/>
            </a:pPr>
            <a:r>
              <a:rPr lang="en-US" dirty="0" smtClean="0"/>
              <a:t>A </a:t>
            </a:r>
            <a:r>
              <a:rPr lang="en-US" dirty="0"/>
              <a:t>two-tailed test at a level of significance </a:t>
            </a:r>
            <a:r>
              <a:rPr lang="en-US" i="1" dirty="0"/>
              <a:t>a </a:t>
            </a:r>
            <a:r>
              <a:rPr lang="en-US" dirty="0"/>
              <a:t>allocates half of that alpha to testing the statistical significance in one direction and half of the alpha to testing statistical significance in the other direction. </a:t>
            </a:r>
            <a:endParaRPr lang="en-US" dirty="0" smtClean="0"/>
          </a:p>
          <a:p>
            <a:pPr lvl="1" algn="just">
              <a:buFont typeface="Wingdings" panose="05000000000000000000" pitchFamily="2" charset="2"/>
              <a:buChar char="§"/>
            </a:pPr>
            <a:r>
              <a:rPr lang="en-US" dirty="0" smtClean="0"/>
              <a:t>A </a:t>
            </a:r>
            <a:r>
              <a:rPr lang="en-US" dirty="0"/>
              <a:t>one-tailed test, on the other hand, concentrates the entire alpha on one of the tails of the distribution. </a:t>
            </a:r>
          </a:p>
          <a:p>
            <a:pPr lvl="2" algn="just">
              <a:buFont typeface="Wingdings" panose="05000000000000000000" pitchFamily="2" charset="2"/>
              <a:buChar char="§"/>
            </a:pPr>
            <a:r>
              <a:rPr lang="en-US" dirty="0"/>
              <a:t>A</a:t>
            </a:r>
            <a:r>
              <a:rPr lang="en-US" dirty="0" smtClean="0"/>
              <a:t> </a:t>
            </a:r>
            <a:r>
              <a:rPr lang="en-US" dirty="0"/>
              <a:t>one-tailed test has a slightly different rejection region. </a:t>
            </a:r>
          </a:p>
        </p:txBody>
      </p:sp>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6</a:t>
            </a:r>
            <a:r>
              <a:rPr lang="en-US" sz="1100" b="1" dirty="0" smtClean="0">
                <a:solidFill>
                  <a:schemeClr val="tx2"/>
                </a:solidFill>
              </a:rPr>
              <a:t>: Hypothesis Testing – </a:t>
            </a:r>
            <a:r>
              <a:rPr lang="en-US" sz="1100" b="1" dirty="0">
                <a:solidFill>
                  <a:schemeClr val="tx2"/>
                </a:solidFill>
              </a:rPr>
              <a:t>One-Tailed and Two-Tailed Tests</a:t>
            </a:r>
          </a:p>
        </p:txBody>
      </p:sp>
    </p:spTree>
    <p:extLst>
      <p:ext uri="{BB962C8B-B14F-4D97-AF65-F5344CB8AC3E}">
        <p14:creationId xmlns:p14="http://schemas.microsoft.com/office/powerpoint/2010/main" val="414965854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750"/>
                                        <p:tgtEl>
                                          <p:spTgt spid="2">
                                            <p:txEl>
                                              <p:pRg st="3" end="3"/>
                                            </p:txEl>
                                          </p:spTgt>
                                        </p:tgtEl>
                                      </p:cBhvr>
                                    </p:animEffect>
                                    <p:anim calcmode="lin" valueType="num">
                                      <p:cBhvr>
                                        <p:cTn id="22"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2387" y="666427"/>
            <a:ext cx="10721009" cy="4867141"/>
          </a:xfrm>
        </p:spPr>
        <p:txBody>
          <a:bodyPr>
            <a:normAutofit/>
          </a:bodyPr>
          <a:lstStyle/>
          <a:p>
            <a:pPr marL="411480" lvl="1" indent="-342900">
              <a:buClr>
                <a:schemeClr val="tx2"/>
              </a:buClr>
              <a:buSzPct val="95000"/>
              <a:buFont typeface="Wingdings"/>
              <a:buChar char=""/>
            </a:pPr>
            <a:r>
              <a:rPr lang="en-US" sz="2200" dirty="0"/>
              <a:t>One-tailed test for the mean (large sample size</a:t>
            </a:r>
            <a:r>
              <a:rPr lang="en-US" sz="2200" dirty="0" smtClean="0"/>
              <a:t>):</a:t>
            </a:r>
          </a:p>
          <a:p>
            <a:pPr marL="68580" lvl="1" indent="0">
              <a:buClr>
                <a:schemeClr val="tx2"/>
              </a:buClr>
              <a:buSzPct val="95000"/>
              <a:buNone/>
            </a:pPr>
            <a:endParaRPr lang="en-US" sz="2200" dirty="0" smtClean="0"/>
          </a:p>
          <a:p>
            <a:pPr marL="68580" lvl="1" indent="0">
              <a:buClr>
                <a:schemeClr val="tx2"/>
              </a:buClr>
              <a:buSzPct val="95000"/>
              <a:buNone/>
            </a:pPr>
            <a:endParaRPr lang="en-US" sz="2200" dirty="0" smtClean="0"/>
          </a:p>
          <a:p>
            <a:pPr marL="68580" lvl="1" indent="0">
              <a:buClr>
                <a:schemeClr val="tx2"/>
              </a:buClr>
              <a:buSzPct val="95000"/>
              <a:buNone/>
            </a:pPr>
            <a:endParaRPr lang="en-US" sz="2200" dirty="0"/>
          </a:p>
          <a:p>
            <a:pPr marL="411480" lvl="1" indent="-342900">
              <a:buClr>
                <a:schemeClr val="tx2"/>
              </a:buClr>
              <a:buSzPct val="95000"/>
              <a:buFont typeface="Wingdings"/>
              <a:buChar char=""/>
            </a:pPr>
            <a:r>
              <a:rPr lang="en-US" sz="2200" dirty="0"/>
              <a:t>One-tailed test for the mean (small sample size</a:t>
            </a:r>
            <a:r>
              <a:rPr lang="en-US" sz="2200" dirty="0" smtClean="0"/>
              <a:t>):</a:t>
            </a:r>
          </a:p>
          <a:p>
            <a:pPr marL="411480" lvl="1" indent="-342900">
              <a:buClr>
                <a:schemeClr val="tx2"/>
              </a:buClr>
              <a:buSzPct val="95000"/>
              <a:buFont typeface="Wingdings"/>
              <a:buChar char=""/>
            </a:pPr>
            <a:endParaRPr lang="en-US" sz="2200" dirty="0"/>
          </a:p>
          <a:p>
            <a:pPr marL="68580" lvl="1" indent="0">
              <a:buClr>
                <a:schemeClr val="tx2"/>
              </a:buClr>
              <a:buSzPct val="95000"/>
              <a:buNone/>
            </a:pPr>
            <a:endParaRPr lang="en-US" sz="2200" dirty="0"/>
          </a:p>
          <a:p>
            <a:pPr marL="68580" lvl="1" indent="0">
              <a:buClr>
                <a:schemeClr val="tx2"/>
              </a:buClr>
              <a:buSzPct val="95000"/>
              <a:buNone/>
            </a:pPr>
            <a:endParaRPr lang="en-US" sz="2200" dirty="0" smtClean="0"/>
          </a:p>
          <a:p>
            <a:pPr marL="411480" lvl="1" indent="-342900">
              <a:buClr>
                <a:schemeClr val="tx2"/>
              </a:buClr>
              <a:buSzPct val="95000"/>
              <a:buFont typeface="Wingdings"/>
              <a:buChar char=""/>
            </a:pPr>
            <a:r>
              <a:rPr lang="en-US" sz="2200" dirty="0" smtClean="0"/>
              <a:t>One-tailed </a:t>
            </a:r>
            <a:r>
              <a:rPr lang="en-US" sz="2200" dirty="0"/>
              <a:t>test for the difference of two means—compute </a:t>
            </a:r>
            <a:r>
              <a:rPr lang="en-US" sz="2200" i="1" dirty="0" err="1" smtClean="0"/>
              <a:t>df</a:t>
            </a:r>
            <a:r>
              <a:rPr lang="en-US" sz="2200" dirty="0"/>
              <a:t> </a:t>
            </a:r>
            <a:r>
              <a:rPr lang="en-US" sz="2200" dirty="0" smtClean="0"/>
              <a:t>as </a:t>
            </a:r>
            <a:r>
              <a:rPr lang="en-US" sz="2200" dirty="0"/>
              <a:t>usual:</a:t>
            </a:r>
          </a:p>
          <a:p>
            <a:pPr marL="68580" indent="0">
              <a:buNone/>
            </a:pPr>
            <a:endParaRPr lang="en-US" sz="2200" dirty="0"/>
          </a:p>
        </p:txBody>
      </p:sp>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6</a:t>
            </a:r>
            <a:r>
              <a:rPr lang="en-US" sz="1100" b="1" dirty="0" smtClean="0">
                <a:solidFill>
                  <a:schemeClr val="tx2"/>
                </a:solidFill>
              </a:rPr>
              <a:t>: Hypothesis Testing – </a:t>
            </a:r>
            <a:r>
              <a:rPr lang="en-US" sz="1100" b="1" dirty="0">
                <a:solidFill>
                  <a:schemeClr val="tx2"/>
                </a:solidFill>
              </a:rPr>
              <a:t>One-Tailed and Two-Tailed Tests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906" y="1299355"/>
            <a:ext cx="8566072" cy="102531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5313" y="3152875"/>
            <a:ext cx="8385258" cy="111295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5313" y="5032114"/>
            <a:ext cx="8329107" cy="1002907"/>
          </a:xfrm>
          <a:prstGeom prst="rect">
            <a:avLst/>
          </a:prstGeom>
        </p:spPr>
      </p:pic>
    </p:spTree>
    <p:extLst>
      <p:ext uri="{BB962C8B-B14F-4D97-AF65-F5344CB8AC3E}">
        <p14:creationId xmlns:p14="http://schemas.microsoft.com/office/powerpoint/2010/main" val="202101456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8" end="8"/>
                                            </p:txEl>
                                          </p:spTgt>
                                        </p:tgtEl>
                                        <p:attrNameLst>
                                          <p:attrName>style.visibility</p:attrName>
                                        </p:attrNameLst>
                                      </p:cBhvr>
                                      <p:to>
                                        <p:strVal val="visible"/>
                                      </p:to>
                                    </p:set>
                                    <p:animEffect transition="in" filter="fade">
                                      <p:cBhvr>
                                        <p:cTn id="20" dur="500"/>
                                        <p:tgtEl>
                                          <p:spTgt spid="2">
                                            <p:txEl>
                                              <p:pRg st="8" end="8"/>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127406" y="1665751"/>
            <a:ext cx="9937187" cy="3154222"/>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pPr>
              <a:spcBef>
                <a:spcPts val="600"/>
              </a:spcBef>
              <a:spcAft>
                <a:spcPts val="1200"/>
              </a:spcAft>
            </a:pPr>
            <a:r>
              <a:rPr lang="en-US" sz="2400" dirty="0" smtClean="0"/>
              <a:t>We </a:t>
            </a:r>
            <a:r>
              <a:rPr lang="en-US" sz="2400" dirty="0"/>
              <a:t>suspect that bottles of ketchup contain less than the indicated weight of 16 oz. </a:t>
            </a:r>
            <a:endParaRPr lang="en-US" sz="2400" dirty="0" smtClean="0"/>
          </a:p>
          <a:p>
            <a:pPr marL="342900" indent="-342900">
              <a:spcBef>
                <a:spcPts val="600"/>
              </a:spcBef>
              <a:spcAft>
                <a:spcPts val="1200"/>
              </a:spcAft>
              <a:buFont typeface="Wingdings" panose="05000000000000000000" pitchFamily="2" charset="2"/>
              <a:buChar char="§"/>
            </a:pPr>
            <a:r>
              <a:rPr lang="en-US" sz="2400" dirty="0" smtClean="0"/>
              <a:t>We </a:t>
            </a:r>
            <a:r>
              <a:rPr lang="en-US" sz="2400" dirty="0"/>
              <a:t>collect a sample of 100 bottles and find that the sample mean is 15.5 </a:t>
            </a:r>
            <a:r>
              <a:rPr lang="en-US" sz="2400" dirty="0" err="1"/>
              <a:t>oz</a:t>
            </a:r>
            <a:r>
              <a:rPr lang="en-US" sz="2400" dirty="0"/>
              <a:t> with </a:t>
            </a:r>
            <a:r>
              <a:rPr lang="en-US" sz="2400" i="1" dirty="0"/>
              <a:t>s </a:t>
            </a:r>
            <a:r>
              <a:rPr lang="en-US" sz="2400" dirty="0"/>
              <a:t>= 2.6 oz. </a:t>
            </a:r>
          </a:p>
          <a:p>
            <a:pPr marL="342900" indent="-342900">
              <a:spcBef>
                <a:spcPts val="600"/>
              </a:spcBef>
              <a:spcAft>
                <a:spcPts val="1200"/>
              </a:spcAft>
              <a:buFont typeface="Wingdings" panose="05000000000000000000" pitchFamily="2" charset="2"/>
              <a:buChar char="§"/>
            </a:pPr>
            <a:r>
              <a:rPr lang="en-US" sz="2400" dirty="0" smtClean="0"/>
              <a:t>Decide </a:t>
            </a:r>
            <a:r>
              <a:rPr lang="en-US" sz="2400" dirty="0"/>
              <a:t>at the </a:t>
            </a:r>
            <a:r>
              <a:rPr lang="en-US" sz="2400" i="1" dirty="0"/>
              <a:t>a </a:t>
            </a:r>
            <a:r>
              <a:rPr lang="en-US" sz="2400" dirty="0"/>
              <a:t>= 0.05 level.</a:t>
            </a:r>
            <a:endParaRPr lang="en-US" sz="2400" kern="1200" dirty="0" smtClean="0"/>
          </a:p>
        </p:txBody>
      </p:sp>
      <p:sp>
        <p:nvSpPr>
          <p:cNvPr id="8" name="Freeform 7"/>
          <p:cNvSpPr/>
          <p:nvPr/>
        </p:nvSpPr>
        <p:spPr>
          <a:xfrm>
            <a:off x="1254124" y="1280714"/>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6</a:t>
            </a:r>
            <a:r>
              <a:rPr lang="en-US" sz="1100" b="1" dirty="0" smtClean="0">
                <a:solidFill>
                  <a:schemeClr val="tx2"/>
                </a:solidFill>
              </a:rPr>
              <a:t>: Hypothesis Testing – </a:t>
            </a:r>
            <a:r>
              <a:rPr lang="en-US" sz="1100" b="1" dirty="0">
                <a:solidFill>
                  <a:schemeClr val="tx2"/>
                </a:solidFill>
              </a:rPr>
              <a:t>One-Tailed and Two-Tailed Tests</a:t>
            </a:r>
          </a:p>
        </p:txBody>
      </p:sp>
    </p:spTree>
    <p:extLst>
      <p:ext uri="{BB962C8B-B14F-4D97-AF65-F5344CB8AC3E}">
        <p14:creationId xmlns:p14="http://schemas.microsoft.com/office/powerpoint/2010/main" val="90241823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750"/>
                                        <p:tgtEl>
                                          <p:spTgt spid="7">
                                            <p:txEl>
                                              <p:pRg st="1" end="1"/>
                                            </p:txEl>
                                          </p:spTgt>
                                        </p:tgtEl>
                                      </p:cBhvr>
                                    </p:animEffect>
                                    <p:anim calcmode="lin" valueType="num">
                                      <p:cBhvr>
                                        <p:cTn id="8" dur="75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750"/>
                                        <p:tgtEl>
                                          <p:spTgt spid="7">
                                            <p:txEl>
                                              <p:pRg st="2" end="2"/>
                                            </p:txEl>
                                          </p:spTgt>
                                        </p:tgtEl>
                                      </p:cBhvr>
                                    </p:animEffect>
                                    <p:anim calcmode="lin" valueType="num">
                                      <p:cBhvr>
                                        <p:cTn id="15" dur="75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1390" y="980661"/>
            <a:ext cx="10721009" cy="5311651"/>
          </a:xfrm>
        </p:spPr>
        <p:txBody>
          <a:bodyPr>
            <a:normAutofit/>
          </a:bodyPr>
          <a:lstStyle/>
          <a:p>
            <a:pPr>
              <a:buFont typeface="Wingdings" panose="05000000000000000000" pitchFamily="2" charset="2"/>
              <a:buChar char="§"/>
            </a:pPr>
            <a:r>
              <a:rPr lang="en-US" sz="2400" dirty="0" smtClean="0"/>
              <a:t>This </a:t>
            </a:r>
            <a:r>
              <a:rPr lang="en-US" sz="2400" dirty="0"/>
              <a:t>is a one-tailed </a:t>
            </a:r>
            <a:r>
              <a:rPr lang="en-US" sz="2400" dirty="0" smtClean="0"/>
              <a:t>test:</a:t>
            </a:r>
          </a:p>
          <a:p>
            <a:pPr>
              <a:buFont typeface="Wingdings" panose="05000000000000000000" pitchFamily="2" charset="2"/>
              <a:buChar char="§"/>
            </a:pPr>
            <a:endParaRPr lang="en-US" sz="2400" dirty="0"/>
          </a:p>
          <a:p>
            <a:pPr>
              <a:buFont typeface="Wingdings" panose="05000000000000000000" pitchFamily="2" charset="2"/>
              <a:buChar char="§"/>
            </a:pPr>
            <a:endParaRPr lang="en-US" sz="2400" dirty="0" smtClean="0"/>
          </a:p>
          <a:p>
            <a:pPr>
              <a:buFont typeface="Wingdings" panose="05000000000000000000" pitchFamily="2" charset="2"/>
              <a:buChar char="§"/>
            </a:pPr>
            <a:endParaRPr lang="en-US" sz="2400" dirty="0"/>
          </a:p>
          <a:p>
            <a:pPr>
              <a:buFont typeface="Wingdings" panose="05000000000000000000" pitchFamily="2" charset="2"/>
              <a:buChar char="§"/>
            </a:pPr>
            <a:endParaRPr lang="en-US" sz="2400" dirty="0" smtClean="0"/>
          </a:p>
          <a:p>
            <a:pPr>
              <a:buFont typeface="Wingdings" panose="05000000000000000000" pitchFamily="2" charset="2"/>
              <a:buChar char="§"/>
            </a:pPr>
            <a:endParaRPr lang="en-US" sz="2400" dirty="0"/>
          </a:p>
          <a:p>
            <a:pPr>
              <a:buFont typeface="Wingdings" panose="05000000000000000000" pitchFamily="2" charset="2"/>
              <a:buChar char="§"/>
            </a:pPr>
            <a:endParaRPr lang="en-US" sz="2400" dirty="0" smtClean="0"/>
          </a:p>
          <a:p>
            <a:endParaRPr lang="en-US" sz="2400" dirty="0"/>
          </a:p>
          <a:p>
            <a:r>
              <a:rPr lang="en-US" sz="2400" dirty="0"/>
              <a:t>Thus, since </a:t>
            </a:r>
            <a:r>
              <a:rPr lang="en-US" sz="2400" i="1" dirty="0"/>
              <a:t>p </a:t>
            </a:r>
            <a:r>
              <a:rPr lang="en-US" sz="2400" dirty="0"/>
              <a:t>= 0.0272 &lt; </a:t>
            </a:r>
            <a:r>
              <a:rPr lang="en-US" sz="2400" i="1" dirty="0"/>
              <a:t>a </a:t>
            </a:r>
            <a:r>
              <a:rPr lang="en-US" sz="2400" dirty="0"/>
              <a:t>= 0.05, we reject the null hypothesis and thus we think that the bottles indeed contain too little content. </a:t>
            </a:r>
            <a:r>
              <a:rPr lang="en-US" sz="2400" dirty="0" smtClean="0"/>
              <a:t> </a:t>
            </a:r>
            <a:endParaRPr lang="en-US" sz="2400" dirty="0"/>
          </a:p>
        </p:txBody>
      </p:sp>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6</a:t>
            </a:r>
            <a:r>
              <a:rPr lang="en-US" sz="1100" b="1" dirty="0" smtClean="0">
                <a:solidFill>
                  <a:schemeClr val="tx2"/>
                </a:solidFill>
              </a:rPr>
              <a:t>: Hypothesis Testing – </a:t>
            </a:r>
            <a:r>
              <a:rPr lang="en-US" sz="1100" b="1" dirty="0">
                <a:solidFill>
                  <a:schemeClr val="tx2"/>
                </a:solidFill>
              </a:rPr>
              <a:t>One-Tailed and Two-Tailed Tests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8143" y="1418079"/>
            <a:ext cx="7775713" cy="3568043"/>
          </a:xfrm>
          <a:prstGeom prst="rect">
            <a:avLst/>
          </a:prstGeom>
        </p:spPr>
      </p:pic>
    </p:spTree>
    <p:extLst>
      <p:ext uri="{BB962C8B-B14F-4D97-AF65-F5344CB8AC3E}">
        <p14:creationId xmlns:p14="http://schemas.microsoft.com/office/powerpoint/2010/main" val="424050837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75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75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animEffect transition="in" filter="fade">
                                      <p:cBhvr>
                                        <p:cTn id="15" dur="750"/>
                                        <p:tgtEl>
                                          <p:spTgt spid="2">
                                            <p:txEl>
                                              <p:pRg st="8" end="8"/>
                                            </p:txEl>
                                          </p:spTgt>
                                        </p:tgtEl>
                                      </p:cBhvr>
                                    </p:animEffect>
                                    <p:anim calcmode="lin" valueType="num">
                                      <p:cBhvr>
                                        <p:cTn id="16" dur="75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17" dur="75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1391" y="980661"/>
            <a:ext cx="10700346" cy="5141843"/>
          </a:xfrm>
        </p:spPr>
        <p:txBody>
          <a:bodyPr>
            <a:normAutofit fontScale="92500"/>
          </a:bodyPr>
          <a:lstStyle/>
          <a:p>
            <a:pPr marL="68580" indent="0" algn="just">
              <a:buNone/>
            </a:pPr>
            <a:r>
              <a:rPr lang="en-US" b="1" dirty="0" smtClean="0"/>
              <a:t>Note</a:t>
            </a:r>
            <a:r>
              <a:rPr lang="en-US" b="1" dirty="0"/>
              <a:t>: </a:t>
            </a:r>
            <a:r>
              <a:rPr lang="en-US" dirty="0"/>
              <a:t>Had we used a two-tailed test we would have found that </a:t>
            </a:r>
            <a:r>
              <a:rPr lang="en-US" i="1" dirty="0"/>
              <a:t>p </a:t>
            </a:r>
            <a:r>
              <a:rPr lang="en-US" dirty="0"/>
              <a:t>= 2 * 0.0272 = 0.0544 &gt; </a:t>
            </a:r>
            <a:r>
              <a:rPr lang="en-US" i="1" dirty="0"/>
              <a:t>a </a:t>
            </a:r>
            <a:r>
              <a:rPr lang="en-US" dirty="0"/>
              <a:t>= 0.05, so that a two-tailed test would come out inconclusive. </a:t>
            </a:r>
            <a:endParaRPr lang="en-US" dirty="0" smtClean="0"/>
          </a:p>
          <a:p>
            <a:pPr algn="just"/>
            <a:r>
              <a:rPr lang="en-US" dirty="0" smtClean="0"/>
              <a:t>This </a:t>
            </a:r>
            <a:r>
              <a:rPr lang="en-US" dirty="0"/>
              <a:t>is no coincidence: A one-tailed test is more powerful than a two-tailed test; it is possible that a two-tailed test is inconclusive but the corresponding one-tailed test results in rejecting the null </a:t>
            </a:r>
            <a:r>
              <a:rPr lang="en-US" dirty="0" smtClean="0"/>
              <a:t>hypothesis</a:t>
            </a:r>
            <a:r>
              <a:rPr lang="en-US" dirty="0"/>
              <a:t>. </a:t>
            </a:r>
            <a:endParaRPr lang="en-US" dirty="0" smtClean="0"/>
          </a:p>
          <a:p>
            <a:pPr algn="just"/>
            <a:r>
              <a:rPr lang="en-US" dirty="0" smtClean="0"/>
              <a:t>On </a:t>
            </a:r>
            <a:r>
              <a:rPr lang="en-US" dirty="0"/>
              <a:t>the other hand, if a one-tailed test is inconclusive then the corresponding two-tailed test will also be inconclusive. </a:t>
            </a:r>
            <a:endParaRPr lang="en-US" dirty="0" smtClean="0"/>
          </a:p>
          <a:p>
            <a:pPr algn="just"/>
            <a:r>
              <a:rPr lang="en-US" dirty="0" smtClean="0"/>
              <a:t>Thus</a:t>
            </a:r>
            <a:r>
              <a:rPr lang="en-US" dirty="0"/>
              <a:t>, if we only consider two-tailed tests we might decide that a test is inconclusive when it actually might be significant (as a one-tailed test) but we will never call a test significant when in fact it is not. </a:t>
            </a:r>
          </a:p>
        </p:txBody>
      </p:sp>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6</a:t>
            </a:r>
            <a:r>
              <a:rPr lang="en-US" sz="1100" b="1" dirty="0" smtClean="0">
                <a:solidFill>
                  <a:schemeClr val="tx2"/>
                </a:solidFill>
              </a:rPr>
              <a:t>: Hypothesis Testing – </a:t>
            </a:r>
            <a:r>
              <a:rPr lang="en-US" sz="1100" b="1" dirty="0">
                <a:solidFill>
                  <a:schemeClr val="tx2"/>
                </a:solidFill>
              </a:rPr>
              <a:t>One-Tailed and Two-Tailed Tests</a:t>
            </a:r>
          </a:p>
        </p:txBody>
      </p:sp>
    </p:spTree>
    <p:extLst>
      <p:ext uri="{BB962C8B-B14F-4D97-AF65-F5344CB8AC3E}">
        <p14:creationId xmlns:p14="http://schemas.microsoft.com/office/powerpoint/2010/main" val="27123029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750"/>
                                        <p:tgtEl>
                                          <p:spTgt spid="2">
                                            <p:txEl>
                                              <p:pRg st="3" end="3"/>
                                            </p:txEl>
                                          </p:spTgt>
                                        </p:tgtEl>
                                      </p:cBhvr>
                                    </p:animEffect>
                                    <p:anim calcmode="lin" valueType="num">
                                      <p:cBhvr>
                                        <p:cTn id="22"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p:cNvSpPr>
                <a:spLocks noGrp="1"/>
              </p:cNvSpPr>
              <p:nvPr>
                <p:ph idx="1"/>
              </p:nvPr>
            </p:nvSpPr>
            <p:spPr>
              <a:xfrm>
                <a:off x="952722" y="967013"/>
                <a:ext cx="10438955" cy="5141843"/>
              </a:xfrm>
            </p:spPr>
            <p:txBody>
              <a:bodyPr>
                <a:normAutofit/>
              </a:bodyPr>
              <a:lstStyle/>
              <a:p>
                <a:pPr marL="68580" indent="0">
                  <a:buNone/>
                </a:pPr>
                <a:r>
                  <a:rPr lang="en-US" sz="2400" b="1" dirty="0" smtClean="0"/>
                  <a:t>Note</a:t>
                </a:r>
                <a:r>
                  <a:rPr lang="en-US" sz="2400" b="1" dirty="0"/>
                  <a:t>: </a:t>
                </a:r>
                <a:r>
                  <a:rPr lang="en-US" sz="2400" dirty="0"/>
                  <a:t>If we conduct a one-tailed test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𝐻</m:t>
                        </m:r>
                      </m:e>
                      <m:sub>
                        <m:r>
                          <a:rPr lang="en-US" sz="2400" i="1">
                            <a:latin typeface="Cambria Math" panose="02040503050406030204" pitchFamily="18" charset="0"/>
                          </a:rPr>
                          <m:t>𝑎</m:t>
                        </m:r>
                      </m:sub>
                    </m:sSub>
                  </m:oMath>
                </a14:m>
                <a:r>
                  <a:rPr lang="en-US" sz="2400" dirty="0">
                    <a:latin typeface="Adobe Garamond Pro"/>
                  </a:rPr>
                  <a:t>: </a:t>
                </a:r>
                <a:r>
                  <a:rPr lang="en-US" sz="2400" i="1" dirty="0" smtClean="0">
                    <a:latin typeface="Symbol" panose="05050102010706020507" pitchFamily="18" charset="2"/>
                  </a:rPr>
                  <a:t>m</a:t>
                </a:r>
                <a:r>
                  <a:rPr lang="en-US" sz="2400" i="1" dirty="0" smtClean="0">
                    <a:latin typeface="Adobe Garamond Pro"/>
                  </a:rPr>
                  <a:t> </a:t>
                </a:r>
                <a:r>
                  <a:rPr lang="en-US" sz="2400" dirty="0" smtClean="0">
                    <a:latin typeface="Adobe Garamond Pro"/>
                  </a:rPr>
                  <a:t>&lt; </a:t>
                </a:r>
                <a14:m>
                  <m:oMath xmlns:m="http://schemas.openxmlformats.org/officeDocument/2006/math">
                    <m:sSub>
                      <m:sSubPr>
                        <m:ctrlPr>
                          <a:rPr lang="en-US" sz="2400" i="1" smtClean="0">
                            <a:latin typeface="Cambria Math" panose="02040503050406030204" pitchFamily="18" charset="0"/>
                          </a:rPr>
                        </m:ctrlPr>
                      </m:sSubPr>
                      <m:e>
                        <m:r>
                          <m:rPr>
                            <m:nor/>
                          </m:rPr>
                          <a:rPr lang="en-US" sz="2400" i="1" dirty="0">
                            <a:latin typeface="Symbol" panose="05050102010706020507" pitchFamily="18" charset="2"/>
                          </a:rPr>
                          <m:t>m</m:t>
                        </m:r>
                      </m:e>
                      <m:sub>
                        <m:r>
                          <a:rPr lang="en-US" sz="2400" b="0" i="1" smtClean="0">
                            <a:latin typeface="Cambria Math" panose="02040503050406030204" pitchFamily="18" charset="0"/>
                          </a:rPr>
                          <m:t>0</m:t>
                        </m:r>
                      </m:sub>
                    </m:sSub>
                  </m:oMath>
                </a14:m>
                <a:r>
                  <a:rPr lang="en-US" sz="2400" dirty="0" smtClean="0">
                    <a:latin typeface="Adobe Garamond Pro"/>
                  </a:rPr>
                  <a:t>  </a:t>
                </a:r>
                <a:r>
                  <a:rPr lang="en-US" sz="2400" dirty="0"/>
                  <a:t>and the sample mean comes out </a:t>
                </a:r>
                <a:r>
                  <a:rPr lang="en-US" sz="2400" i="1" dirty="0"/>
                  <a:t>bigger </a:t>
                </a:r>
                <a:r>
                  <a:rPr lang="en-US" sz="2400" dirty="0"/>
                  <a:t>than </a:t>
                </a:r>
                <a14:m>
                  <m:oMath xmlns:m="http://schemas.openxmlformats.org/officeDocument/2006/math">
                    <m:sSub>
                      <m:sSubPr>
                        <m:ctrlPr>
                          <a:rPr lang="en-US" sz="2400" i="1">
                            <a:latin typeface="Cambria Math" panose="02040503050406030204" pitchFamily="18" charset="0"/>
                          </a:rPr>
                        </m:ctrlPr>
                      </m:sSubPr>
                      <m:e>
                        <m:r>
                          <m:rPr>
                            <m:nor/>
                          </m:rPr>
                          <a:rPr lang="en-US" sz="2400" i="1" dirty="0">
                            <a:latin typeface="Symbol" panose="05050102010706020507" pitchFamily="18" charset="2"/>
                          </a:rPr>
                          <m:t>m</m:t>
                        </m:r>
                      </m:e>
                      <m:sub>
                        <m:r>
                          <a:rPr lang="en-US" sz="2400" i="1">
                            <a:latin typeface="Cambria Math" panose="02040503050406030204" pitchFamily="18" charset="0"/>
                          </a:rPr>
                          <m:t>0</m:t>
                        </m:r>
                      </m:sub>
                    </m:sSub>
                  </m:oMath>
                </a14:m>
                <a:r>
                  <a:rPr lang="en-US" sz="2400" dirty="0"/>
                  <a:t>, then the one-tailed test will always be inconclusive. </a:t>
                </a:r>
                <a:endParaRPr lang="en-US" sz="2400" dirty="0" smtClean="0"/>
              </a:p>
              <a:p>
                <a:pPr>
                  <a:buFont typeface="Wingdings" panose="05000000000000000000" pitchFamily="2" charset="2"/>
                  <a:buChar char="§"/>
                </a:pPr>
                <a:r>
                  <a:rPr lang="en-US" sz="2400" dirty="0" smtClean="0"/>
                  <a:t>That </a:t>
                </a:r>
                <a:r>
                  <a:rPr lang="en-US" sz="2400" dirty="0"/>
                  <a:t>makes sense: If we suspect a population mean to be less than, say, 10, but our sample mean comes out bigger than 10, this can never support the alternative hypothesis. </a:t>
                </a:r>
                <a:r>
                  <a:rPr lang="en-US" sz="2400" dirty="0" smtClean="0"/>
                  <a:t>Thus</a:t>
                </a:r>
                <a:r>
                  <a:rPr lang="en-US" sz="2400" dirty="0"/>
                  <a:t>, the test is inconclusive. </a:t>
                </a:r>
                <a:endParaRPr lang="en-US" sz="2400" dirty="0" smtClean="0"/>
              </a:p>
              <a:p>
                <a:pPr>
                  <a:buFont typeface="Wingdings" panose="05000000000000000000" pitchFamily="2" charset="2"/>
                  <a:buChar char="§"/>
                </a:pPr>
                <a:r>
                  <a:rPr lang="en-US" sz="2400" dirty="0" smtClean="0"/>
                  <a:t>Mathematically </a:t>
                </a:r>
                <a:r>
                  <a:rPr lang="en-US" sz="2400" dirty="0"/>
                  <a:t>we have that if </a:t>
                </a:r>
                <a14:m>
                  <m:oMath xmlns:m="http://schemas.openxmlformats.org/officeDocument/2006/math">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𝑥</m:t>
                        </m:r>
                        <m:r>
                          <a:rPr lang="en-US" sz="2400" b="0" i="1" smtClean="0">
                            <a:latin typeface="Cambria Math" panose="02040503050406030204" pitchFamily="18" charset="0"/>
                          </a:rPr>
                          <m:t> </m:t>
                        </m:r>
                      </m:e>
                    </m:acc>
                  </m:oMath>
                </a14:m>
                <a:r>
                  <a:rPr lang="en-US" sz="2400" dirty="0" smtClean="0"/>
                  <a:t>&gt;</a:t>
                </a:r>
                <a:r>
                  <a:rPr lang="en-US" sz="2400" dirty="0"/>
                  <a:t>10 then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𝑧</m:t>
                        </m:r>
                      </m:e>
                      <m:sub>
                        <m:r>
                          <a:rPr lang="en-US" sz="2400" b="0" i="1" smtClean="0">
                            <a:latin typeface="Cambria Math" panose="02040503050406030204" pitchFamily="18" charset="0"/>
                          </a:rPr>
                          <m:t>0</m:t>
                        </m:r>
                      </m:sub>
                    </m:sSub>
                  </m:oMath>
                </a14:m>
                <a:r>
                  <a:rPr lang="en-US" sz="2400" dirty="0" smtClean="0"/>
                  <a:t>&gt; </a:t>
                </a:r>
                <a:r>
                  <a:rPr lang="en-US" sz="2400" dirty="0"/>
                  <a:t>0 so that </a:t>
                </a:r>
                <a:r>
                  <a:rPr lang="en-US" sz="2400" i="1" dirty="0" smtClean="0"/>
                  <a:t>p </a:t>
                </a:r>
                <a:r>
                  <a:rPr lang="en-US" sz="2400" dirty="0"/>
                  <a:t>= </a:t>
                </a:r>
                <a:r>
                  <a:rPr lang="en-US" sz="2400" i="1" dirty="0"/>
                  <a:t>NORMDIST</a:t>
                </a:r>
                <a:r>
                  <a:rPr lang="en-US" sz="2400" dirty="0"/>
                  <a:t>(</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i="1">
                            <a:latin typeface="Cambria Math" panose="02040503050406030204" pitchFamily="18" charset="0"/>
                          </a:rPr>
                          <m:t>0</m:t>
                        </m:r>
                      </m:sub>
                    </m:sSub>
                  </m:oMath>
                </a14:m>
                <a:r>
                  <a:rPr lang="en-US" sz="2400" dirty="0"/>
                  <a:t>,0,1,</a:t>
                </a:r>
                <a:r>
                  <a:rPr lang="en-US" sz="2400" i="1" dirty="0"/>
                  <a:t>true</a:t>
                </a:r>
                <a:r>
                  <a:rPr lang="en-US" sz="2400" dirty="0"/>
                  <a:t>) &gt; 0.5 for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i="1">
                            <a:latin typeface="Cambria Math" panose="02040503050406030204" pitchFamily="18" charset="0"/>
                          </a:rPr>
                          <m:t>0</m:t>
                        </m:r>
                      </m:sub>
                    </m:sSub>
                  </m:oMath>
                </a14:m>
                <a:r>
                  <a:rPr lang="en-US" sz="2400" dirty="0"/>
                  <a:t> &gt; 0. </a:t>
                </a:r>
                <a:endParaRPr lang="en-US" sz="2400" dirty="0" smtClean="0"/>
              </a:p>
              <a:p>
                <a:pPr>
                  <a:buFont typeface="Wingdings" panose="05000000000000000000" pitchFamily="2" charset="2"/>
                  <a:buChar char="§"/>
                </a:pPr>
                <a:r>
                  <a:rPr lang="en-US" sz="2400" dirty="0" smtClean="0"/>
                  <a:t>A </a:t>
                </a:r>
                <a:r>
                  <a:rPr lang="en-US" sz="2400" dirty="0"/>
                  <a:t>similar argument applies if we test the alternative hypothesis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𝐻</m:t>
                        </m:r>
                      </m:e>
                      <m:sub>
                        <m:r>
                          <a:rPr lang="en-US" sz="2400" i="1">
                            <a:latin typeface="Cambria Math" panose="02040503050406030204" pitchFamily="18" charset="0"/>
                          </a:rPr>
                          <m:t>𝑎</m:t>
                        </m:r>
                      </m:sub>
                    </m:sSub>
                  </m:oMath>
                </a14:m>
                <a:r>
                  <a:rPr lang="en-US" sz="2400" dirty="0">
                    <a:latin typeface="Adobe Garamond Pro"/>
                  </a:rPr>
                  <a:t>: </a:t>
                </a:r>
                <a:r>
                  <a:rPr lang="en-US" sz="2400" i="1" dirty="0">
                    <a:latin typeface="Symbol" panose="05050102010706020507" pitchFamily="18" charset="2"/>
                  </a:rPr>
                  <a:t>m</a:t>
                </a:r>
                <a:r>
                  <a:rPr lang="en-US" sz="2400" i="1" dirty="0">
                    <a:latin typeface="Adobe Garamond Pro"/>
                  </a:rPr>
                  <a:t> </a:t>
                </a:r>
                <a:r>
                  <a:rPr lang="en-US" sz="2400" dirty="0" smtClean="0">
                    <a:latin typeface="Adobe Garamond Pro"/>
                  </a:rPr>
                  <a:t>&gt; </a:t>
                </a:r>
                <a14:m>
                  <m:oMath xmlns:m="http://schemas.openxmlformats.org/officeDocument/2006/math">
                    <m:sSub>
                      <m:sSubPr>
                        <m:ctrlPr>
                          <a:rPr lang="en-US" sz="2400" i="1">
                            <a:latin typeface="Cambria Math" panose="02040503050406030204" pitchFamily="18" charset="0"/>
                          </a:rPr>
                        </m:ctrlPr>
                      </m:sSubPr>
                      <m:e>
                        <m:r>
                          <m:rPr>
                            <m:nor/>
                          </m:rPr>
                          <a:rPr lang="en-US" sz="2400" i="1" dirty="0">
                            <a:latin typeface="Symbol" panose="05050102010706020507" pitchFamily="18" charset="2"/>
                          </a:rPr>
                          <m:t>m</m:t>
                        </m:r>
                      </m:e>
                      <m:sub>
                        <m:r>
                          <a:rPr lang="en-US" sz="2400" i="1">
                            <a:latin typeface="Cambria Math" panose="02040503050406030204" pitchFamily="18" charset="0"/>
                          </a:rPr>
                          <m:t>0</m:t>
                        </m:r>
                      </m:sub>
                    </m:sSub>
                  </m:oMath>
                </a14:m>
                <a:r>
                  <a:rPr lang="en-US" sz="2400" dirty="0"/>
                  <a:t>and the sample mean </a:t>
                </a:r>
                <a14:m>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𝑥</m:t>
                        </m:r>
                        <m:r>
                          <a:rPr lang="en-US" sz="2400" i="1">
                            <a:latin typeface="Cambria Math" panose="02040503050406030204" pitchFamily="18" charset="0"/>
                          </a:rPr>
                          <m:t> </m:t>
                        </m:r>
                      </m:e>
                    </m:acc>
                    <m:r>
                      <a:rPr lang="en-US" sz="2400" b="0" i="0" smtClean="0">
                        <a:latin typeface="Cambria Math" panose="02040503050406030204" pitchFamily="18" charset="0"/>
                      </a:rPr>
                      <m:t>&lt;</m:t>
                    </m:r>
                    <m:sSub>
                      <m:sSubPr>
                        <m:ctrlPr>
                          <a:rPr lang="en-US" sz="2400" i="1">
                            <a:latin typeface="Cambria Math" panose="02040503050406030204" pitchFamily="18" charset="0"/>
                          </a:rPr>
                        </m:ctrlPr>
                      </m:sSubPr>
                      <m:e>
                        <m:r>
                          <m:rPr>
                            <m:nor/>
                          </m:rPr>
                          <a:rPr lang="en-US" sz="2400" i="1" dirty="0">
                            <a:latin typeface="Symbol" panose="05050102010706020507" pitchFamily="18" charset="2"/>
                          </a:rPr>
                          <m:t>m</m:t>
                        </m:r>
                      </m:e>
                      <m:sub>
                        <m:r>
                          <a:rPr lang="en-US" sz="2400" i="1">
                            <a:latin typeface="Cambria Math" panose="02040503050406030204" pitchFamily="18" charset="0"/>
                          </a:rPr>
                          <m:t>0</m:t>
                        </m:r>
                      </m:sub>
                    </m:sSub>
                  </m:oMath>
                </a14:m>
                <a:r>
                  <a:rPr lang="en-US" sz="2400" dirty="0"/>
                  <a:t> : this test, too, is inconclusive. </a:t>
                </a:r>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952722" y="967013"/>
                <a:ext cx="10438955" cy="5141843"/>
              </a:xfrm>
              <a:blipFill rotWithShape="0">
                <a:blip r:embed="rId2"/>
                <a:stretch>
                  <a:fillRect l="-234" t="-1068" r="-642"/>
                </a:stretch>
              </a:blipFill>
            </p:spPr>
            <p:txBody>
              <a:bodyPr/>
              <a:lstStyle/>
              <a:p>
                <a:r>
                  <a:rPr lang="en-US">
                    <a:noFill/>
                  </a:rPr>
                  <a:t> </a:t>
                </a:r>
              </a:p>
            </p:txBody>
          </p:sp>
        </mc:Fallback>
      </mc:AlternateContent>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6</a:t>
            </a:r>
            <a:r>
              <a:rPr lang="en-US" sz="1100" b="1" dirty="0" smtClean="0">
                <a:solidFill>
                  <a:schemeClr val="tx2"/>
                </a:solidFill>
              </a:rPr>
              <a:t>: Hypothesis Testing – </a:t>
            </a:r>
            <a:r>
              <a:rPr lang="en-US" sz="1100" b="1" dirty="0">
                <a:solidFill>
                  <a:schemeClr val="tx2"/>
                </a:solidFill>
              </a:rPr>
              <a:t>One-Tailed and Two-Tailed Tests</a:t>
            </a:r>
          </a:p>
        </p:txBody>
      </p:sp>
    </p:spTree>
    <p:extLst>
      <p:ext uri="{BB962C8B-B14F-4D97-AF65-F5344CB8AC3E}">
        <p14:creationId xmlns:p14="http://schemas.microsoft.com/office/powerpoint/2010/main" val="126098055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750"/>
                                        <p:tgtEl>
                                          <p:spTgt spid="2">
                                            <p:txEl>
                                              <p:pRg st="3" end="3"/>
                                            </p:txEl>
                                          </p:spTgt>
                                        </p:tgtEl>
                                      </p:cBhvr>
                                    </p:animEffect>
                                    <p:anim calcmode="lin" valueType="num">
                                      <p:cBhvr>
                                        <p:cTn id="22"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735495" y="852324"/>
                <a:ext cx="10721009" cy="5141843"/>
              </a:xfrm>
            </p:spPr>
            <p:txBody>
              <a:bodyPr>
                <a:normAutofit fontScale="92500"/>
              </a:bodyPr>
              <a:lstStyle/>
              <a:p>
                <a:pPr marL="68580" indent="0" algn="just">
                  <a:buNone/>
                </a:pPr>
                <a:r>
                  <a:rPr lang="en-US" dirty="0" smtClean="0"/>
                  <a:t>While </a:t>
                </a:r>
                <a:r>
                  <a:rPr lang="en-US" dirty="0"/>
                  <a:t>confidence intervals and hypothesis testing are used for different purposes, they are related. </a:t>
                </a:r>
                <a:endParaRPr lang="en-US" dirty="0" smtClean="0"/>
              </a:p>
              <a:p>
                <a:pPr algn="just">
                  <a:buFont typeface="Wingdings" panose="05000000000000000000" pitchFamily="2" charset="2"/>
                  <a:buChar char="§"/>
                </a:pPr>
                <a:r>
                  <a:rPr lang="en-US" dirty="0" smtClean="0"/>
                  <a:t>For </a:t>
                </a:r>
                <a:r>
                  <a:rPr lang="en-US" dirty="0"/>
                  <a:t>example, to decide whether a population mean equals a certain value </a:t>
                </a:r>
                <a14:m>
                  <m:oMath xmlns:m="http://schemas.openxmlformats.org/officeDocument/2006/math">
                    <m:sSub>
                      <m:sSubPr>
                        <m:ctrlPr>
                          <a:rPr lang="en-US" i="1" smtClean="0">
                            <a:latin typeface="Cambria Math" panose="02040503050406030204" pitchFamily="18" charset="0"/>
                          </a:rPr>
                        </m:ctrlPr>
                      </m:sSubPr>
                      <m:e>
                        <m:r>
                          <m:rPr>
                            <m:nor/>
                          </m:rPr>
                          <a:rPr lang="en-US" i="1" dirty="0">
                            <a:latin typeface="Symbol" panose="05050102010706020507" pitchFamily="18" charset="2"/>
                          </a:rPr>
                          <m:t>m</m:t>
                        </m:r>
                      </m:e>
                      <m:sub>
                        <m:r>
                          <a:rPr lang="en-US" b="0" i="1" smtClean="0">
                            <a:latin typeface="Cambria Math" panose="02040503050406030204" pitchFamily="18" charset="0"/>
                          </a:rPr>
                          <m:t>0</m:t>
                        </m:r>
                      </m:sub>
                    </m:sSub>
                  </m:oMath>
                </a14:m>
                <a:r>
                  <a:rPr lang="en-US" dirty="0" smtClean="0"/>
                  <a:t> </a:t>
                </a:r>
                <a:r>
                  <a:rPr lang="en-US" dirty="0"/>
                  <a:t>you would naturally conduct a test for a </a:t>
                </a:r>
                <a:r>
                  <a:rPr lang="en-US" dirty="0" smtClean="0"/>
                  <a:t>mean.</a:t>
                </a:r>
              </a:p>
              <a:p>
                <a:pPr algn="just">
                  <a:buFont typeface="Wingdings" panose="05000000000000000000" pitchFamily="2" charset="2"/>
                  <a:buChar char="§"/>
                </a:pPr>
                <a:r>
                  <a:rPr lang="en-US" dirty="0" smtClean="0"/>
                  <a:t>However</a:t>
                </a:r>
                <a:r>
                  <a:rPr lang="en-US" dirty="0"/>
                  <a:t>, you could also compute a confidence interval as long as you interpret the answer properly: </a:t>
                </a:r>
              </a:p>
              <a:p>
                <a:pPr lvl="1" algn="just"/>
                <a:r>
                  <a:rPr lang="en-US" dirty="0"/>
                  <a:t>If a 95 percent confidence interval about the mean </a:t>
                </a:r>
                <a:r>
                  <a:rPr lang="en-US" i="1" dirty="0"/>
                  <a:t>includes </a:t>
                </a:r>
                <a:r>
                  <a:rPr lang="en-US" dirty="0"/>
                  <a:t>the number </a:t>
                </a:r>
                <a14:m>
                  <m:oMath xmlns:m="http://schemas.openxmlformats.org/officeDocument/2006/math">
                    <m:sSub>
                      <m:sSubPr>
                        <m:ctrlPr>
                          <a:rPr lang="en-US" i="1">
                            <a:latin typeface="Cambria Math" panose="02040503050406030204" pitchFamily="18" charset="0"/>
                          </a:rPr>
                        </m:ctrlPr>
                      </m:sSubPr>
                      <m:e>
                        <m:r>
                          <m:rPr>
                            <m:nor/>
                          </m:rPr>
                          <a:rPr lang="en-US" i="1" dirty="0">
                            <a:latin typeface="Symbol" panose="05050102010706020507" pitchFamily="18" charset="2"/>
                          </a:rPr>
                          <m:t>m</m:t>
                        </m:r>
                      </m:e>
                      <m:sub>
                        <m:r>
                          <a:rPr lang="en-US" i="1">
                            <a:latin typeface="Cambria Math" panose="02040503050406030204" pitchFamily="18" charset="0"/>
                          </a:rPr>
                          <m:t>0</m:t>
                        </m:r>
                      </m:sub>
                    </m:sSub>
                  </m:oMath>
                </a14:m>
                <a:r>
                  <a:rPr lang="en-US" dirty="0"/>
                  <a:t>, the test whether the mean equals </a:t>
                </a:r>
                <a14:m>
                  <m:oMath xmlns:m="http://schemas.openxmlformats.org/officeDocument/2006/math">
                    <m:sSub>
                      <m:sSubPr>
                        <m:ctrlPr>
                          <a:rPr lang="en-US" i="1">
                            <a:latin typeface="Cambria Math" panose="02040503050406030204" pitchFamily="18" charset="0"/>
                          </a:rPr>
                        </m:ctrlPr>
                      </m:sSubPr>
                      <m:e>
                        <m:r>
                          <m:rPr>
                            <m:nor/>
                          </m:rPr>
                          <a:rPr lang="en-US" i="1" dirty="0">
                            <a:latin typeface="Symbol" panose="05050102010706020507" pitchFamily="18" charset="2"/>
                          </a:rPr>
                          <m:t>m</m:t>
                        </m:r>
                      </m:e>
                      <m:sub>
                        <m:r>
                          <a:rPr lang="en-US" i="1">
                            <a:latin typeface="Cambria Math" panose="02040503050406030204" pitchFamily="18" charset="0"/>
                          </a:rPr>
                          <m:t>0</m:t>
                        </m:r>
                      </m:sub>
                    </m:sSub>
                  </m:oMath>
                </a14:m>
                <a:r>
                  <a:rPr lang="en-US" dirty="0"/>
                  <a:t> would be inconclusive at the </a:t>
                </a:r>
                <a:r>
                  <a:rPr lang="en-US" i="1" dirty="0"/>
                  <a:t>a </a:t>
                </a:r>
                <a:r>
                  <a:rPr lang="en-US" dirty="0"/>
                  <a:t>= 0.05 level. </a:t>
                </a:r>
              </a:p>
              <a:p>
                <a:pPr lvl="1" algn="just"/>
                <a:r>
                  <a:rPr lang="en-US" dirty="0"/>
                  <a:t>If a 95 percent confidence interval about the mean </a:t>
                </a:r>
                <a:r>
                  <a:rPr lang="en-US" i="1" dirty="0"/>
                  <a:t>excludes </a:t>
                </a:r>
                <a:r>
                  <a:rPr lang="en-US" dirty="0"/>
                  <a:t>the number </a:t>
                </a:r>
                <a14:m>
                  <m:oMath xmlns:m="http://schemas.openxmlformats.org/officeDocument/2006/math">
                    <m:sSub>
                      <m:sSubPr>
                        <m:ctrlPr>
                          <a:rPr lang="en-US" i="1">
                            <a:latin typeface="Cambria Math" panose="02040503050406030204" pitchFamily="18" charset="0"/>
                          </a:rPr>
                        </m:ctrlPr>
                      </m:sSubPr>
                      <m:e>
                        <m:r>
                          <m:rPr>
                            <m:nor/>
                          </m:rPr>
                          <a:rPr lang="en-US" i="1" dirty="0">
                            <a:latin typeface="Symbol" panose="05050102010706020507" pitchFamily="18" charset="2"/>
                          </a:rPr>
                          <m:t>m</m:t>
                        </m:r>
                      </m:e>
                      <m:sub>
                        <m:r>
                          <a:rPr lang="en-US" i="1">
                            <a:latin typeface="Cambria Math" panose="02040503050406030204" pitchFamily="18" charset="0"/>
                          </a:rPr>
                          <m:t>0</m:t>
                        </m:r>
                      </m:sub>
                    </m:sSub>
                  </m:oMath>
                </a14:m>
                <a:r>
                  <a:rPr lang="en-US" dirty="0"/>
                  <a:t>, we would reject the null hypothesis that </a:t>
                </a:r>
                <a:r>
                  <a:rPr lang="en-US" i="1" dirty="0">
                    <a:latin typeface="Symbol" panose="05050102010706020507" pitchFamily="18" charset="2"/>
                  </a:rPr>
                  <a:t>m</a:t>
                </a:r>
                <a:r>
                  <a:rPr lang="en-US" i="1" dirty="0"/>
                  <a:t> </a:t>
                </a:r>
                <a:r>
                  <a:rPr lang="en-US" dirty="0"/>
                  <a:t>= </a:t>
                </a:r>
                <a14:m>
                  <m:oMath xmlns:m="http://schemas.openxmlformats.org/officeDocument/2006/math">
                    <m:sSub>
                      <m:sSubPr>
                        <m:ctrlPr>
                          <a:rPr lang="en-US" i="1">
                            <a:latin typeface="Cambria Math" panose="02040503050406030204" pitchFamily="18" charset="0"/>
                          </a:rPr>
                        </m:ctrlPr>
                      </m:sSubPr>
                      <m:e>
                        <m:r>
                          <m:rPr>
                            <m:nor/>
                          </m:rPr>
                          <a:rPr lang="en-US" i="1" dirty="0">
                            <a:latin typeface="Symbol" panose="05050102010706020507" pitchFamily="18" charset="2"/>
                          </a:rPr>
                          <m:t>m</m:t>
                        </m:r>
                      </m:e>
                      <m:sub>
                        <m:r>
                          <a:rPr lang="en-US" i="1">
                            <a:latin typeface="Cambria Math" panose="02040503050406030204" pitchFamily="18" charset="0"/>
                          </a:rPr>
                          <m:t>0</m:t>
                        </m:r>
                      </m:sub>
                    </m:sSub>
                  </m:oMath>
                </a14:m>
                <a:r>
                  <a:rPr lang="en-US" dirty="0"/>
                  <a:t> and accept the alternative that </a:t>
                </a:r>
                <a:r>
                  <a:rPr lang="en-US" i="1" dirty="0">
                    <a:latin typeface="Symbol" panose="05050102010706020507" pitchFamily="18" charset="2"/>
                  </a:rPr>
                  <a:t>m</a:t>
                </a:r>
                <a:r>
                  <a:rPr lang="en-US" i="1" dirty="0"/>
                  <a:t> </a:t>
                </a:r>
                <a:r>
                  <a:rPr lang="en-US" dirty="0"/>
                  <a:t>≠ </a:t>
                </a:r>
                <a14:m>
                  <m:oMath xmlns:m="http://schemas.openxmlformats.org/officeDocument/2006/math">
                    <m:sSub>
                      <m:sSubPr>
                        <m:ctrlPr>
                          <a:rPr lang="en-US" i="1">
                            <a:latin typeface="Cambria Math" panose="02040503050406030204" pitchFamily="18" charset="0"/>
                          </a:rPr>
                        </m:ctrlPr>
                      </m:sSubPr>
                      <m:e>
                        <m:r>
                          <m:rPr>
                            <m:nor/>
                          </m:rPr>
                          <a:rPr lang="en-US" i="1" dirty="0">
                            <a:latin typeface="Symbol" panose="05050102010706020507" pitchFamily="18" charset="2"/>
                          </a:rPr>
                          <m:t>m</m:t>
                        </m:r>
                      </m:e>
                      <m:sub>
                        <m:r>
                          <a:rPr lang="en-US" i="1">
                            <a:latin typeface="Cambria Math" panose="02040503050406030204" pitchFamily="18" charset="0"/>
                          </a:rPr>
                          <m:t>0</m:t>
                        </m:r>
                      </m:sub>
                    </m:sSub>
                  </m:oMath>
                </a14:m>
                <a:r>
                  <a:rPr lang="en-US" dirty="0"/>
                  <a:t> at the </a:t>
                </a:r>
                <a:r>
                  <a:rPr lang="en-US" i="1" dirty="0"/>
                  <a:t>a </a:t>
                </a:r>
                <a:r>
                  <a:rPr lang="en-US" dirty="0"/>
                  <a:t>= 0.05 level. </a:t>
                </a:r>
              </a:p>
              <a:p>
                <a:pPr algn="just"/>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735495" y="852324"/>
                <a:ext cx="10721009" cy="5141843"/>
              </a:xfrm>
              <a:blipFill rotWithShape="0">
                <a:blip r:embed="rId2"/>
                <a:stretch>
                  <a:fillRect l="-284" t="-949" r="-910"/>
                </a:stretch>
              </a:blipFill>
            </p:spPr>
            <p:txBody>
              <a:bodyPr/>
              <a:lstStyle/>
              <a:p>
                <a:r>
                  <a:rPr lang="en-US">
                    <a:noFill/>
                  </a:rPr>
                  <a:t> </a:t>
                </a:r>
              </a:p>
            </p:txBody>
          </p:sp>
        </mc:Fallback>
      </mc:AlternateContent>
      <p:sp>
        <p:nvSpPr>
          <p:cNvPr id="3" name="TextBox 2"/>
          <p:cNvSpPr txBox="1"/>
          <p:nvPr/>
        </p:nvSpPr>
        <p:spPr>
          <a:xfrm>
            <a:off x="5556069" y="6500261"/>
            <a:ext cx="6440188"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6</a:t>
            </a:r>
            <a:r>
              <a:rPr lang="en-US" sz="1100" b="1" dirty="0" smtClean="0">
                <a:solidFill>
                  <a:schemeClr val="tx2"/>
                </a:solidFill>
              </a:rPr>
              <a:t>: Hypothesis Testing – </a:t>
            </a:r>
            <a:r>
              <a:rPr lang="en-US" sz="1100" b="1" dirty="0">
                <a:solidFill>
                  <a:schemeClr val="tx2"/>
                </a:solidFill>
              </a:rPr>
              <a:t>Relationship Between Confidence Intervals </a:t>
            </a:r>
            <a:r>
              <a:rPr lang="en-US" sz="1100" b="1" dirty="0" smtClean="0">
                <a:solidFill>
                  <a:schemeClr val="tx2"/>
                </a:solidFill>
              </a:rPr>
              <a:t>and Hypothesis </a:t>
            </a:r>
            <a:r>
              <a:rPr lang="en-US" sz="1100" b="1" dirty="0">
                <a:solidFill>
                  <a:schemeClr val="tx2"/>
                </a:solidFill>
              </a:rPr>
              <a:t>Testing</a:t>
            </a:r>
          </a:p>
        </p:txBody>
      </p:sp>
    </p:spTree>
    <p:extLst>
      <p:ext uri="{BB962C8B-B14F-4D97-AF65-F5344CB8AC3E}">
        <p14:creationId xmlns:p14="http://schemas.microsoft.com/office/powerpoint/2010/main" val="340066351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750"/>
                                        <p:tgtEl>
                                          <p:spTgt spid="2">
                                            <p:txEl>
                                              <p:pRg st="3" end="3"/>
                                            </p:txEl>
                                          </p:spTgt>
                                        </p:tgtEl>
                                      </p:cBhvr>
                                    </p:animEffect>
                                    <p:anim calcmode="lin" valueType="num">
                                      <p:cBhvr>
                                        <p:cTn id="22"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750"/>
                                        <p:tgtEl>
                                          <p:spTgt spid="2">
                                            <p:txEl>
                                              <p:pRg st="4" end="4"/>
                                            </p:txEl>
                                          </p:spTgt>
                                        </p:tgtEl>
                                      </p:cBhvr>
                                    </p:animEffect>
                                    <p:anim calcmode="lin" valueType="num">
                                      <p:cBhvr>
                                        <p:cTn id="29" dur="75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75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127406" y="1412068"/>
            <a:ext cx="9937187" cy="3913911"/>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pPr algn="just">
              <a:spcBef>
                <a:spcPts val="600"/>
              </a:spcBef>
              <a:spcAft>
                <a:spcPts val="1200"/>
              </a:spcAft>
            </a:pPr>
            <a:r>
              <a:rPr lang="en-US" sz="2400" dirty="0" smtClean="0"/>
              <a:t>To </a:t>
            </a:r>
            <a:r>
              <a:rPr lang="en-US" sz="2400" dirty="0"/>
              <a:t>equip soldiers with properly fitting helmets it is important to know the average head size of all soldiers. A study selected 80 soldiers at random and measured their head size. It turns out that the sample has an average head size of 56 cm with a standard deviation of 1.36 cm. </a:t>
            </a:r>
            <a:endParaRPr lang="en-US" sz="2400" dirty="0" smtClean="0"/>
          </a:p>
          <a:p>
            <a:pPr marL="342900" indent="-342900" algn="just">
              <a:spcBef>
                <a:spcPts val="600"/>
              </a:spcBef>
              <a:spcAft>
                <a:spcPts val="1200"/>
              </a:spcAft>
              <a:buFont typeface="Wingdings" panose="05000000000000000000" pitchFamily="2" charset="2"/>
              <a:buChar char="§"/>
            </a:pPr>
            <a:r>
              <a:rPr lang="en-US" sz="2400" dirty="0" smtClean="0"/>
              <a:t>Find </a:t>
            </a:r>
            <a:r>
              <a:rPr lang="en-US" sz="2400" dirty="0"/>
              <a:t>a 95 percent confidence interval for the population mean and use it to decide if the population mean could be 56.3.</a:t>
            </a:r>
            <a:endParaRPr lang="en-US" sz="2400" kern="1200" dirty="0" smtClean="0"/>
          </a:p>
        </p:txBody>
      </p:sp>
      <p:sp>
        <p:nvSpPr>
          <p:cNvPr id="8" name="Freeform 7"/>
          <p:cNvSpPr/>
          <p:nvPr/>
        </p:nvSpPr>
        <p:spPr>
          <a:xfrm>
            <a:off x="1254124" y="1027031"/>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sp>
        <p:nvSpPr>
          <p:cNvPr id="4" name="TextBox 3"/>
          <p:cNvSpPr txBox="1"/>
          <p:nvPr/>
        </p:nvSpPr>
        <p:spPr>
          <a:xfrm>
            <a:off x="5556069" y="6500261"/>
            <a:ext cx="6440188"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6</a:t>
            </a:r>
            <a:r>
              <a:rPr lang="en-US" sz="1100" b="1" dirty="0" smtClean="0">
                <a:solidFill>
                  <a:schemeClr val="tx2"/>
                </a:solidFill>
              </a:rPr>
              <a:t>: Hypothesis Testing – </a:t>
            </a:r>
            <a:r>
              <a:rPr lang="en-US" sz="1100" b="1" dirty="0">
                <a:solidFill>
                  <a:schemeClr val="tx2"/>
                </a:solidFill>
              </a:rPr>
              <a:t>Relationship Between Confidence Intervals </a:t>
            </a:r>
            <a:r>
              <a:rPr lang="en-US" sz="1100" b="1" dirty="0" smtClean="0">
                <a:solidFill>
                  <a:schemeClr val="tx2"/>
                </a:solidFill>
              </a:rPr>
              <a:t>and Hypothesis </a:t>
            </a:r>
            <a:r>
              <a:rPr lang="en-US" sz="1100" b="1" dirty="0">
                <a:solidFill>
                  <a:schemeClr val="tx2"/>
                </a:solidFill>
              </a:rPr>
              <a:t>Testing</a:t>
            </a:r>
          </a:p>
        </p:txBody>
      </p:sp>
    </p:spTree>
    <p:extLst>
      <p:ext uri="{BB962C8B-B14F-4D97-AF65-F5344CB8AC3E}">
        <p14:creationId xmlns:p14="http://schemas.microsoft.com/office/powerpoint/2010/main" val="353778791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750"/>
                                        <p:tgtEl>
                                          <p:spTgt spid="7">
                                            <p:txEl>
                                              <p:pRg st="1" end="1"/>
                                            </p:txEl>
                                          </p:spTgt>
                                        </p:tgtEl>
                                      </p:cBhvr>
                                    </p:animEffect>
                                    <p:anim calcmode="lin" valueType="num">
                                      <p:cBhvr>
                                        <p:cTn id="8" dur="75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35495" y="898358"/>
            <a:ext cx="10721009" cy="5095809"/>
          </a:xfrm>
        </p:spPr>
        <p:txBody>
          <a:bodyPr>
            <a:normAutofit/>
          </a:bodyPr>
          <a:lstStyle/>
          <a:p>
            <a:pPr>
              <a:buFont typeface="Wingdings" panose="05000000000000000000" pitchFamily="2" charset="2"/>
              <a:buChar char="§"/>
            </a:pPr>
            <a:r>
              <a:rPr lang="en-US" dirty="0" smtClean="0"/>
              <a:t>To </a:t>
            </a:r>
            <a:r>
              <a:rPr lang="en-US" dirty="0"/>
              <a:t>compute a 95 percent confidence interval (for large </a:t>
            </a:r>
            <a:r>
              <a:rPr lang="en-US" i="1" dirty="0"/>
              <a:t>N</a:t>
            </a:r>
            <a:r>
              <a:rPr lang="en-US" dirty="0"/>
              <a:t>), we need to find </a:t>
            </a:r>
            <a:endParaRPr lang="en-US" dirty="0" smtClean="0"/>
          </a:p>
          <a:p>
            <a:endParaRPr lang="en-US" dirty="0" smtClean="0"/>
          </a:p>
          <a:p>
            <a:pPr marL="68580" indent="0">
              <a:buNone/>
            </a:pPr>
            <a:endParaRPr lang="en-US" dirty="0"/>
          </a:p>
          <a:p>
            <a:pPr lvl="1"/>
            <a:r>
              <a:rPr lang="en-US" sz="2600" dirty="0"/>
              <a:t>so that the 95 percent confidence interval goes from 55.702 to </a:t>
            </a:r>
            <a:r>
              <a:rPr lang="en-US" sz="2600" dirty="0" smtClean="0"/>
              <a:t>56.298</a:t>
            </a:r>
          </a:p>
          <a:p>
            <a:pPr lvl="1"/>
            <a:r>
              <a:rPr lang="en-US" sz="2600" dirty="0" smtClean="0"/>
              <a:t>This </a:t>
            </a:r>
            <a:r>
              <a:rPr lang="en-US" sz="2600" dirty="0"/>
              <a:t>interval does not include the hypothesized mean of 56.3 so that according to our discussion the population mean could not be 56.3 (within our alpha level of 0.05). </a:t>
            </a:r>
            <a:endParaRPr lang="en-US" sz="2600" dirty="0" smtClean="0"/>
          </a:p>
          <a:p>
            <a:pPr lvl="1"/>
            <a:endParaRPr lang="en-US" sz="2600" dirty="0"/>
          </a:p>
        </p:txBody>
      </p:sp>
      <p:sp>
        <p:nvSpPr>
          <p:cNvPr id="3" name="TextBox 2"/>
          <p:cNvSpPr txBox="1"/>
          <p:nvPr/>
        </p:nvSpPr>
        <p:spPr>
          <a:xfrm>
            <a:off x="5556069" y="6500261"/>
            <a:ext cx="6440188"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6</a:t>
            </a:r>
            <a:r>
              <a:rPr lang="en-US" sz="1100" b="1" dirty="0" smtClean="0">
                <a:solidFill>
                  <a:schemeClr val="tx2"/>
                </a:solidFill>
              </a:rPr>
              <a:t>: Hypothesis Testing – </a:t>
            </a:r>
            <a:r>
              <a:rPr lang="en-US" sz="1100" b="1" dirty="0">
                <a:solidFill>
                  <a:schemeClr val="tx2"/>
                </a:solidFill>
              </a:rPr>
              <a:t>Relationship Between Confidence Intervals </a:t>
            </a:r>
            <a:r>
              <a:rPr lang="en-US" sz="1100" b="1" dirty="0" smtClean="0">
                <a:solidFill>
                  <a:schemeClr val="tx2"/>
                </a:solidFill>
              </a:rPr>
              <a:t>and Hypothesis </a:t>
            </a:r>
            <a:r>
              <a:rPr lang="en-US" sz="1100" b="1" dirty="0">
                <a:solidFill>
                  <a:schemeClr val="tx2"/>
                </a:solidFill>
              </a:rPr>
              <a:t>Testing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5268" y="1798722"/>
            <a:ext cx="6081461" cy="909944"/>
          </a:xfrm>
          <a:prstGeom prst="rect">
            <a:avLst/>
          </a:prstGeom>
        </p:spPr>
      </p:pic>
    </p:spTree>
    <p:extLst>
      <p:ext uri="{BB962C8B-B14F-4D97-AF65-F5344CB8AC3E}">
        <p14:creationId xmlns:p14="http://schemas.microsoft.com/office/powerpoint/2010/main" val="175013605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75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75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750"/>
                                        <p:tgtEl>
                                          <p:spTgt spid="2">
                                            <p:txEl>
                                              <p:pRg st="3" end="3"/>
                                            </p:txEl>
                                          </p:spTgt>
                                        </p:tgtEl>
                                      </p:cBhvr>
                                    </p:animEffect>
                                    <p:anim calcmode="lin" valueType="num">
                                      <p:cBhvr>
                                        <p:cTn id="16"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7"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750"/>
                                        <p:tgtEl>
                                          <p:spTgt spid="2">
                                            <p:txEl>
                                              <p:pRg st="4" end="4"/>
                                            </p:txEl>
                                          </p:spTgt>
                                        </p:tgtEl>
                                      </p:cBhvr>
                                    </p:animEffect>
                                    <p:anim calcmode="lin" valueType="num">
                                      <p:cBhvr>
                                        <p:cTn id="23" dur="75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4" dur="75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5903" y="653657"/>
            <a:ext cx="10712594" cy="5542427"/>
          </a:xfrm>
        </p:spPr>
        <p:txBody>
          <a:bodyPr>
            <a:noAutofit/>
          </a:bodyPr>
          <a:lstStyle/>
          <a:p>
            <a:pPr algn="just">
              <a:spcAft>
                <a:spcPts val="0"/>
              </a:spcAft>
            </a:pPr>
            <a:r>
              <a:rPr lang="en-US" sz="2300" dirty="0"/>
              <a:t>The question is: </a:t>
            </a:r>
            <a:endParaRPr lang="en-US" sz="2300" dirty="0" smtClean="0"/>
          </a:p>
          <a:p>
            <a:pPr lvl="1" algn="just"/>
            <a:r>
              <a:rPr lang="en-US" sz="2300" dirty="0" smtClean="0"/>
              <a:t>What </a:t>
            </a:r>
            <a:r>
              <a:rPr lang="en-US" sz="2300" dirty="0"/>
              <a:t>exactly do we mean when we say that the difference should be higher than 10 </a:t>
            </a:r>
            <a:r>
              <a:rPr lang="en-US" sz="2300" dirty="0" smtClean="0"/>
              <a:t>percent? </a:t>
            </a:r>
          </a:p>
          <a:p>
            <a:pPr lvl="1" algn="just">
              <a:spcAft>
                <a:spcPts val="0"/>
              </a:spcAft>
            </a:pPr>
            <a:r>
              <a:rPr lang="en-US" sz="2300" dirty="0" smtClean="0"/>
              <a:t>Is </a:t>
            </a:r>
            <a:r>
              <a:rPr lang="en-US" sz="2300" dirty="0"/>
              <a:t>11 percent already good enough? </a:t>
            </a:r>
            <a:endParaRPr lang="en-US" sz="2300" dirty="0" smtClean="0"/>
          </a:p>
          <a:p>
            <a:pPr lvl="1" algn="just">
              <a:spcAft>
                <a:spcPts val="0"/>
              </a:spcAft>
            </a:pPr>
            <a:r>
              <a:rPr lang="en-US" sz="2300" dirty="0" smtClean="0"/>
              <a:t>Or </a:t>
            </a:r>
            <a:r>
              <a:rPr lang="en-US" sz="2300" dirty="0"/>
              <a:t>should we require a difference of 20 percent before conceding that the new drug is better than the old </a:t>
            </a:r>
            <a:r>
              <a:rPr lang="en-US" sz="2300" dirty="0" smtClean="0"/>
              <a:t>ones</a:t>
            </a:r>
            <a:r>
              <a:rPr lang="en-US" sz="2300" dirty="0"/>
              <a:t>?</a:t>
            </a:r>
            <a:endParaRPr lang="en-US" sz="2300" dirty="0" smtClean="0"/>
          </a:p>
          <a:p>
            <a:pPr algn="just">
              <a:spcAft>
                <a:spcPts val="0"/>
              </a:spcAft>
            </a:pPr>
            <a:r>
              <a:rPr lang="en-US" sz="2300" dirty="0" smtClean="0"/>
              <a:t>In </a:t>
            </a:r>
            <a:r>
              <a:rPr lang="en-US" sz="2300" dirty="0"/>
              <a:t>general, we are interested in testing a particular hypothesis and we want to decide whether it is true or not. </a:t>
            </a:r>
            <a:endParaRPr lang="en-US" sz="2300" dirty="0" smtClean="0"/>
          </a:p>
          <a:p>
            <a:pPr lvl="1" algn="just">
              <a:spcAft>
                <a:spcPts val="0"/>
              </a:spcAft>
            </a:pPr>
            <a:r>
              <a:rPr lang="en-US" sz="2300" dirty="0" smtClean="0"/>
              <a:t>Moreover</a:t>
            </a:r>
            <a:r>
              <a:rPr lang="en-US" sz="2300" dirty="0"/>
              <a:t>, we want to associate a probability with our decision so that we know how certain (or </a:t>
            </a:r>
            <a:r>
              <a:rPr lang="en-US" sz="2300" dirty="0" smtClean="0"/>
              <a:t>uncertain) we </a:t>
            </a:r>
            <a:r>
              <a:rPr lang="en-US" sz="2300" dirty="0"/>
              <a:t>are about our decision.</a:t>
            </a:r>
          </a:p>
          <a:p>
            <a:pPr algn="just">
              <a:spcAft>
                <a:spcPts val="0"/>
              </a:spcAft>
            </a:pPr>
            <a:r>
              <a:rPr lang="en-US" sz="2300" dirty="0"/>
              <a:t>We will approach this problem like a trial. </a:t>
            </a:r>
            <a:endParaRPr lang="en-US" sz="2300" dirty="0" smtClean="0"/>
          </a:p>
          <a:p>
            <a:pPr lvl="1" algn="just">
              <a:spcAft>
                <a:spcPts val="0"/>
              </a:spcAft>
            </a:pPr>
            <a:r>
              <a:rPr lang="en-US" sz="2300" dirty="0" smtClean="0"/>
              <a:t>Recall </a:t>
            </a:r>
            <a:r>
              <a:rPr lang="en-US" sz="2300" dirty="0"/>
              <a:t>that in a standard trial in front of a judge or jury there are two mutually exclusive </a:t>
            </a:r>
            <a:r>
              <a:rPr lang="en-US" sz="2300" dirty="0" smtClean="0"/>
              <a:t>hypotheses</a:t>
            </a:r>
            <a:r>
              <a:rPr lang="en-US" sz="2300" dirty="0"/>
              <a:t>: The defendant is either guilty or not guilty</a:t>
            </a:r>
            <a:r>
              <a:rPr lang="en-US" sz="2300" dirty="0" smtClean="0"/>
              <a:t>.</a:t>
            </a:r>
            <a:endParaRPr lang="en-US" sz="2300" dirty="0"/>
          </a:p>
        </p:txBody>
      </p:sp>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6</a:t>
            </a:r>
            <a:r>
              <a:rPr lang="en-US" sz="1100" b="1" dirty="0" smtClean="0">
                <a:solidFill>
                  <a:schemeClr val="tx2"/>
                </a:solidFill>
              </a:rPr>
              <a:t>: Hypothesis Testing – Introduction</a:t>
            </a:r>
            <a:endParaRPr lang="en-US" sz="1100" b="1" dirty="0">
              <a:solidFill>
                <a:schemeClr val="tx2"/>
              </a:solidFill>
            </a:endParaRPr>
          </a:p>
        </p:txBody>
      </p:sp>
    </p:spTree>
    <p:extLst>
      <p:ext uri="{BB962C8B-B14F-4D97-AF65-F5344CB8AC3E}">
        <p14:creationId xmlns:p14="http://schemas.microsoft.com/office/powerpoint/2010/main" val="101439510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750"/>
                                        <p:tgtEl>
                                          <p:spTgt spid="2">
                                            <p:txEl>
                                              <p:pRg st="3" end="3"/>
                                            </p:txEl>
                                          </p:spTgt>
                                        </p:tgtEl>
                                      </p:cBhvr>
                                    </p:animEffect>
                                    <p:anim calcmode="lin" valueType="num">
                                      <p:cBhvr>
                                        <p:cTn id="22"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750"/>
                                        <p:tgtEl>
                                          <p:spTgt spid="2">
                                            <p:txEl>
                                              <p:pRg st="4" end="4"/>
                                            </p:txEl>
                                          </p:spTgt>
                                        </p:tgtEl>
                                      </p:cBhvr>
                                    </p:animEffect>
                                    <p:anim calcmode="lin" valueType="num">
                                      <p:cBhvr>
                                        <p:cTn id="29" dur="75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75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750"/>
                                        <p:tgtEl>
                                          <p:spTgt spid="2">
                                            <p:txEl>
                                              <p:pRg st="5" end="5"/>
                                            </p:txEl>
                                          </p:spTgt>
                                        </p:tgtEl>
                                      </p:cBhvr>
                                    </p:animEffect>
                                    <p:anim calcmode="lin" valueType="num">
                                      <p:cBhvr>
                                        <p:cTn id="36" dur="75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7" dur="75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750"/>
                                        <p:tgtEl>
                                          <p:spTgt spid="2">
                                            <p:txEl>
                                              <p:pRg st="6" end="6"/>
                                            </p:txEl>
                                          </p:spTgt>
                                        </p:tgtEl>
                                      </p:cBhvr>
                                    </p:animEffect>
                                    <p:anim calcmode="lin" valueType="num">
                                      <p:cBhvr>
                                        <p:cTn id="43" dur="75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4" dur="75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Effect transition="in" filter="fade">
                                      <p:cBhvr>
                                        <p:cTn id="49" dur="750"/>
                                        <p:tgtEl>
                                          <p:spTgt spid="2">
                                            <p:txEl>
                                              <p:pRg st="7" end="7"/>
                                            </p:txEl>
                                          </p:spTgt>
                                        </p:tgtEl>
                                      </p:cBhvr>
                                    </p:animEffect>
                                    <p:anim calcmode="lin" valueType="num">
                                      <p:cBhvr>
                                        <p:cTn id="50" dur="75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1" dur="75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p:cNvSpPr>
                <a:spLocks noGrp="1"/>
              </p:cNvSpPr>
              <p:nvPr>
                <p:ph idx="1"/>
              </p:nvPr>
            </p:nvSpPr>
            <p:spPr>
              <a:xfrm>
                <a:off x="1253517" y="721121"/>
                <a:ext cx="9837366" cy="5141843"/>
              </a:xfrm>
            </p:spPr>
            <p:txBody>
              <a:bodyPr>
                <a:noAutofit/>
              </a:bodyPr>
              <a:lstStyle/>
              <a:p>
                <a:pPr marL="68580" indent="0">
                  <a:buNone/>
                </a:pPr>
                <a:r>
                  <a:rPr lang="en-US" sz="2400" dirty="0" smtClean="0"/>
                  <a:t>Let </a:t>
                </a:r>
                <a:r>
                  <a:rPr lang="en-US" sz="2400" dirty="0"/>
                  <a:t>us conduct a proper test to see if we get the same answer. </a:t>
                </a:r>
              </a:p>
              <a:p>
                <a:pPr>
                  <a:buFont typeface="Wingdings" panose="05000000000000000000" pitchFamily="2" charset="2"/>
                  <a:buChar char="§"/>
                </a:pPr>
                <a:r>
                  <a:rPr lang="en-US" sz="2400" dirty="0" smtClean="0"/>
                  <a:t>Our </a:t>
                </a:r>
                <a:r>
                  <a:rPr lang="en-US" sz="2400" dirty="0"/>
                  <a:t>null hypothesis would be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𝐻</m:t>
                        </m:r>
                      </m:e>
                      <m:sub>
                        <m:r>
                          <a:rPr lang="en-US" sz="2400" b="0" i="1" smtClean="0">
                            <a:latin typeface="Cambria Math" panose="02040503050406030204" pitchFamily="18" charset="0"/>
                          </a:rPr>
                          <m:t>0</m:t>
                        </m:r>
                      </m:sub>
                    </m:sSub>
                  </m:oMath>
                </a14:m>
                <a:r>
                  <a:rPr lang="en-US" sz="2400" dirty="0" smtClean="0"/>
                  <a:t>: </a:t>
                </a:r>
                <a:r>
                  <a:rPr lang="en-US" sz="2400" i="1" dirty="0">
                    <a:latin typeface="Symbol" panose="05050102010706020507" pitchFamily="18" charset="2"/>
                  </a:rPr>
                  <a:t>m</a:t>
                </a:r>
                <a:r>
                  <a:rPr lang="en-US" sz="2400" i="1" dirty="0"/>
                  <a:t> </a:t>
                </a:r>
                <a:r>
                  <a:rPr lang="en-US" sz="2400" dirty="0"/>
                  <a:t>= 56.3 with the alternative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𝐻</m:t>
                        </m:r>
                      </m:e>
                      <m:sub>
                        <m:r>
                          <a:rPr lang="en-US" sz="2400" b="0" i="1" smtClean="0">
                            <a:latin typeface="Cambria Math" panose="02040503050406030204" pitchFamily="18" charset="0"/>
                          </a:rPr>
                          <m:t>𝑎</m:t>
                        </m:r>
                      </m:sub>
                    </m:sSub>
                  </m:oMath>
                </a14:m>
                <a:r>
                  <a:rPr lang="en-US" sz="2400" dirty="0"/>
                  <a:t>: </a:t>
                </a:r>
                <a:r>
                  <a:rPr lang="en-US" sz="2400" i="1" dirty="0">
                    <a:latin typeface="Symbol" panose="05050102010706020507" pitchFamily="18" charset="2"/>
                  </a:rPr>
                  <a:t>m</a:t>
                </a:r>
                <a:r>
                  <a:rPr lang="en-US" sz="2400" i="1" dirty="0"/>
                  <a:t> </a:t>
                </a:r>
                <a:r>
                  <a:rPr lang="en-US" sz="2400" dirty="0"/>
                  <a:t>≠ 56.3. </a:t>
                </a:r>
              </a:p>
              <a:p>
                <a:r>
                  <a:rPr lang="en-US" sz="2400" dirty="0"/>
                  <a:t>We compute the </a:t>
                </a:r>
                <a:r>
                  <a:rPr lang="en-US" sz="2400" i="1" dirty="0" smtClean="0"/>
                  <a:t>z</a:t>
                </a:r>
                <a:r>
                  <a:rPr lang="en-US" sz="2400" dirty="0" smtClean="0"/>
                  <a:t>-score</a:t>
                </a:r>
              </a:p>
              <a:p>
                <a:endParaRPr lang="en-US" sz="2400" dirty="0"/>
              </a:p>
              <a:p>
                <a:pPr marL="68580" indent="0">
                  <a:buNone/>
                </a:pPr>
                <a:endParaRPr lang="en-US" sz="2400" dirty="0"/>
              </a:p>
              <a:p>
                <a:r>
                  <a:rPr lang="en-US" sz="2400" dirty="0"/>
                  <a:t>Finally we compute the value of </a:t>
                </a:r>
                <a:endParaRPr lang="en-US" sz="2400" dirty="0" smtClean="0"/>
              </a:p>
              <a:p>
                <a:pPr marL="68580" indent="0" algn="ctr">
                  <a:buNone/>
                </a:pPr>
                <a:r>
                  <a:rPr lang="en-US" sz="2400" i="1" dirty="0" smtClean="0"/>
                  <a:t>p </a:t>
                </a:r>
                <a:r>
                  <a:rPr lang="en-US" sz="2400" dirty="0"/>
                  <a:t>= 2 * (1 </a:t>
                </a:r>
                <a:r>
                  <a:rPr lang="en-US" sz="2400" dirty="0" smtClean="0"/>
                  <a:t>− </a:t>
                </a:r>
                <a:r>
                  <a:rPr lang="en-US" sz="2400" i="1" dirty="0" smtClean="0"/>
                  <a:t>NORMDIST</a:t>
                </a:r>
                <a:r>
                  <a:rPr lang="en-US" sz="2400" dirty="0" smtClean="0"/>
                  <a:t>(1.973,0,1,</a:t>
                </a:r>
                <a:r>
                  <a:rPr lang="en-US" sz="2400" i="1" dirty="0" smtClean="0"/>
                  <a:t>true</a:t>
                </a:r>
                <a:r>
                  <a:rPr lang="en-US" sz="2400" dirty="0"/>
                  <a:t>)) = </a:t>
                </a:r>
                <a:r>
                  <a:rPr lang="en-US" sz="2400" dirty="0" smtClean="0"/>
                  <a:t>0.485</a:t>
                </a:r>
              </a:p>
              <a:p>
                <a:pPr lvl="1"/>
                <a:r>
                  <a:rPr lang="en-US" dirty="0" smtClean="0"/>
                  <a:t>This </a:t>
                </a:r>
                <a:r>
                  <a:rPr lang="en-US" dirty="0"/>
                  <a:t>is smaller than alpha so that we indeed reject the null hypothesis and conclude that the population mean indeed cannot be equal to 56.3. </a:t>
                </a:r>
                <a:r>
                  <a:rPr lang="en-US" dirty="0" smtClean="0"/>
                  <a:t> </a:t>
                </a:r>
                <a:endParaRPr lang="en-US" dirty="0"/>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1253517" y="721121"/>
                <a:ext cx="9837366" cy="5141843"/>
              </a:xfrm>
              <a:blipFill rotWithShape="0">
                <a:blip r:embed="rId3"/>
                <a:stretch>
                  <a:fillRect l="-310" t="-948" r="-806" b="-3436"/>
                </a:stretch>
              </a:blipFill>
            </p:spPr>
            <p:txBody>
              <a:bodyPr/>
              <a:lstStyle/>
              <a:p>
                <a:r>
                  <a:rPr lang="en-US">
                    <a:noFill/>
                  </a:rPr>
                  <a:t> </a:t>
                </a:r>
              </a:p>
            </p:txBody>
          </p:sp>
        </mc:Fallback>
      </mc:AlternateContent>
      <p:sp>
        <p:nvSpPr>
          <p:cNvPr id="3" name="TextBox 2"/>
          <p:cNvSpPr txBox="1"/>
          <p:nvPr/>
        </p:nvSpPr>
        <p:spPr>
          <a:xfrm>
            <a:off x="5556069" y="6500261"/>
            <a:ext cx="6440188"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6</a:t>
            </a:r>
            <a:r>
              <a:rPr lang="en-US" sz="1100" b="1" dirty="0" smtClean="0">
                <a:solidFill>
                  <a:schemeClr val="tx2"/>
                </a:solidFill>
              </a:rPr>
              <a:t>: Hypothesis Testing – </a:t>
            </a:r>
            <a:r>
              <a:rPr lang="en-US" sz="1100" b="1" dirty="0">
                <a:solidFill>
                  <a:schemeClr val="tx2"/>
                </a:solidFill>
              </a:rPr>
              <a:t>Relationship Between Confidence Intervals </a:t>
            </a:r>
            <a:r>
              <a:rPr lang="en-US" sz="1100" b="1" dirty="0" smtClean="0">
                <a:solidFill>
                  <a:schemeClr val="tx2"/>
                </a:solidFill>
              </a:rPr>
              <a:t>and Hypothesis </a:t>
            </a:r>
            <a:r>
              <a:rPr lang="en-US" sz="1100" b="1" dirty="0">
                <a:solidFill>
                  <a:schemeClr val="tx2"/>
                </a:solidFill>
              </a:rPr>
              <a:t>Testing</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4706" y="2687044"/>
            <a:ext cx="3271336" cy="964339"/>
          </a:xfrm>
          <a:prstGeom prst="rect">
            <a:avLst/>
          </a:prstGeom>
        </p:spPr>
      </p:pic>
    </p:spTree>
    <p:extLst>
      <p:ext uri="{BB962C8B-B14F-4D97-AF65-F5344CB8AC3E}">
        <p14:creationId xmlns:p14="http://schemas.microsoft.com/office/powerpoint/2010/main" val="245152931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Effect transition="in" filter="fade">
                                      <p:cBhvr>
                                        <p:cTn id="20" dur="500"/>
                                        <p:tgtEl>
                                          <p:spTgt spid="2">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fade">
                                      <p:cBhvr>
                                        <p:cTn id="23" dur="500"/>
                                        <p:tgtEl>
                                          <p:spTgt spid="2">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fade">
                                      <p:cBhvr>
                                        <p:cTn id="28"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
          <p:cNvSpPr/>
          <p:nvPr/>
        </p:nvSpPr>
        <p:spPr>
          <a:xfrm>
            <a:off x="625642" y="523492"/>
            <a:ext cx="10940716" cy="777600"/>
          </a:xfrm>
          <a:custGeom>
            <a:avLst/>
            <a:gdLst>
              <a:gd name="connsiteX0" fmla="*/ 0 w 10940716"/>
              <a:gd name="connsiteY0" fmla="*/ 0 h 777600"/>
              <a:gd name="connsiteX1" fmla="*/ 10940716 w 10940716"/>
              <a:gd name="connsiteY1" fmla="*/ 0 h 777600"/>
              <a:gd name="connsiteX2" fmla="*/ 10940716 w 10940716"/>
              <a:gd name="connsiteY2" fmla="*/ 777600 h 777600"/>
              <a:gd name="connsiteX3" fmla="*/ 0 w 10940716"/>
              <a:gd name="connsiteY3" fmla="*/ 777600 h 777600"/>
              <a:gd name="connsiteX4" fmla="*/ 0 w 10940716"/>
              <a:gd name="connsiteY4" fmla="*/ 0 h 77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777600">
                <a:moveTo>
                  <a:pt x="0" y="0"/>
                </a:moveTo>
                <a:lnTo>
                  <a:pt x="10940716" y="0"/>
                </a:lnTo>
                <a:lnTo>
                  <a:pt x="10940716" y="777600"/>
                </a:lnTo>
                <a:lnTo>
                  <a:pt x="0" y="777600"/>
                </a:lnTo>
                <a:lnTo>
                  <a:pt x="0" y="0"/>
                </a:lnTo>
                <a:close/>
              </a:path>
            </a:pathLst>
          </a:custGeom>
          <a:solidFill>
            <a:srgbClr val="2254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en-US" sz="3600" kern="1200" dirty="0" smtClean="0">
                <a:solidFill>
                  <a:schemeClr val="bg1"/>
                </a:solidFill>
                <a:effectLst>
                  <a:outerShdw blurRad="38100" dist="38100" dir="2700000" algn="tl">
                    <a:srgbClr val="000000">
                      <a:alpha val="43137"/>
                    </a:srgbClr>
                  </a:outerShdw>
                </a:effectLst>
              </a:rPr>
              <a:t>Summary</a:t>
            </a:r>
            <a:endParaRPr lang="en-US" sz="3600" kern="1200" dirty="0">
              <a:solidFill>
                <a:schemeClr val="bg1"/>
              </a:solidFill>
              <a:effectLst>
                <a:outerShdw blurRad="38100" dist="38100" dir="2700000" algn="tl">
                  <a:srgbClr val="000000">
                    <a:alpha val="43137"/>
                  </a:srgbClr>
                </a:outerShdw>
              </a:effectLst>
            </a:endParaRPr>
          </a:p>
        </p:txBody>
      </p:sp>
      <mc:AlternateContent xmlns:mc="http://schemas.openxmlformats.org/markup-compatibility/2006">
        <mc:Choice xmlns:a14="http://schemas.microsoft.com/office/drawing/2010/main" Requires="a14">
          <p:sp>
            <p:nvSpPr>
              <p:cNvPr id="23" name="Freeform 22"/>
              <p:cNvSpPr/>
              <p:nvPr/>
            </p:nvSpPr>
            <p:spPr>
              <a:xfrm>
                <a:off x="625642" y="1301091"/>
                <a:ext cx="10940716" cy="4944725"/>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solidFill>
                <a:srgbClr val="F2FFE3"/>
              </a:soli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4018" tIns="144018" rIns="192024" bIns="216027" numCol="1" spcCol="1270" anchor="t" anchorCtr="0">
                <a:noAutofit/>
              </a:bodyPr>
              <a:lstStyle/>
              <a:p>
                <a:pPr>
                  <a:spcBef>
                    <a:spcPts val="600"/>
                  </a:spcBef>
                  <a:spcAft>
                    <a:spcPts val="600"/>
                  </a:spcAft>
                </a:pPr>
                <a:r>
                  <a:rPr lang="en-US" sz="2400" dirty="0" smtClean="0"/>
                  <a:t>Hypothesis </a:t>
                </a:r>
                <a:r>
                  <a:rPr lang="en-US" sz="2400" dirty="0"/>
                  <a:t>testing lets you decide which of two mutually exclusive situations is true and provides an error estimate for your answer. Each test has four components: </a:t>
                </a:r>
              </a:p>
              <a:p>
                <a:pPr marL="342900" indent="-342900">
                  <a:spcBef>
                    <a:spcPts val="600"/>
                  </a:spcBef>
                  <a:spcAft>
                    <a:spcPts val="600"/>
                  </a:spcAft>
                  <a:buFont typeface="Wingdings" panose="05000000000000000000" pitchFamily="2" charset="2"/>
                  <a:buChar char="§"/>
                </a:pPr>
                <a:r>
                  <a:rPr lang="en-US" sz="2400" dirty="0" smtClean="0"/>
                  <a:t>a </a:t>
                </a:r>
                <a:r>
                  <a:rPr lang="en-US" sz="2400" dirty="0"/>
                  <a:t>null hypothesis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𝐻</m:t>
                        </m:r>
                      </m:e>
                      <m:sub>
                        <m:r>
                          <a:rPr lang="en-US" sz="2400" b="0" i="1" smtClean="0">
                            <a:latin typeface="Cambria Math" panose="02040503050406030204" pitchFamily="18" charset="0"/>
                          </a:rPr>
                          <m:t>0</m:t>
                        </m:r>
                      </m:sub>
                    </m:sSub>
                  </m:oMath>
                </a14:m>
                <a:endParaRPr lang="en-US" sz="2400" dirty="0" smtClean="0"/>
              </a:p>
              <a:p>
                <a:pPr marL="342900" indent="-342900">
                  <a:spcBef>
                    <a:spcPts val="600"/>
                  </a:spcBef>
                  <a:spcAft>
                    <a:spcPts val="600"/>
                  </a:spcAft>
                  <a:buFont typeface="Wingdings" panose="05000000000000000000" pitchFamily="2" charset="2"/>
                  <a:buChar char="§"/>
                </a:pPr>
                <a:r>
                  <a:rPr lang="en-US" sz="2400" dirty="0" smtClean="0"/>
                  <a:t>an </a:t>
                </a:r>
                <a:r>
                  <a:rPr lang="en-US" sz="2400" dirty="0"/>
                  <a:t>alternative hypothesis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𝐻</m:t>
                        </m:r>
                      </m:e>
                      <m:sub>
                        <m:r>
                          <a:rPr lang="en-US" sz="2400" b="0" i="1" smtClean="0">
                            <a:latin typeface="Cambria Math" panose="02040503050406030204" pitchFamily="18" charset="0"/>
                          </a:rPr>
                          <m:t>𝑎</m:t>
                        </m:r>
                      </m:sub>
                    </m:sSub>
                  </m:oMath>
                </a14:m>
                <a:endParaRPr lang="en-US" sz="2400" dirty="0" smtClean="0"/>
              </a:p>
              <a:p>
                <a:pPr marL="342900" indent="-342900">
                  <a:spcBef>
                    <a:spcPts val="600"/>
                  </a:spcBef>
                  <a:spcAft>
                    <a:spcPts val="600"/>
                  </a:spcAft>
                  <a:buFont typeface="Wingdings" panose="05000000000000000000" pitchFamily="2" charset="2"/>
                  <a:buChar char="§"/>
                </a:pPr>
                <a:r>
                  <a:rPr lang="en-US" sz="2400" dirty="0" smtClean="0"/>
                  <a:t>test statistics</a:t>
                </a:r>
              </a:p>
              <a:p>
                <a:pPr marL="342900" indent="-342900">
                  <a:spcBef>
                    <a:spcPts val="600"/>
                  </a:spcBef>
                  <a:spcAft>
                    <a:spcPts val="600"/>
                  </a:spcAft>
                  <a:buFont typeface="Wingdings" panose="05000000000000000000" pitchFamily="2" charset="2"/>
                  <a:buChar char="§"/>
                </a:pPr>
                <a:r>
                  <a:rPr lang="en-US" sz="2400" dirty="0"/>
                  <a:t>a</a:t>
                </a:r>
                <a:r>
                  <a:rPr lang="en-US" sz="2400" dirty="0" smtClean="0"/>
                  <a:t> rejection </a:t>
                </a:r>
                <a:r>
                  <a:rPr lang="en-US" sz="2400" dirty="0"/>
                  <a:t>region where you compute a probability </a:t>
                </a:r>
                <a:r>
                  <a:rPr lang="en-US" sz="2400" i="1" dirty="0"/>
                  <a:t>p </a:t>
                </a:r>
                <a:r>
                  <a:rPr lang="en-US" sz="2400" dirty="0"/>
                  <a:t>and decide to reject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𝐻</m:t>
                        </m:r>
                      </m:e>
                      <m:sub>
                        <m:r>
                          <a:rPr lang="en-US" sz="2400" i="1">
                            <a:latin typeface="Cambria Math" panose="02040503050406030204" pitchFamily="18" charset="0"/>
                          </a:rPr>
                          <m:t>0</m:t>
                        </m:r>
                      </m:sub>
                    </m:sSub>
                  </m:oMath>
                </a14:m>
                <a:r>
                  <a:rPr lang="en-US" sz="2400" dirty="0"/>
                  <a:t> (and accept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𝐻</m:t>
                        </m:r>
                      </m:e>
                      <m:sub>
                        <m:r>
                          <a:rPr lang="en-US" sz="2400" i="1">
                            <a:latin typeface="Cambria Math" panose="02040503050406030204" pitchFamily="18" charset="0"/>
                          </a:rPr>
                          <m:t>𝑎</m:t>
                        </m:r>
                      </m:sub>
                    </m:sSub>
                  </m:oMath>
                </a14:m>
                <a:r>
                  <a:rPr lang="en-US" sz="2400" dirty="0"/>
                  <a:t>) if </a:t>
                </a:r>
                <a:r>
                  <a:rPr lang="en-US" sz="2400" i="1" dirty="0"/>
                  <a:t>p </a:t>
                </a:r>
                <a:r>
                  <a:rPr lang="en-US" sz="2400" dirty="0"/>
                  <a:t>&lt; </a:t>
                </a:r>
                <a:r>
                  <a:rPr lang="en-US" sz="2400" i="1" dirty="0"/>
                  <a:t>a</a:t>
                </a:r>
                <a:r>
                  <a:rPr lang="en-US" sz="2400" dirty="0"/>
                  <a:t>; otherwise the test is </a:t>
                </a:r>
                <a:r>
                  <a:rPr lang="en-US" sz="2400" dirty="0" smtClean="0"/>
                  <a:t>inconclusive</a:t>
                </a:r>
                <a:endParaRPr lang="en-US" sz="2400" dirty="0" smtClean="0"/>
              </a:p>
              <a:p>
                <a:pPr marL="800100" lvl="1" indent="-342900">
                  <a:spcBef>
                    <a:spcPts val="600"/>
                  </a:spcBef>
                  <a:spcAft>
                    <a:spcPts val="600"/>
                  </a:spcAft>
                  <a:buFont typeface="Wingdings" panose="05000000000000000000" pitchFamily="2" charset="2"/>
                  <a:buChar char="§"/>
                </a:pPr>
                <a:r>
                  <a:rPr lang="en-US" sz="2400" dirty="0" smtClean="0"/>
                  <a:t>The </a:t>
                </a:r>
                <a:r>
                  <a:rPr lang="en-US" sz="2400" dirty="0"/>
                  <a:t>number </a:t>
                </a:r>
                <a:r>
                  <a:rPr lang="en-US" sz="2400" i="1" dirty="0"/>
                  <a:t>a </a:t>
                </a:r>
                <a:r>
                  <a:rPr lang="en-US" sz="2400" dirty="0"/>
                  <a:t>is called level of significance and is typically 0.1, 0.05, or 0.01. </a:t>
                </a:r>
              </a:p>
            </p:txBody>
          </p:sp>
        </mc:Choice>
        <mc:Fallback>
          <p:sp>
            <p:nvSpPr>
              <p:cNvPr id="23" name="Freeform 22"/>
              <p:cNvSpPr>
                <a:spLocks noRot="1" noChangeAspect="1" noMove="1" noResize="1" noEditPoints="1" noAdjustHandles="1" noChangeArrowheads="1" noChangeShapeType="1" noTextEdit="1"/>
              </p:cNvSpPr>
              <p:nvPr/>
            </p:nvSpPr>
            <p:spPr>
              <a:xfrm>
                <a:off x="625642" y="1301091"/>
                <a:ext cx="10940716" cy="4944725"/>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blipFill rotWithShape="0">
                <a:blip r:embed="rId3"/>
                <a:stretch>
                  <a:fillRect l="-334" r="-56"/>
                </a:stretch>
              </a:blipFill>
            </p:spPr>
            <p:txBody>
              <a:bodyPr/>
              <a:lstStyle/>
              <a:p>
                <a:r>
                  <a:rPr lang="en-US">
                    <a:noFill/>
                  </a:rPr>
                  <a:t> </a:t>
                </a:r>
              </a:p>
            </p:txBody>
          </p:sp>
        </mc:Fallback>
      </mc:AlternateContent>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6</a:t>
            </a:r>
            <a:r>
              <a:rPr lang="en-US" sz="1100" b="1" dirty="0" smtClean="0">
                <a:solidFill>
                  <a:schemeClr val="tx2"/>
                </a:solidFill>
              </a:rPr>
              <a:t>: Hypothesis Testing – Summary</a:t>
            </a:r>
            <a:endParaRPr lang="en-US" sz="1100" b="1" dirty="0">
              <a:solidFill>
                <a:schemeClr val="tx2"/>
              </a:solidFill>
            </a:endParaRPr>
          </a:p>
        </p:txBody>
      </p:sp>
    </p:spTree>
    <p:extLst>
      <p:ext uri="{BB962C8B-B14F-4D97-AF65-F5344CB8AC3E}">
        <p14:creationId xmlns:p14="http://schemas.microsoft.com/office/powerpoint/2010/main" val="122204405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7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750"/>
                                        <p:tgtEl>
                                          <p:spTgt spid="23"/>
                                        </p:tgtEl>
                                      </p:cBhvr>
                                    </p:animEffect>
                                  </p:childTnLst>
                                </p:cTn>
                              </p:par>
                              <p:par>
                                <p:cTn id="13" presetID="42" presetClass="entr" presetSubtype="0" fill="hold" nodeType="with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animEffect transition="in" filter="fade">
                                      <p:cBhvr>
                                        <p:cTn id="15" dur="750"/>
                                        <p:tgtEl>
                                          <p:spTgt spid="23">
                                            <p:txEl>
                                              <p:pRg st="0" end="0"/>
                                            </p:txEl>
                                          </p:spTgt>
                                        </p:tgtEl>
                                      </p:cBhvr>
                                    </p:animEffect>
                                    <p:anim calcmode="lin" valueType="num">
                                      <p:cBhvr>
                                        <p:cTn id="16" dur="75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7" dur="75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3">
                                            <p:txEl>
                                              <p:pRg st="1" end="1"/>
                                            </p:txEl>
                                          </p:spTgt>
                                        </p:tgtEl>
                                        <p:attrNameLst>
                                          <p:attrName>style.visibility</p:attrName>
                                        </p:attrNameLst>
                                      </p:cBhvr>
                                      <p:to>
                                        <p:strVal val="visible"/>
                                      </p:to>
                                    </p:set>
                                    <p:animEffect transition="in" filter="fade">
                                      <p:cBhvr>
                                        <p:cTn id="22" dur="750"/>
                                        <p:tgtEl>
                                          <p:spTgt spid="23">
                                            <p:txEl>
                                              <p:pRg st="1" end="1"/>
                                            </p:txEl>
                                          </p:spTgt>
                                        </p:tgtEl>
                                      </p:cBhvr>
                                    </p:animEffect>
                                    <p:anim calcmode="lin" valueType="num">
                                      <p:cBhvr>
                                        <p:cTn id="23" dur="75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24" dur="75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3">
                                            <p:txEl>
                                              <p:pRg st="2" end="2"/>
                                            </p:txEl>
                                          </p:spTgt>
                                        </p:tgtEl>
                                        <p:attrNameLst>
                                          <p:attrName>style.visibility</p:attrName>
                                        </p:attrNameLst>
                                      </p:cBhvr>
                                      <p:to>
                                        <p:strVal val="visible"/>
                                      </p:to>
                                    </p:set>
                                    <p:animEffect transition="in" filter="fade">
                                      <p:cBhvr>
                                        <p:cTn id="29" dur="750"/>
                                        <p:tgtEl>
                                          <p:spTgt spid="23">
                                            <p:txEl>
                                              <p:pRg st="2" end="2"/>
                                            </p:txEl>
                                          </p:spTgt>
                                        </p:tgtEl>
                                      </p:cBhvr>
                                    </p:animEffect>
                                    <p:anim calcmode="lin" valueType="num">
                                      <p:cBhvr>
                                        <p:cTn id="30" dur="75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31" dur="75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3">
                                            <p:txEl>
                                              <p:pRg st="3" end="3"/>
                                            </p:txEl>
                                          </p:spTgt>
                                        </p:tgtEl>
                                        <p:attrNameLst>
                                          <p:attrName>style.visibility</p:attrName>
                                        </p:attrNameLst>
                                      </p:cBhvr>
                                      <p:to>
                                        <p:strVal val="visible"/>
                                      </p:to>
                                    </p:set>
                                    <p:animEffect transition="in" filter="fade">
                                      <p:cBhvr>
                                        <p:cTn id="36" dur="750"/>
                                        <p:tgtEl>
                                          <p:spTgt spid="23">
                                            <p:txEl>
                                              <p:pRg st="3" end="3"/>
                                            </p:txEl>
                                          </p:spTgt>
                                        </p:tgtEl>
                                      </p:cBhvr>
                                    </p:animEffect>
                                    <p:anim calcmode="lin" valueType="num">
                                      <p:cBhvr>
                                        <p:cTn id="37" dur="75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38" dur="75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3">
                                            <p:txEl>
                                              <p:pRg st="4" end="4"/>
                                            </p:txEl>
                                          </p:spTgt>
                                        </p:tgtEl>
                                        <p:attrNameLst>
                                          <p:attrName>style.visibility</p:attrName>
                                        </p:attrNameLst>
                                      </p:cBhvr>
                                      <p:to>
                                        <p:strVal val="visible"/>
                                      </p:to>
                                    </p:set>
                                    <p:animEffect transition="in" filter="fade">
                                      <p:cBhvr>
                                        <p:cTn id="43" dur="750"/>
                                        <p:tgtEl>
                                          <p:spTgt spid="23">
                                            <p:txEl>
                                              <p:pRg st="4" end="4"/>
                                            </p:txEl>
                                          </p:spTgt>
                                        </p:tgtEl>
                                      </p:cBhvr>
                                    </p:animEffect>
                                    <p:anim calcmode="lin" valueType="num">
                                      <p:cBhvr>
                                        <p:cTn id="44" dur="75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45" dur="75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23">
                                            <p:txEl>
                                              <p:pRg st="5" end="5"/>
                                            </p:txEl>
                                          </p:spTgt>
                                        </p:tgtEl>
                                        <p:attrNameLst>
                                          <p:attrName>style.visibility</p:attrName>
                                        </p:attrNameLst>
                                      </p:cBhvr>
                                      <p:to>
                                        <p:strVal val="visible"/>
                                      </p:to>
                                    </p:set>
                                    <p:animEffect transition="in" filter="fade">
                                      <p:cBhvr>
                                        <p:cTn id="50" dur="750"/>
                                        <p:tgtEl>
                                          <p:spTgt spid="23">
                                            <p:txEl>
                                              <p:pRg st="5" end="5"/>
                                            </p:txEl>
                                          </p:spTgt>
                                        </p:tgtEl>
                                      </p:cBhvr>
                                    </p:animEffect>
                                    <p:anim calcmode="lin" valueType="num">
                                      <p:cBhvr>
                                        <p:cTn id="51" dur="75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52" dur="75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6</a:t>
            </a:r>
            <a:r>
              <a:rPr lang="en-US" sz="1100" b="1" dirty="0" smtClean="0">
                <a:solidFill>
                  <a:schemeClr val="tx2"/>
                </a:solidFill>
              </a:rPr>
              <a:t>: Hypothesis Testing – Summary</a:t>
            </a:r>
            <a:endParaRPr lang="en-US" sz="1100" b="1" dirty="0">
              <a:solidFill>
                <a:schemeClr val="tx2"/>
              </a:solidFill>
            </a:endParaRPr>
          </a:p>
        </p:txBody>
      </p:sp>
      <p:sp>
        <p:nvSpPr>
          <p:cNvPr id="7" name="Freeform 6"/>
          <p:cNvSpPr/>
          <p:nvPr/>
        </p:nvSpPr>
        <p:spPr>
          <a:xfrm>
            <a:off x="1912002" y="430503"/>
            <a:ext cx="8595850" cy="777600"/>
          </a:xfrm>
          <a:custGeom>
            <a:avLst/>
            <a:gdLst>
              <a:gd name="connsiteX0" fmla="*/ 0 w 10940716"/>
              <a:gd name="connsiteY0" fmla="*/ 0 h 777600"/>
              <a:gd name="connsiteX1" fmla="*/ 10940716 w 10940716"/>
              <a:gd name="connsiteY1" fmla="*/ 0 h 777600"/>
              <a:gd name="connsiteX2" fmla="*/ 10940716 w 10940716"/>
              <a:gd name="connsiteY2" fmla="*/ 777600 h 777600"/>
              <a:gd name="connsiteX3" fmla="*/ 0 w 10940716"/>
              <a:gd name="connsiteY3" fmla="*/ 777600 h 777600"/>
              <a:gd name="connsiteX4" fmla="*/ 0 w 10940716"/>
              <a:gd name="connsiteY4" fmla="*/ 0 h 77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777600">
                <a:moveTo>
                  <a:pt x="0" y="0"/>
                </a:moveTo>
                <a:lnTo>
                  <a:pt x="10940716" y="0"/>
                </a:lnTo>
                <a:lnTo>
                  <a:pt x="10940716" y="777600"/>
                </a:lnTo>
                <a:lnTo>
                  <a:pt x="0" y="777600"/>
                </a:lnTo>
                <a:lnTo>
                  <a:pt x="0" y="0"/>
                </a:lnTo>
                <a:close/>
              </a:path>
            </a:pathLst>
          </a:custGeom>
          <a:solidFill>
            <a:srgbClr val="1696A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en-US" sz="3200" dirty="0" smtClean="0">
                <a:solidFill>
                  <a:schemeClr val="bg1"/>
                </a:solidFill>
                <a:effectLst>
                  <a:outerShdw blurRad="38100" dist="38100" dir="2700000" algn="tl">
                    <a:srgbClr val="000000">
                      <a:alpha val="43137"/>
                    </a:srgbClr>
                  </a:outerShdw>
                </a:effectLst>
              </a:rPr>
              <a:t>Test for a mean:</a:t>
            </a:r>
            <a:endParaRPr lang="en-US" sz="3200" kern="1200" dirty="0">
              <a:solidFill>
                <a:schemeClr val="bg1"/>
              </a:solidFill>
              <a:effectLst>
                <a:outerShdw blurRad="38100" dist="38100" dir="2700000" algn="tl">
                  <a:srgbClr val="000000">
                    <a:alpha val="43137"/>
                  </a:srgbClr>
                </a:outerShdw>
              </a:effectLst>
            </a:endParaRPr>
          </a:p>
        </p:txBody>
      </p:sp>
      <mc:AlternateContent xmlns:mc="http://schemas.openxmlformats.org/markup-compatibility/2006">
        <mc:Choice xmlns:a14="http://schemas.microsoft.com/office/drawing/2010/main" Requires="a14">
          <p:sp>
            <p:nvSpPr>
              <p:cNvPr id="8" name="Freeform 7"/>
              <p:cNvSpPr/>
              <p:nvPr/>
            </p:nvSpPr>
            <p:spPr>
              <a:xfrm>
                <a:off x="1912002" y="1208103"/>
                <a:ext cx="8595850" cy="4944725"/>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solidFill>
                <a:srgbClr val="F2FFE3"/>
              </a:soli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4018" tIns="144018" rIns="192024" bIns="216027" numCol="1" spcCol="1270" anchor="t" anchorCtr="0">
                <a:noAutofit/>
              </a:bodyPr>
              <a:lstStyle/>
              <a:p>
                <a:pPr marL="457200" indent="-457200">
                  <a:spcBef>
                    <a:spcPts val="600"/>
                  </a:spcBef>
                  <a:spcAft>
                    <a:spcPts val="600"/>
                  </a:spcAft>
                  <a:buFont typeface="Arial" panose="020B0604020202020204" pitchFamily="34" charset="0"/>
                  <a:buChar char="•"/>
                </a:pPr>
                <a14:m>
                  <m:oMath xmlns:m="http://schemas.openxmlformats.org/officeDocument/2006/math">
                    <m:sSub>
                      <m:sSubPr>
                        <m:ctrlPr>
                          <a:rPr lang="en-US" sz="2800" i="1" smtClean="0">
                            <a:latin typeface="Cambria Math" panose="02040503050406030204" pitchFamily="18" charset="0"/>
                          </a:rPr>
                        </m:ctrlPr>
                      </m:sSubPr>
                      <m:e>
                        <m:r>
                          <a:rPr lang="en-US" sz="2800" i="1">
                            <a:latin typeface="Cambria Math" panose="02040503050406030204" pitchFamily="18" charset="0"/>
                          </a:rPr>
                          <m:t>𝐻</m:t>
                        </m:r>
                      </m:e>
                      <m:sub>
                        <m:r>
                          <a:rPr lang="en-US" sz="2800" i="1">
                            <a:latin typeface="Cambria Math" panose="02040503050406030204" pitchFamily="18" charset="0"/>
                          </a:rPr>
                          <m:t>0</m:t>
                        </m:r>
                      </m:sub>
                    </m:sSub>
                  </m:oMath>
                </a14:m>
                <a:r>
                  <a:rPr lang="en-US" sz="2800" dirty="0"/>
                  <a:t>: </a:t>
                </a:r>
                <a:r>
                  <a:rPr lang="en-US" sz="2800" i="1" dirty="0">
                    <a:latin typeface="Symbol" panose="05050102010706020507" pitchFamily="18" charset="2"/>
                  </a:rPr>
                  <a:t>m</a:t>
                </a:r>
                <a:r>
                  <a:rPr lang="en-US" sz="2800" i="1" dirty="0"/>
                  <a:t> </a:t>
                </a:r>
                <a:r>
                  <a:rPr lang="en-US" sz="2800" dirty="0"/>
                  <a:t>= </a:t>
                </a:r>
                <a14:m>
                  <m:oMath xmlns:m="http://schemas.openxmlformats.org/officeDocument/2006/math">
                    <m:sSub>
                      <m:sSubPr>
                        <m:ctrlPr>
                          <a:rPr lang="en-US" sz="2800" i="1">
                            <a:latin typeface="Cambria Math" panose="02040503050406030204" pitchFamily="18" charset="0"/>
                          </a:rPr>
                        </m:ctrlPr>
                      </m:sSubPr>
                      <m:e>
                        <m:r>
                          <m:rPr>
                            <m:nor/>
                          </m:rPr>
                          <a:rPr lang="en-US" sz="2800" i="1" dirty="0">
                            <a:latin typeface="Symbol" panose="05050102010706020507" pitchFamily="18" charset="2"/>
                          </a:rPr>
                          <m:t>m</m:t>
                        </m:r>
                      </m:e>
                      <m:sub>
                        <m:r>
                          <a:rPr lang="en-US" sz="2800" i="1">
                            <a:latin typeface="Cambria Math" panose="02040503050406030204" pitchFamily="18" charset="0"/>
                          </a:rPr>
                          <m:t>0</m:t>
                        </m:r>
                      </m:sub>
                    </m:sSub>
                  </m:oMath>
                </a14:m>
                <a:endParaRPr lang="en-US" sz="2800" dirty="0" smtClean="0"/>
              </a:p>
              <a:p>
                <a:pPr marL="457200" indent="-457200">
                  <a:spcBef>
                    <a:spcPts val="600"/>
                  </a:spcBef>
                  <a:spcAft>
                    <a:spcPts val="600"/>
                  </a:spcAft>
                  <a:buFont typeface="Arial" panose="020B0604020202020204" pitchFamily="34" charset="0"/>
                  <a:buChar char="•"/>
                </a:pP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𝐻</m:t>
                        </m:r>
                      </m:e>
                      <m:sub>
                        <m:r>
                          <a:rPr lang="en-US" sz="2800" i="1">
                            <a:latin typeface="Cambria Math" panose="02040503050406030204" pitchFamily="18" charset="0"/>
                          </a:rPr>
                          <m:t>𝑎</m:t>
                        </m:r>
                      </m:sub>
                    </m:sSub>
                  </m:oMath>
                </a14:m>
                <a:r>
                  <a:rPr lang="en-US" sz="2800" dirty="0"/>
                  <a:t>: </a:t>
                </a:r>
                <a:r>
                  <a:rPr lang="en-US" sz="2800" i="1" dirty="0">
                    <a:latin typeface="Symbol" panose="05050102010706020507" pitchFamily="18" charset="2"/>
                  </a:rPr>
                  <a:t>m</a:t>
                </a:r>
                <a:r>
                  <a:rPr lang="en-US" sz="2800" i="1" dirty="0"/>
                  <a:t> </a:t>
                </a:r>
                <a:r>
                  <a:rPr lang="en-US" sz="2800" dirty="0"/>
                  <a:t>≠ </a:t>
                </a:r>
                <a14:m>
                  <m:oMath xmlns:m="http://schemas.openxmlformats.org/officeDocument/2006/math">
                    <m:sSub>
                      <m:sSubPr>
                        <m:ctrlPr>
                          <a:rPr lang="en-US" sz="2800" i="1">
                            <a:latin typeface="Cambria Math" panose="02040503050406030204" pitchFamily="18" charset="0"/>
                          </a:rPr>
                        </m:ctrlPr>
                      </m:sSubPr>
                      <m:e>
                        <m:r>
                          <m:rPr>
                            <m:nor/>
                          </m:rPr>
                          <a:rPr lang="en-US" sz="2800" i="1" dirty="0">
                            <a:latin typeface="Symbol" panose="05050102010706020507" pitchFamily="18" charset="2"/>
                          </a:rPr>
                          <m:t>m</m:t>
                        </m:r>
                      </m:e>
                      <m:sub>
                        <m:r>
                          <a:rPr lang="en-US" sz="2800" i="1">
                            <a:latin typeface="Cambria Math" panose="02040503050406030204" pitchFamily="18" charset="0"/>
                          </a:rPr>
                          <m:t>0</m:t>
                        </m:r>
                      </m:sub>
                    </m:sSub>
                  </m:oMath>
                </a14:m>
                <a:endParaRPr lang="en-US" sz="2400" dirty="0" smtClean="0"/>
              </a:p>
              <a:p>
                <a:pPr marL="342900" indent="-342900">
                  <a:spcBef>
                    <a:spcPts val="600"/>
                  </a:spcBef>
                  <a:spcAft>
                    <a:spcPts val="600"/>
                  </a:spcAft>
                  <a:buFont typeface="Arial" panose="020B0604020202020204" pitchFamily="34" charset="0"/>
                  <a:buChar char="•"/>
                </a:pPr>
                <a:r>
                  <a:rPr lang="en-US" sz="2400" dirty="0" smtClean="0"/>
                  <a:t>Test statistics: </a:t>
                </a:r>
                <a14:m>
                  <m:oMath xmlns:m="http://schemas.openxmlformats.org/officeDocument/2006/math">
                    <m:sSub>
                      <m:sSubPr>
                        <m:ctrlPr>
                          <a:rPr lang="en-US" sz="2800" i="1">
                            <a:latin typeface="Cambria Math" panose="02040503050406030204" pitchFamily="18" charset="0"/>
                            <a:sym typeface="Symbol" panose="05050102010706020507" pitchFamily="18" charset="2"/>
                          </a:rPr>
                        </m:ctrlPr>
                      </m:sSubPr>
                      <m:e>
                        <m:r>
                          <a:rPr lang="en-US" sz="2800" b="0" i="1" smtClean="0">
                            <a:latin typeface="Cambria Math" panose="02040503050406030204" pitchFamily="18" charset="0"/>
                            <a:sym typeface="Symbol" panose="05050102010706020507" pitchFamily="18" charset="2"/>
                          </a:rPr>
                          <m:t>𝑧</m:t>
                        </m:r>
                      </m:e>
                      <m:sub>
                        <m:r>
                          <a:rPr lang="en-US" sz="2800" i="1">
                            <a:latin typeface="Cambria Math" panose="02040503050406030204" pitchFamily="18" charset="0"/>
                            <a:sym typeface="Symbol" panose="05050102010706020507" pitchFamily="18" charset="2"/>
                          </a:rPr>
                          <m:t>0</m:t>
                        </m:r>
                      </m:sub>
                    </m:sSub>
                  </m:oMath>
                </a14:m>
                <a:r>
                  <a:rPr lang="en-US" sz="2800" dirty="0"/>
                  <a:t> = </a:t>
                </a:r>
                <a14:m>
                  <m:oMath xmlns:m="http://schemas.openxmlformats.org/officeDocument/2006/math">
                    <m:f>
                      <m:fPr>
                        <m:ctrlPr>
                          <a:rPr lang="en-US" sz="2800" i="1">
                            <a:latin typeface="Cambria Math" panose="02040503050406030204" pitchFamily="18" charset="0"/>
                          </a:rPr>
                        </m:ctrlPr>
                      </m:fPr>
                      <m:num>
                        <m:acc>
                          <m:accPr>
                            <m:chr m:val="̅"/>
                            <m:ctrlPr>
                              <a:rPr lang="en-US" sz="2800" i="1">
                                <a:latin typeface="Cambria Math" panose="02040503050406030204" pitchFamily="18" charset="0"/>
                              </a:rPr>
                            </m:ctrlPr>
                          </m:accPr>
                          <m:e>
                            <m:r>
                              <a:rPr lang="en-US" sz="2800" i="1">
                                <a:latin typeface="Cambria Math" panose="02040503050406030204" pitchFamily="18" charset="0"/>
                              </a:rPr>
                              <m:t>𝑥</m:t>
                            </m:r>
                            <m:r>
                              <a:rPr lang="en-US" sz="2800" i="1">
                                <a:latin typeface="Cambria Math" panose="02040503050406030204" pitchFamily="18" charset="0"/>
                              </a:rPr>
                              <m:t> </m:t>
                            </m:r>
                          </m:e>
                        </m:acc>
                        <m:r>
                          <a:rPr lang="en-US" sz="2800" i="1">
                            <a:latin typeface="Cambria Math" panose="02040503050406030204" pitchFamily="18" charset="0"/>
                          </a:rPr>
                          <m:t>−</m:t>
                        </m:r>
                        <m:sSub>
                          <m:sSubPr>
                            <m:ctrlPr>
                              <a:rPr lang="en-US" sz="2800" i="1">
                                <a:latin typeface="Cambria Math" panose="02040503050406030204" pitchFamily="18" charset="0"/>
                              </a:rPr>
                            </m:ctrlPr>
                          </m:sSubPr>
                          <m:e>
                            <m:r>
                              <m:rPr>
                                <m:nor/>
                              </m:rPr>
                              <a:rPr lang="en-US" sz="2800" i="1" dirty="0">
                                <a:latin typeface="Symbol" panose="05050102010706020507" pitchFamily="18" charset="2"/>
                              </a:rPr>
                              <m:t>m</m:t>
                            </m:r>
                          </m:e>
                          <m:sub>
                            <m:r>
                              <a:rPr lang="en-US" sz="2800" i="1">
                                <a:latin typeface="Cambria Math" panose="02040503050406030204" pitchFamily="18" charset="0"/>
                              </a:rPr>
                              <m:t>0</m:t>
                            </m:r>
                          </m:sub>
                        </m:sSub>
                      </m:num>
                      <m:den>
                        <m:r>
                          <a:rPr lang="en-US" sz="2800" i="1">
                            <a:latin typeface="Cambria Math" panose="02040503050406030204" pitchFamily="18" charset="0"/>
                          </a:rPr>
                          <m:t>(</m:t>
                        </m:r>
                        <m:r>
                          <a:rPr lang="en-US" sz="2800" i="1">
                            <a:latin typeface="Cambria Math" panose="02040503050406030204" pitchFamily="18" charset="0"/>
                          </a:rPr>
                          <m:t>𝑠</m:t>
                        </m:r>
                        <m:r>
                          <m:rPr>
                            <m:nor/>
                          </m:rPr>
                          <a:rPr lang="en-US" sz="2800" i="1" dirty="0">
                            <a:sym typeface="Symbol" panose="05050102010706020507" pitchFamily="18" charset="2"/>
                          </a:rPr>
                          <m:t></m:t>
                        </m:r>
                        <m:r>
                          <a:rPr lang="en-US" sz="2800" i="1" dirty="0">
                            <a:latin typeface="Cambria Math" panose="02040503050406030204" pitchFamily="18" charset="0"/>
                            <a:sym typeface="Symbol" panose="05050102010706020507" pitchFamily="18" charset="2"/>
                          </a:rPr>
                          <m:t> </m:t>
                        </m:r>
                        <m:rad>
                          <m:radPr>
                            <m:degHide m:val="on"/>
                            <m:ctrlPr>
                              <a:rPr lang="en-US" sz="2800" i="1" dirty="0">
                                <a:latin typeface="Cambria Math" panose="02040503050406030204" pitchFamily="18" charset="0"/>
                                <a:sym typeface="Symbol" panose="05050102010706020507" pitchFamily="18" charset="2"/>
                              </a:rPr>
                            </m:ctrlPr>
                          </m:radPr>
                          <m:deg/>
                          <m:e>
                            <m:r>
                              <a:rPr lang="en-US" sz="2800" i="1" dirty="0">
                                <a:latin typeface="Cambria Math" panose="02040503050406030204" pitchFamily="18" charset="0"/>
                                <a:sym typeface="Symbol" panose="05050102010706020507" pitchFamily="18" charset="2"/>
                              </a:rPr>
                              <m:t>𝑛</m:t>
                            </m:r>
                          </m:e>
                        </m:rad>
                        <m:r>
                          <a:rPr lang="en-US" sz="2800" i="1" dirty="0">
                            <a:latin typeface="Cambria Math" panose="02040503050406030204" pitchFamily="18" charset="0"/>
                            <a:sym typeface="Symbol" panose="05050102010706020507" pitchFamily="18" charset="2"/>
                          </a:rPr>
                          <m:t>)</m:t>
                        </m:r>
                      </m:den>
                    </m:f>
                  </m:oMath>
                </a14:m>
                <a:endParaRPr lang="en-US" sz="2400" dirty="0" smtClean="0"/>
              </a:p>
              <a:p>
                <a:pPr marL="342900" indent="-342900">
                  <a:spcBef>
                    <a:spcPts val="600"/>
                  </a:spcBef>
                  <a:spcAft>
                    <a:spcPts val="600"/>
                  </a:spcAft>
                  <a:buFont typeface="Arial" panose="020B0604020202020204" pitchFamily="34" charset="0"/>
                  <a:buChar char="•"/>
                </a:pPr>
                <a:r>
                  <a:rPr lang="en-US" sz="2400" dirty="0" smtClean="0"/>
                  <a:t>Probability</a:t>
                </a:r>
              </a:p>
              <a:p>
                <a:pPr marL="800100" lvl="1" indent="-342900">
                  <a:spcBef>
                    <a:spcPts val="600"/>
                  </a:spcBef>
                  <a:spcAft>
                    <a:spcPts val="600"/>
                  </a:spcAft>
                  <a:buFont typeface="Arial" panose="020B0604020202020204" pitchFamily="34" charset="0"/>
                  <a:buChar char="•"/>
                </a:pPr>
                <a:r>
                  <a:rPr lang="en-US" sz="2400" dirty="0" smtClean="0"/>
                  <a:t>For large samples (</a:t>
                </a:r>
                <a:r>
                  <a:rPr lang="en-US" sz="2400" i="1" dirty="0" smtClean="0"/>
                  <a:t>n</a:t>
                </a:r>
                <a:r>
                  <a:rPr lang="en-US" sz="2400" dirty="0" smtClean="0"/>
                  <a:t>&gt;30): </a:t>
                </a:r>
              </a:p>
              <a:p>
                <a:pPr lvl="1">
                  <a:spcBef>
                    <a:spcPts val="600"/>
                  </a:spcBef>
                  <a:spcAft>
                    <a:spcPts val="600"/>
                  </a:spcAft>
                </a:pPr>
                <a:r>
                  <a:rPr lang="en-US" sz="2400" i="1" dirty="0" smtClean="0"/>
                  <a:t>	</a:t>
                </a:r>
                <a:r>
                  <a:rPr lang="en-US" sz="2400" i="1" dirty="0" smtClean="0"/>
                  <a:t>	</a:t>
                </a:r>
                <a:r>
                  <a:rPr lang="en-US" sz="2400" i="1" dirty="0" smtClean="0"/>
                  <a:t>p</a:t>
                </a:r>
                <a:r>
                  <a:rPr lang="en-US" sz="2400" dirty="0" smtClean="0"/>
                  <a:t> = 2(1 – </a:t>
                </a:r>
                <a:r>
                  <a:rPr lang="en-US" sz="2400" i="1" dirty="0" smtClean="0"/>
                  <a:t>NORMDIST</a:t>
                </a:r>
                <a:r>
                  <a:rPr lang="en-US" sz="2400" dirty="0" smtClean="0"/>
                  <a:t>(</a:t>
                </a:r>
                <a:r>
                  <a:rPr lang="en-US" sz="2400" i="1" dirty="0" smtClean="0"/>
                  <a:t>ABS</a:t>
                </a:r>
                <a:r>
                  <a:rPr lang="en-US" sz="2400" dirty="0" smtClean="0"/>
                  <a:t>(</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𝑧</m:t>
                        </m:r>
                      </m:e>
                      <m:sub>
                        <m:r>
                          <a:rPr lang="en-US" sz="2400" b="0" i="1" smtClean="0">
                            <a:latin typeface="Cambria Math" panose="02040503050406030204" pitchFamily="18" charset="0"/>
                          </a:rPr>
                          <m:t>0</m:t>
                        </m:r>
                      </m:sub>
                    </m:sSub>
                  </m:oMath>
                </a14:m>
                <a:r>
                  <a:rPr lang="en-US" sz="2400" dirty="0" smtClean="0"/>
                  <a:t>),0,1,</a:t>
                </a:r>
                <a:r>
                  <a:rPr lang="en-US" sz="2400" i="1" dirty="0" smtClean="0"/>
                  <a:t>true</a:t>
                </a:r>
                <a:r>
                  <a:rPr lang="en-US" sz="2400" dirty="0" smtClean="0"/>
                  <a:t>))</a:t>
                </a:r>
              </a:p>
              <a:p>
                <a:pPr marL="800100" lvl="1" indent="-342900">
                  <a:spcBef>
                    <a:spcPts val="600"/>
                  </a:spcBef>
                  <a:spcAft>
                    <a:spcPts val="600"/>
                  </a:spcAft>
                  <a:buFont typeface="Arial" panose="020B0604020202020204" pitchFamily="34" charset="0"/>
                  <a:buChar char="•"/>
                </a:pPr>
                <a:r>
                  <a:rPr lang="en-US" sz="2400" dirty="0" smtClean="0"/>
                  <a:t>For small samples (</a:t>
                </a:r>
                <a:r>
                  <a:rPr lang="en-US" sz="2400" i="1" dirty="0" smtClean="0"/>
                  <a:t>n</a:t>
                </a:r>
                <a:r>
                  <a:rPr lang="en-US" sz="2400" dirty="0" smtClean="0">
                    <a:sym typeface="Symbol" panose="05050102010706020507" pitchFamily="18" charset="2"/>
                  </a:rPr>
                  <a:t>30)</a:t>
                </a:r>
              </a:p>
              <a:p>
                <a:pPr lvl="1">
                  <a:spcBef>
                    <a:spcPts val="600"/>
                  </a:spcBef>
                  <a:spcAft>
                    <a:spcPts val="600"/>
                  </a:spcAft>
                </a:pPr>
                <a:r>
                  <a:rPr lang="en-US" sz="2400" i="1" dirty="0" smtClean="0">
                    <a:sym typeface="Symbol" panose="05050102010706020507" pitchFamily="18" charset="2"/>
                  </a:rPr>
                  <a:t>		</a:t>
                </a:r>
                <a:r>
                  <a:rPr lang="en-US" sz="2400" i="1" dirty="0" smtClean="0"/>
                  <a:t>p</a:t>
                </a:r>
                <a:r>
                  <a:rPr lang="en-US" sz="2400" dirty="0" smtClean="0"/>
                  <a:t> </a:t>
                </a:r>
                <a:r>
                  <a:rPr lang="en-US" sz="2400" dirty="0"/>
                  <a:t>= </a:t>
                </a:r>
                <a:r>
                  <a:rPr lang="en-US" sz="2400" i="1" dirty="0" smtClean="0"/>
                  <a:t>TDIST</a:t>
                </a:r>
                <a:r>
                  <a:rPr lang="en-US" sz="2400" dirty="0" smtClean="0"/>
                  <a:t>(</a:t>
                </a:r>
                <a:r>
                  <a:rPr lang="en-US" sz="2400" i="1" dirty="0" smtClean="0"/>
                  <a:t>ABS</a:t>
                </a:r>
                <a:r>
                  <a:rPr lang="en-US" sz="2400" dirty="0"/>
                  <a:t>(</a:t>
                </a:r>
                <a14:m>
                  <m:oMath xmlns:m="http://schemas.openxmlformats.org/officeDocument/2006/math">
                    <m:sSub>
                      <m:sSubPr>
                        <m:ctrlPr>
                          <a:rPr lang="en-US" sz="2400" i="1">
                            <a:latin typeface="Cambria Math" panose="02040503050406030204" pitchFamily="18" charset="0"/>
                          </a:rPr>
                        </m:ctrlPr>
                      </m:sSubPr>
                      <m:e>
                        <m:r>
                          <a:rPr lang="en-US" sz="2400" b="0" i="1" smtClean="0">
                            <a:latin typeface="Cambria Math" panose="02040503050406030204" pitchFamily="18" charset="0"/>
                          </a:rPr>
                          <m:t>𝑡</m:t>
                        </m:r>
                      </m:e>
                      <m:sub>
                        <m:r>
                          <a:rPr lang="en-US" sz="2400" i="1">
                            <a:latin typeface="Cambria Math" panose="02040503050406030204" pitchFamily="18" charset="0"/>
                          </a:rPr>
                          <m:t>0</m:t>
                        </m:r>
                      </m:sub>
                    </m:sSub>
                  </m:oMath>
                </a14:m>
                <a:r>
                  <a:rPr lang="en-US" sz="2400" dirty="0" smtClean="0"/>
                  <a:t>),</a:t>
                </a:r>
                <a:r>
                  <a:rPr lang="en-US" sz="2400" i="1" dirty="0" smtClean="0"/>
                  <a:t>N</a:t>
                </a:r>
                <a:r>
                  <a:rPr lang="en-US" sz="2400" dirty="0" smtClean="0"/>
                  <a:t> –1,2)</a:t>
                </a:r>
                <a:endParaRPr lang="en-US" sz="2400" dirty="0"/>
              </a:p>
            </p:txBody>
          </p:sp>
        </mc:Choice>
        <mc:Fallback>
          <p:sp>
            <p:nvSpPr>
              <p:cNvPr id="8" name="Freeform 7"/>
              <p:cNvSpPr>
                <a:spLocks noRot="1" noChangeAspect="1" noMove="1" noResize="1" noEditPoints="1" noAdjustHandles="1" noChangeArrowheads="1" noChangeShapeType="1" noTextEdit="1"/>
              </p:cNvSpPr>
              <p:nvPr/>
            </p:nvSpPr>
            <p:spPr>
              <a:xfrm>
                <a:off x="1912002" y="1208103"/>
                <a:ext cx="8595850" cy="4944725"/>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blipFill rotWithShape="0">
                <a:blip r:embed="rId3"/>
                <a:stretch>
                  <a:fillRect l="-283"/>
                </a:stretch>
              </a:blipFill>
            </p:spPr>
            <p:txBody>
              <a:bodyPr/>
              <a:lstStyle/>
              <a:p>
                <a:r>
                  <a:rPr lang="en-US">
                    <a:noFill/>
                  </a:rPr>
                  <a:t> </a:t>
                </a:r>
              </a:p>
            </p:txBody>
          </p:sp>
        </mc:Fallback>
      </mc:AlternateContent>
    </p:spTree>
    <p:extLst>
      <p:ext uri="{BB962C8B-B14F-4D97-AF65-F5344CB8AC3E}">
        <p14:creationId xmlns:p14="http://schemas.microsoft.com/office/powerpoint/2010/main" val="344334358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out)">
                                      <p:cBhvr>
                                        <p:cTn id="7" dur="7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750"/>
                                        <p:tgtEl>
                                          <p:spTgt spid="8"/>
                                        </p:tgtEl>
                                      </p:cBhvr>
                                    </p:animEffect>
                                  </p:childTnLst>
                                </p:cTn>
                              </p:par>
                              <p:par>
                                <p:cTn id="13" presetID="42" presetClass="entr" presetSubtype="0" fill="hold" nodeType="with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750"/>
                                        <p:tgtEl>
                                          <p:spTgt spid="8">
                                            <p:txEl>
                                              <p:pRg st="0" end="0"/>
                                            </p:txEl>
                                          </p:spTgt>
                                        </p:tgtEl>
                                      </p:cBhvr>
                                    </p:animEffect>
                                    <p:anim calcmode="lin" valueType="num">
                                      <p:cBhvr>
                                        <p:cTn id="16" dur="75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7" dur="75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fade">
                                      <p:cBhvr>
                                        <p:cTn id="22" dur="750"/>
                                        <p:tgtEl>
                                          <p:spTgt spid="8">
                                            <p:txEl>
                                              <p:pRg st="1" end="1"/>
                                            </p:txEl>
                                          </p:spTgt>
                                        </p:tgtEl>
                                      </p:cBhvr>
                                    </p:animEffect>
                                    <p:anim calcmode="lin" valueType="num">
                                      <p:cBhvr>
                                        <p:cTn id="23" dur="75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4" dur="75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animEffect transition="in" filter="fade">
                                      <p:cBhvr>
                                        <p:cTn id="29" dur="750"/>
                                        <p:tgtEl>
                                          <p:spTgt spid="8">
                                            <p:txEl>
                                              <p:pRg st="2" end="2"/>
                                            </p:txEl>
                                          </p:spTgt>
                                        </p:tgtEl>
                                      </p:cBhvr>
                                    </p:animEffect>
                                    <p:anim calcmode="lin" valueType="num">
                                      <p:cBhvr>
                                        <p:cTn id="30" dur="75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1" dur="75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8">
                                            <p:txEl>
                                              <p:pRg st="3" end="3"/>
                                            </p:txEl>
                                          </p:spTgt>
                                        </p:tgtEl>
                                        <p:attrNameLst>
                                          <p:attrName>style.visibility</p:attrName>
                                        </p:attrNameLst>
                                      </p:cBhvr>
                                      <p:to>
                                        <p:strVal val="visible"/>
                                      </p:to>
                                    </p:set>
                                    <p:animEffect transition="in" filter="fade">
                                      <p:cBhvr>
                                        <p:cTn id="36" dur="750"/>
                                        <p:tgtEl>
                                          <p:spTgt spid="8">
                                            <p:txEl>
                                              <p:pRg st="3" end="3"/>
                                            </p:txEl>
                                          </p:spTgt>
                                        </p:tgtEl>
                                      </p:cBhvr>
                                    </p:animEffect>
                                    <p:anim calcmode="lin" valueType="num">
                                      <p:cBhvr>
                                        <p:cTn id="37" dur="75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8" dur="750" fill="hold"/>
                                        <p:tgtEl>
                                          <p:spTgt spid="8">
                                            <p:txEl>
                                              <p:pRg st="3" end="3"/>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8">
                                            <p:txEl>
                                              <p:pRg st="4" end="4"/>
                                            </p:txEl>
                                          </p:spTgt>
                                        </p:tgtEl>
                                        <p:attrNameLst>
                                          <p:attrName>style.visibility</p:attrName>
                                        </p:attrNameLst>
                                      </p:cBhvr>
                                      <p:to>
                                        <p:strVal val="visible"/>
                                      </p:to>
                                    </p:set>
                                    <p:animEffect transition="in" filter="fade">
                                      <p:cBhvr>
                                        <p:cTn id="41" dur="750"/>
                                        <p:tgtEl>
                                          <p:spTgt spid="8">
                                            <p:txEl>
                                              <p:pRg st="4" end="4"/>
                                            </p:txEl>
                                          </p:spTgt>
                                        </p:tgtEl>
                                      </p:cBhvr>
                                    </p:animEffect>
                                    <p:anim calcmode="lin" valueType="num">
                                      <p:cBhvr>
                                        <p:cTn id="42" dur="75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43" dur="750" fill="hold"/>
                                        <p:tgtEl>
                                          <p:spTgt spid="8">
                                            <p:txEl>
                                              <p:pRg st="4" end="4"/>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8">
                                            <p:txEl>
                                              <p:pRg st="5" end="5"/>
                                            </p:txEl>
                                          </p:spTgt>
                                        </p:tgtEl>
                                        <p:attrNameLst>
                                          <p:attrName>style.visibility</p:attrName>
                                        </p:attrNameLst>
                                      </p:cBhvr>
                                      <p:to>
                                        <p:strVal val="visible"/>
                                      </p:to>
                                    </p:set>
                                    <p:animEffect transition="in" filter="fade">
                                      <p:cBhvr>
                                        <p:cTn id="46" dur="750"/>
                                        <p:tgtEl>
                                          <p:spTgt spid="8">
                                            <p:txEl>
                                              <p:pRg st="5" end="5"/>
                                            </p:txEl>
                                          </p:spTgt>
                                        </p:tgtEl>
                                      </p:cBhvr>
                                    </p:animEffect>
                                    <p:anim calcmode="lin" valueType="num">
                                      <p:cBhvr>
                                        <p:cTn id="47" dur="75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48" dur="75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8">
                                            <p:txEl>
                                              <p:pRg st="6" end="6"/>
                                            </p:txEl>
                                          </p:spTgt>
                                        </p:tgtEl>
                                        <p:attrNameLst>
                                          <p:attrName>style.visibility</p:attrName>
                                        </p:attrNameLst>
                                      </p:cBhvr>
                                      <p:to>
                                        <p:strVal val="visible"/>
                                      </p:to>
                                    </p:set>
                                    <p:animEffect transition="in" filter="fade">
                                      <p:cBhvr>
                                        <p:cTn id="53" dur="750"/>
                                        <p:tgtEl>
                                          <p:spTgt spid="8">
                                            <p:txEl>
                                              <p:pRg st="6" end="6"/>
                                            </p:txEl>
                                          </p:spTgt>
                                        </p:tgtEl>
                                      </p:cBhvr>
                                    </p:animEffect>
                                    <p:anim calcmode="lin" valueType="num">
                                      <p:cBhvr>
                                        <p:cTn id="54" dur="75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55" dur="750" fill="hold"/>
                                        <p:tgtEl>
                                          <p:spTgt spid="8">
                                            <p:txEl>
                                              <p:pRg st="6" end="6"/>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8">
                                            <p:txEl>
                                              <p:pRg st="7" end="7"/>
                                            </p:txEl>
                                          </p:spTgt>
                                        </p:tgtEl>
                                        <p:attrNameLst>
                                          <p:attrName>style.visibility</p:attrName>
                                        </p:attrNameLst>
                                      </p:cBhvr>
                                      <p:to>
                                        <p:strVal val="visible"/>
                                      </p:to>
                                    </p:set>
                                    <p:animEffect transition="in" filter="fade">
                                      <p:cBhvr>
                                        <p:cTn id="58" dur="750"/>
                                        <p:tgtEl>
                                          <p:spTgt spid="8">
                                            <p:txEl>
                                              <p:pRg st="7" end="7"/>
                                            </p:txEl>
                                          </p:spTgt>
                                        </p:tgtEl>
                                      </p:cBhvr>
                                    </p:animEffect>
                                    <p:anim calcmode="lin" valueType="num">
                                      <p:cBhvr>
                                        <p:cTn id="59" dur="75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60" dur="75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6</a:t>
            </a:r>
            <a:r>
              <a:rPr lang="en-US" sz="1100" b="1" dirty="0" smtClean="0">
                <a:solidFill>
                  <a:schemeClr val="tx2"/>
                </a:solidFill>
              </a:rPr>
              <a:t>: Hypothesis Testing – Summary</a:t>
            </a:r>
            <a:endParaRPr lang="en-US" sz="1100" b="1" dirty="0">
              <a:solidFill>
                <a:schemeClr val="tx2"/>
              </a:solidFill>
            </a:endParaRPr>
          </a:p>
        </p:txBody>
      </p:sp>
      <p:sp>
        <p:nvSpPr>
          <p:cNvPr id="7" name="Freeform 6"/>
          <p:cNvSpPr/>
          <p:nvPr/>
        </p:nvSpPr>
        <p:spPr>
          <a:xfrm>
            <a:off x="1992212" y="655093"/>
            <a:ext cx="8595850" cy="777600"/>
          </a:xfrm>
          <a:custGeom>
            <a:avLst/>
            <a:gdLst>
              <a:gd name="connsiteX0" fmla="*/ 0 w 10940716"/>
              <a:gd name="connsiteY0" fmla="*/ 0 h 777600"/>
              <a:gd name="connsiteX1" fmla="*/ 10940716 w 10940716"/>
              <a:gd name="connsiteY1" fmla="*/ 0 h 777600"/>
              <a:gd name="connsiteX2" fmla="*/ 10940716 w 10940716"/>
              <a:gd name="connsiteY2" fmla="*/ 777600 h 777600"/>
              <a:gd name="connsiteX3" fmla="*/ 0 w 10940716"/>
              <a:gd name="connsiteY3" fmla="*/ 777600 h 777600"/>
              <a:gd name="connsiteX4" fmla="*/ 0 w 10940716"/>
              <a:gd name="connsiteY4" fmla="*/ 0 h 77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777600">
                <a:moveTo>
                  <a:pt x="0" y="0"/>
                </a:moveTo>
                <a:lnTo>
                  <a:pt x="10940716" y="0"/>
                </a:lnTo>
                <a:lnTo>
                  <a:pt x="10940716" y="777600"/>
                </a:lnTo>
                <a:lnTo>
                  <a:pt x="0" y="777600"/>
                </a:lnTo>
                <a:lnTo>
                  <a:pt x="0" y="0"/>
                </a:lnTo>
                <a:close/>
              </a:path>
            </a:pathLst>
          </a:custGeom>
          <a:solidFill>
            <a:srgbClr val="1696A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en-US" sz="2600" dirty="0" smtClean="0">
                <a:solidFill>
                  <a:schemeClr val="bg1"/>
                </a:solidFill>
                <a:effectLst>
                  <a:outerShdw blurRad="38100" dist="38100" dir="2700000" algn="tl">
                    <a:srgbClr val="000000">
                      <a:alpha val="43137"/>
                    </a:srgbClr>
                  </a:outerShdw>
                </a:effectLst>
              </a:rPr>
              <a:t>Test for a difference of means (equal variances):</a:t>
            </a:r>
            <a:endParaRPr lang="en-US" sz="2600" kern="1200" dirty="0">
              <a:solidFill>
                <a:schemeClr val="bg1"/>
              </a:solidFill>
              <a:effectLst>
                <a:outerShdw blurRad="38100" dist="38100" dir="2700000" algn="tl">
                  <a:srgbClr val="000000">
                    <a:alpha val="43137"/>
                  </a:srgbClr>
                </a:outerShdw>
              </a:effectLst>
            </a:endParaRPr>
          </a:p>
        </p:txBody>
      </p:sp>
      <mc:AlternateContent xmlns:mc="http://schemas.openxmlformats.org/markup-compatibility/2006">
        <mc:Choice xmlns:a14="http://schemas.microsoft.com/office/drawing/2010/main" Requires="a14">
          <p:sp>
            <p:nvSpPr>
              <p:cNvPr id="8" name="Freeform 7"/>
              <p:cNvSpPr/>
              <p:nvPr/>
            </p:nvSpPr>
            <p:spPr>
              <a:xfrm>
                <a:off x="1992212" y="1432692"/>
                <a:ext cx="8595850" cy="4711435"/>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solidFill>
                <a:srgbClr val="F2FFE3"/>
              </a:soli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4018" tIns="144018" rIns="192024" bIns="216027" numCol="1" spcCol="1270" anchor="t" anchorCtr="0">
                <a:noAutofit/>
              </a:bodyPr>
              <a:lstStyle/>
              <a:p>
                <a:pPr marL="457200" indent="-457200">
                  <a:spcBef>
                    <a:spcPts val="600"/>
                  </a:spcBef>
                  <a:spcAft>
                    <a:spcPts val="600"/>
                  </a:spcAft>
                  <a:buFont typeface="Arial" panose="020B0604020202020204" pitchFamily="34" charset="0"/>
                  <a:buChar char="•"/>
                </a:pPr>
                <a14:m>
                  <m:oMath xmlns:m="http://schemas.openxmlformats.org/officeDocument/2006/math">
                    <m:sSub>
                      <m:sSubPr>
                        <m:ctrlPr>
                          <a:rPr lang="en-US" sz="2800" i="1" smtClean="0">
                            <a:latin typeface="Cambria Math" panose="02040503050406030204" pitchFamily="18" charset="0"/>
                          </a:rPr>
                        </m:ctrlPr>
                      </m:sSubPr>
                      <m:e>
                        <m:r>
                          <a:rPr lang="en-US" sz="2800" i="1">
                            <a:latin typeface="Cambria Math" panose="02040503050406030204" pitchFamily="18" charset="0"/>
                          </a:rPr>
                          <m:t>𝐻</m:t>
                        </m:r>
                      </m:e>
                      <m:sub>
                        <m:r>
                          <a:rPr lang="en-US" sz="2800" i="1">
                            <a:latin typeface="Cambria Math" panose="02040503050406030204" pitchFamily="18" charset="0"/>
                          </a:rPr>
                          <m:t>0</m:t>
                        </m:r>
                      </m:sub>
                    </m:sSub>
                  </m:oMath>
                </a14:m>
                <a:r>
                  <a:rPr lang="en-US" sz="2800" dirty="0"/>
                  <a:t>: </a:t>
                </a:r>
                <a14:m>
                  <m:oMath xmlns:m="http://schemas.openxmlformats.org/officeDocument/2006/math">
                    <m:sSub>
                      <m:sSubPr>
                        <m:ctrlPr>
                          <a:rPr lang="en-US" sz="2800" i="1" smtClean="0">
                            <a:latin typeface="Cambria Math" panose="02040503050406030204" pitchFamily="18" charset="0"/>
                          </a:rPr>
                        </m:ctrlPr>
                      </m:sSubPr>
                      <m:e>
                        <m:r>
                          <m:rPr>
                            <m:nor/>
                          </m:rPr>
                          <a:rPr lang="en-US" sz="2800" i="1" dirty="0">
                            <a:latin typeface="Symbol" panose="05050102010706020507" pitchFamily="18" charset="2"/>
                          </a:rPr>
                          <m:t>m</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m:t>
                    </m:r>
                  </m:oMath>
                </a14:m>
                <a:r>
                  <a:rPr lang="en-US" sz="2800" dirty="0" smtClean="0"/>
                  <a:t> </a:t>
                </a:r>
                <a14:m>
                  <m:oMath xmlns:m="http://schemas.openxmlformats.org/officeDocument/2006/math">
                    <m:sSub>
                      <m:sSubPr>
                        <m:ctrlPr>
                          <a:rPr lang="en-US" sz="2800" i="1">
                            <a:latin typeface="Cambria Math" panose="02040503050406030204" pitchFamily="18" charset="0"/>
                          </a:rPr>
                        </m:ctrlPr>
                      </m:sSubPr>
                      <m:e>
                        <m:r>
                          <m:rPr>
                            <m:nor/>
                          </m:rPr>
                          <a:rPr lang="en-US" sz="2800" i="1" dirty="0">
                            <a:latin typeface="Symbol" panose="05050102010706020507" pitchFamily="18" charset="2"/>
                          </a:rPr>
                          <m:t>m</m:t>
                        </m:r>
                      </m:e>
                      <m:sub>
                        <m:r>
                          <a:rPr lang="en-US" sz="2800" b="0" i="1" dirty="0" smtClean="0">
                            <a:latin typeface="Cambria Math" panose="02040503050406030204" pitchFamily="18" charset="0"/>
                          </a:rPr>
                          <m:t>2</m:t>
                        </m:r>
                      </m:sub>
                    </m:sSub>
                    <m:r>
                      <a:rPr lang="en-US" sz="2800" b="0" i="1" smtClean="0">
                        <a:latin typeface="Cambria Math" panose="02040503050406030204" pitchFamily="18" charset="0"/>
                      </a:rPr>
                      <m:t>=</m:t>
                    </m:r>
                    <m:r>
                      <a:rPr lang="en-US" sz="2800" b="0" i="1" smtClean="0">
                        <a:latin typeface="Cambria Math" panose="02040503050406030204" pitchFamily="18" charset="0"/>
                      </a:rPr>
                      <m:t>𝑐</m:t>
                    </m:r>
                  </m:oMath>
                </a14:m>
                <a:endParaRPr lang="en-US" sz="2800" dirty="0" smtClean="0"/>
              </a:p>
              <a:p>
                <a:pPr marL="457200" indent="-457200">
                  <a:spcBef>
                    <a:spcPts val="600"/>
                  </a:spcBef>
                  <a:spcAft>
                    <a:spcPts val="600"/>
                  </a:spcAft>
                  <a:buFont typeface="Arial" panose="020B0604020202020204" pitchFamily="34" charset="0"/>
                  <a:buChar char="•"/>
                </a:pP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𝐻</m:t>
                        </m:r>
                      </m:e>
                      <m:sub>
                        <m:r>
                          <a:rPr lang="en-US" sz="2800" i="1">
                            <a:latin typeface="Cambria Math" panose="02040503050406030204" pitchFamily="18" charset="0"/>
                          </a:rPr>
                          <m:t>𝑎</m:t>
                        </m:r>
                      </m:sub>
                    </m:sSub>
                  </m:oMath>
                </a14:m>
                <a:r>
                  <a:rPr lang="en-US" sz="2800" dirty="0"/>
                  <a:t>: </a:t>
                </a:r>
                <a14:m>
                  <m:oMath xmlns:m="http://schemas.openxmlformats.org/officeDocument/2006/math">
                    <m:sSub>
                      <m:sSubPr>
                        <m:ctrlPr>
                          <a:rPr lang="en-US" sz="2800" i="1">
                            <a:latin typeface="Cambria Math" panose="02040503050406030204" pitchFamily="18" charset="0"/>
                          </a:rPr>
                        </m:ctrlPr>
                      </m:sSubPr>
                      <m:e>
                        <m:r>
                          <m:rPr>
                            <m:nor/>
                          </m:rPr>
                          <a:rPr lang="en-US" sz="2800" i="1" dirty="0">
                            <a:latin typeface="Symbol" panose="05050102010706020507" pitchFamily="18" charset="2"/>
                          </a:rPr>
                          <m:t>m</m:t>
                        </m:r>
                      </m:e>
                      <m:sub>
                        <m:r>
                          <a:rPr lang="en-US" sz="2800" i="1">
                            <a:latin typeface="Cambria Math" panose="02040503050406030204" pitchFamily="18" charset="0"/>
                          </a:rPr>
                          <m:t>1</m:t>
                        </m:r>
                      </m:sub>
                    </m:sSub>
                    <m:r>
                      <a:rPr lang="en-US" sz="2800" i="1">
                        <a:latin typeface="Cambria Math" panose="02040503050406030204" pitchFamily="18" charset="0"/>
                      </a:rPr>
                      <m:t>−</m:t>
                    </m:r>
                  </m:oMath>
                </a14:m>
                <a:r>
                  <a:rPr lang="en-US" sz="2800" dirty="0"/>
                  <a:t> </a:t>
                </a:r>
                <a14:m>
                  <m:oMath xmlns:m="http://schemas.openxmlformats.org/officeDocument/2006/math">
                    <m:sSub>
                      <m:sSubPr>
                        <m:ctrlPr>
                          <a:rPr lang="en-US" sz="2800" i="1">
                            <a:latin typeface="Cambria Math" panose="02040503050406030204" pitchFamily="18" charset="0"/>
                          </a:rPr>
                        </m:ctrlPr>
                      </m:sSubPr>
                      <m:e>
                        <m:r>
                          <m:rPr>
                            <m:nor/>
                          </m:rPr>
                          <a:rPr lang="en-US" sz="2800" i="1" dirty="0">
                            <a:latin typeface="Symbol" panose="05050102010706020507" pitchFamily="18" charset="2"/>
                          </a:rPr>
                          <m:t>m</m:t>
                        </m:r>
                      </m:e>
                      <m:sub>
                        <m:r>
                          <a:rPr lang="en-US" sz="2800" i="1" dirty="0">
                            <a:latin typeface="Cambria Math" panose="02040503050406030204" pitchFamily="18" charset="0"/>
                          </a:rPr>
                          <m:t>2</m:t>
                        </m:r>
                      </m:sub>
                    </m:sSub>
                    <m:r>
                      <a:rPr lang="en-US" sz="2800" b="0" i="1" dirty="0" smtClean="0">
                        <a:latin typeface="Cambria Math" panose="02040503050406030204" pitchFamily="18" charset="0"/>
                      </a:rPr>
                      <m:t> </m:t>
                    </m:r>
                    <m:r>
                      <a:rPr lang="en-US" sz="2800" i="1" dirty="0" smtClean="0">
                        <a:latin typeface="Cambria Math" panose="02040503050406030204" pitchFamily="18" charset="0"/>
                        <a:sym typeface="Symbol" panose="05050102010706020507" pitchFamily="18" charset="2"/>
                      </a:rPr>
                      <m:t></m:t>
                    </m:r>
                    <m:r>
                      <a:rPr lang="en-US" sz="2800" b="0" i="1" dirty="0" smtClean="0">
                        <a:latin typeface="Cambria Math" panose="02040503050406030204" pitchFamily="18" charset="0"/>
                        <a:sym typeface="Symbol" panose="05050102010706020507" pitchFamily="18" charset="2"/>
                      </a:rPr>
                      <m:t> </m:t>
                    </m:r>
                    <m:r>
                      <a:rPr lang="en-US" sz="2800" i="1">
                        <a:latin typeface="Cambria Math" panose="02040503050406030204" pitchFamily="18" charset="0"/>
                      </a:rPr>
                      <m:t>𝑐</m:t>
                    </m:r>
                  </m:oMath>
                </a14:m>
                <a:endParaRPr lang="en-US" sz="2400" dirty="0" smtClean="0"/>
              </a:p>
              <a:p>
                <a:pPr marL="342900" indent="-342900">
                  <a:spcBef>
                    <a:spcPts val="600"/>
                  </a:spcBef>
                  <a:spcAft>
                    <a:spcPts val="600"/>
                  </a:spcAft>
                  <a:buFont typeface="Arial" panose="020B0604020202020204" pitchFamily="34" charset="0"/>
                  <a:buChar char="•"/>
                </a:pPr>
                <a:r>
                  <a:rPr lang="en-US" sz="2400" dirty="0" smtClean="0"/>
                  <a:t>Test statistics: 				</a:t>
                </a:r>
              </a:p>
              <a:p>
                <a:pPr>
                  <a:spcBef>
                    <a:spcPts val="600"/>
                  </a:spcBef>
                  <a:spcAft>
                    <a:spcPts val="600"/>
                  </a:spcAft>
                </a:pPr>
                <a:endParaRPr lang="en-US" sz="2400" dirty="0" smtClean="0"/>
              </a:p>
              <a:p>
                <a:pPr lvl="1">
                  <a:spcBef>
                    <a:spcPts val="600"/>
                  </a:spcBef>
                  <a:spcAft>
                    <a:spcPts val="600"/>
                  </a:spcAft>
                </a:pPr>
                <a:r>
                  <a:rPr lang="en-US" sz="2400" dirty="0" smtClean="0"/>
                  <a:t> </a:t>
                </a:r>
                <a:endParaRPr lang="en-US" sz="2400" dirty="0" smtClean="0"/>
              </a:p>
              <a:p>
                <a:pPr>
                  <a:spcBef>
                    <a:spcPts val="600"/>
                  </a:spcBef>
                  <a:spcAft>
                    <a:spcPts val="600"/>
                  </a:spcAft>
                </a:pPr>
                <a:endParaRPr lang="en-US" sz="2400" dirty="0" smtClean="0"/>
              </a:p>
              <a:p>
                <a:pPr>
                  <a:spcBef>
                    <a:spcPts val="600"/>
                  </a:spcBef>
                  <a:spcAft>
                    <a:spcPts val="600"/>
                  </a:spcAft>
                </a:pPr>
                <a:endParaRPr lang="en-US" sz="2400" dirty="0" smtClean="0"/>
              </a:p>
              <a:p>
                <a:pPr marL="342900" indent="-342900">
                  <a:spcBef>
                    <a:spcPts val="600"/>
                  </a:spcBef>
                  <a:spcAft>
                    <a:spcPts val="600"/>
                  </a:spcAft>
                  <a:buFont typeface="Arial" panose="020B0604020202020204" pitchFamily="34" charset="0"/>
                  <a:buChar char="•"/>
                </a:pPr>
                <a:r>
                  <a:rPr lang="en-US" sz="2400" dirty="0" smtClean="0"/>
                  <a:t>Probability </a:t>
                </a:r>
                <a:r>
                  <a:rPr lang="en-US" sz="2400" i="1" dirty="0" smtClean="0"/>
                  <a:t>p</a:t>
                </a:r>
                <a:r>
                  <a:rPr lang="en-US" sz="2400" dirty="0" smtClean="0"/>
                  <a:t> </a:t>
                </a:r>
                <a:r>
                  <a:rPr lang="en-US" sz="2400" dirty="0"/>
                  <a:t>= </a:t>
                </a:r>
                <a:r>
                  <a:rPr lang="en-US" sz="2400" i="1" dirty="0" smtClean="0"/>
                  <a:t>TDIST</a:t>
                </a:r>
                <a:r>
                  <a:rPr lang="en-US" sz="2400" dirty="0" smtClean="0"/>
                  <a:t>(</a:t>
                </a:r>
                <a:r>
                  <a:rPr lang="en-US" sz="2400" i="1" dirty="0" smtClean="0"/>
                  <a:t>ABS</a:t>
                </a:r>
                <a:r>
                  <a:rPr lang="en-US" sz="2400" dirty="0"/>
                  <a:t>(</a:t>
                </a:r>
                <a14:m>
                  <m:oMath xmlns:m="http://schemas.openxmlformats.org/officeDocument/2006/math">
                    <m:sSub>
                      <m:sSubPr>
                        <m:ctrlPr>
                          <a:rPr lang="en-US" sz="2400" i="1">
                            <a:latin typeface="Cambria Math" panose="02040503050406030204" pitchFamily="18" charset="0"/>
                          </a:rPr>
                        </m:ctrlPr>
                      </m:sSubPr>
                      <m:e>
                        <m:r>
                          <a:rPr lang="en-US" sz="2400" b="0" i="1" smtClean="0">
                            <a:latin typeface="Cambria Math" panose="02040503050406030204" pitchFamily="18" charset="0"/>
                          </a:rPr>
                          <m:t>𝑡</m:t>
                        </m:r>
                      </m:e>
                      <m:sub>
                        <m:r>
                          <a:rPr lang="en-US" sz="2400" i="1">
                            <a:latin typeface="Cambria Math" panose="02040503050406030204" pitchFamily="18" charset="0"/>
                          </a:rPr>
                          <m:t>0</m:t>
                        </m:r>
                      </m:sub>
                    </m:sSub>
                  </m:oMath>
                </a14:m>
                <a:r>
                  <a:rPr lang="en-US" sz="2400" dirty="0" smtClean="0"/>
                  <a:t>),</a:t>
                </a:r>
                <a14:m>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𝑛</m:t>
                        </m:r>
                      </m:e>
                      <m:sub>
                        <m:r>
                          <a:rPr lang="en-US" sz="2400" b="0" i="1" dirty="0" smtClean="0">
                            <a:latin typeface="Cambria Math" panose="02040503050406030204" pitchFamily="18" charset="0"/>
                          </a:rPr>
                          <m:t>1</m:t>
                        </m:r>
                      </m:sub>
                    </m:sSub>
                    <m:r>
                      <a:rPr lang="en-US" sz="2400" b="0" i="1" dirty="0" smtClean="0">
                        <a:latin typeface="Cambria Math" panose="02040503050406030204" pitchFamily="18" charset="0"/>
                      </a:rPr>
                      <m:t>+</m:t>
                    </m:r>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𝑛</m:t>
                        </m:r>
                      </m:e>
                      <m:sub>
                        <m:r>
                          <a:rPr lang="en-US" sz="2400" b="0" i="1" dirty="0" smtClean="0">
                            <a:latin typeface="Cambria Math" panose="02040503050406030204" pitchFamily="18" charset="0"/>
                          </a:rPr>
                          <m:t>2</m:t>
                        </m:r>
                      </m:sub>
                    </m:sSub>
                  </m:oMath>
                </a14:m>
                <a:r>
                  <a:rPr lang="en-US" sz="2400" dirty="0" smtClean="0"/>
                  <a:t> – 2,2)</a:t>
                </a:r>
                <a:endParaRPr lang="en-US" sz="2400" dirty="0"/>
              </a:p>
            </p:txBody>
          </p:sp>
        </mc:Choice>
        <mc:Fallback>
          <p:sp>
            <p:nvSpPr>
              <p:cNvPr id="8" name="Freeform 7"/>
              <p:cNvSpPr>
                <a:spLocks noRot="1" noChangeAspect="1" noMove="1" noResize="1" noEditPoints="1" noAdjustHandles="1" noChangeArrowheads="1" noChangeShapeType="1" noTextEdit="1"/>
              </p:cNvSpPr>
              <p:nvPr/>
            </p:nvSpPr>
            <p:spPr>
              <a:xfrm>
                <a:off x="1992212" y="1432692"/>
                <a:ext cx="8595850" cy="4711435"/>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blipFill rotWithShape="0">
                <a:blip r:embed="rId3"/>
                <a:stretch>
                  <a:fillRect l="-283"/>
                </a:stretch>
              </a:blipFill>
            </p:spPr>
            <p:txBody>
              <a:bodyPr/>
              <a:lstStyle/>
              <a:p>
                <a:r>
                  <a:rPr lang="en-US">
                    <a:noFill/>
                  </a:rPr>
                  <a:t> </a:t>
                </a:r>
              </a:p>
            </p:txBody>
          </p:sp>
        </mc:Fallback>
      </mc:AlternateContent>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4676" y="3230829"/>
            <a:ext cx="2338267" cy="84794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40290" y="4156697"/>
            <a:ext cx="7148040" cy="1135929"/>
          </a:xfrm>
          <a:prstGeom prst="rect">
            <a:avLst/>
          </a:prstGeom>
        </p:spPr>
      </p:pic>
    </p:spTree>
    <p:extLst>
      <p:ext uri="{BB962C8B-B14F-4D97-AF65-F5344CB8AC3E}">
        <p14:creationId xmlns:p14="http://schemas.microsoft.com/office/powerpoint/2010/main" val="225891803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out)">
                                      <p:cBhvr>
                                        <p:cTn id="7" dur="7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75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75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fade">
                                      <p:cBhvr>
                                        <p:cTn id="20" dur="750"/>
                                        <p:tgtEl>
                                          <p:spTgt spid="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Effect transition="in" filter="fade">
                                      <p:cBhvr>
                                        <p:cTn id="25" dur="750"/>
                                        <p:tgtEl>
                                          <p:spTgt spid="8">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75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75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8">
                                            <p:txEl>
                                              <p:pRg st="7" end="7"/>
                                            </p:txEl>
                                          </p:spTgt>
                                        </p:tgtEl>
                                        <p:attrNameLst>
                                          <p:attrName>style.visibility</p:attrName>
                                        </p:attrNameLst>
                                      </p:cBhvr>
                                      <p:to>
                                        <p:strVal val="visible"/>
                                      </p:to>
                                    </p:set>
                                    <p:animEffect transition="in" filter="fade">
                                      <p:cBhvr>
                                        <p:cTn id="38" dur="75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6</a:t>
            </a:r>
            <a:r>
              <a:rPr lang="en-US" sz="1100" b="1" dirty="0" smtClean="0">
                <a:solidFill>
                  <a:schemeClr val="tx2"/>
                </a:solidFill>
              </a:rPr>
              <a:t>: Hypothesis Testing – Summary</a:t>
            </a:r>
            <a:endParaRPr lang="en-US" sz="1100" b="1" dirty="0">
              <a:solidFill>
                <a:schemeClr val="tx2"/>
              </a:solidFill>
            </a:endParaRPr>
          </a:p>
        </p:txBody>
      </p:sp>
      <p:sp>
        <p:nvSpPr>
          <p:cNvPr id="7" name="Freeform 6"/>
          <p:cNvSpPr/>
          <p:nvPr/>
        </p:nvSpPr>
        <p:spPr>
          <a:xfrm>
            <a:off x="1874275" y="558841"/>
            <a:ext cx="8595850" cy="777600"/>
          </a:xfrm>
          <a:custGeom>
            <a:avLst/>
            <a:gdLst>
              <a:gd name="connsiteX0" fmla="*/ 0 w 10940716"/>
              <a:gd name="connsiteY0" fmla="*/ 0 h 777600"/>
              <a:gd name="connsiteX1" fmla="*/ 10940716 w 10940716"/>
              <a:gd name="connsiteY1" fmla="*/ 0 h 777600"/>
              <a:gd name="connsiteX2" fmla="*/ 10940716 w 10940716"/>
              <a:gd name="connsiteY2" fmla="*/ 777600 h 777600"/>
              <a:gd name="connsiteX3" fmla="*/ 0 w 10940716"/>
              <a:gd name="connsiteY3" fmla="*/ 777600 h 777600"/>
              <a:gd name="connsiteX4" fmla="*/ 0 w 10940716"/>
              <a:gd name="connsiteY4" fmla="*/ 0 h 77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777600">
                <a:moveTo>
                  <a:pt x="0" y="0"/>
                </a:moveTo>
                <a:lnTo>
                  <a:pt x="10940716" y="0"/>
                </a:lnTo>
                <a:lnTo>
                  <a:pt x="10940716" y="777600"/>
                </a:lnTo>
                <a:lnTo>
                  <a:pt x="0" y="777600"/>
                </a:lnTo>
                <a:lnTo>
                  <a:pt x="0" y="0"/>
                </a:lnTo>
                <a:close/>
              </a:path>
            </a:pathLst>
          </a:custGeom>
          <a:solidFill>
            <a:srgbClr val="1696A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en-US" sz="2600" dirty="0" smtClean="0">
                <a:solidFill>
                  <a:schemeClr val="bg1"/>
                </a:solidFill>
                <a:effectLst>
                  <a:outerShdw blurRad="38100" dist="38100" dir="2700000" algn="tl">
                    <a:srgbClr val="000000">
                      <a:alpha val="43137"/>
                    </a:srgbClr>
                  </a:outerShdw>
                </a:effectLst>
              </a:rPr>
              <a:t>Test for a difference of means (unequal variances):</a:t>
            </a:r>
            <a:endParaRPr lang="en-US" sz="2600" kern="1200" dirty="0">
              <a:solidFill>
                <a:schemeClr val="bg1"/>
              </a:solidFill>
              <a:effectLst>
                <a:outerShdw blurRad="38100" dist="38100" dir="2700000" algn="tl">
                  <a:srgbClr val="000000">
                    <a:alpha val="43137"/>
                  </a:srgbClr>
                </a:outerShdw>
              </a:effectLst>
            </a:endParaRPr>
          </a:p>
        </p:txBody>
      </p:sp>
      <mc:AlternateContent xmlns:mc="http://schemas.openxmlformats.org/markup-compatibility/2006">
        <mc:Choice xmlns:a14="http://schemas.microsoft.com/office/drawing/2010/main" Requires="a14">
          <p:sp>
            <p:nvSpPr>
              <p:cNvPr id="8" name="Freeform 7"/>
              <p:cNvSpPr/>
              <p:nvPr/>
            </p:nvSpPr>
            <p:spPr>
              <a:xfrm>
                <a:off x="1874275" y="1336440"/>
                <a:ext cx="8595850" cy="4887897"/>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solidFill>
                <a:srgbClr val="F2FFE3"/>
              </a:soli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4018" tIns="144018" rIns="192024" bIns="216027" numCol="1" spcCol="1270" anchor="t" anchorCtr="0">
                <a:noAutofit/>
              </a:bodyPr>
              <a:lstStyle/>
              <a:p>
                <a:pPr marL="457200" indent="-457200">
                  <a:spcBef>
                    <a:spcPts val="600"/>
                  </a:spcBef>
                  <a:spcAft>
                    <a:spcPts val="600"/>
                  </a:spcAft>
                  <a:buFont typeface="Arial" panose="020B0604020202020204" pitchFamily="34" charset="0"/>
                  <a:buChar char="•"/>
                </a:pPr>
                <a14:m>
                  <m:oMath xmlns:m="http://schemas.openxmlformats.org/officeDocument/2006/math">
                    <m:sSub>
                      <m:sSubPr>
                        <m:ctrlPr>
                          <a:rPr lang="en-US" sz="2400" i="1" smtClean="0">
                            <a:latin typeface="Cambria Math" panose="02040503050406030204" pitchFamily="18" charset="0"/>
                          </a:rPr>
                        </m:ctrlPr>
                      </m:sSubPr>
                      <m:e>
                        <m:r>
                          <a:rPr lang="en-US" sz="2400" i="1">
                            <a:latin typeface="Cambria Math" panose="02040503050406030204" pitchFamily="18" charset="0"/>
                          </a:rPr>
                          <m:t>𝐻</m:t>
                        </m:r>
                      </m:e>
                      <m:sub>
                        <m:r>
                          <a:rPr lang="en-US" sz="2400" i="1">
                            <a:latin typeface="Cambria Math" panose="02040503050406030204" pitchFamily="18" charset="0"/>
                          </a:rPr>
                          <m:t>0</m:t>
                        </m:r>
                      </m:sub>
                    </m:sSub>
                  </m:oMath>
                </a14:m>
                <a:r>
                  <a:rPr lang="en-US" sz="2400" dirty="0"/>
                  <a:t>: </a:t>
                </a:r>
                <a14:m>
                  <m:oMath xmlns:m="http://schemas.openxmlformats.org/officeDocument/2006/math">
                    <m:sSub>
                      <m:sSubPr>
                        <m:ctrlPr>
                          <a:rPr lang="en-US" sz="2400" i="1" smtClean="0">
                            <a:latin typeface="Cambria Math" panose="02040503050406030204" pitchFamily="18" charset="0"/>
                          </a:rPr>
                        </m:ctrlPr>
                      </m:sSubPr>
                      <m:e>
                        <m:r>
                          <m:rPr>
                            <m:nor/>
                          </m:rPr>
                          <a:rPr lang="en-US" sz="2400" i="1" dirty="0">
                            <a:latin typeface="Symbol" panose="05050102010706020507" pitchFamily="18" charset="2"/>
                          </a:rPr>
                          <m:t>m</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oMath>
                </a14:m>
                <a:r>
                  <a:rPr lang="en-US" sz="2400" dirty="0" smtClean="0"/>
                  <a:t> </a:t>
                </a:r>
                <a14:m>
                  <m:oMath xmlns:m="http://schemas.openxmlformats.org/officeDocument/2006/math">
                    <m:sSub>
                      <m:sSubPr>
                        <m:ctrlPr>
                          <a:rPr lang="en-US" sz="2400" i="1">
                            <a:latin typeface="Cambria Math" panose="02040503050406030204" pitchFamily="18" charset="0"/>
                          </a:rPr>
                        </m:ctrlPr>
                      </m:sSubPr>
                      <m:e>
                        <m:r>
                          <m:rPr>
                            <m:nor/>
                          </m:rPr>
                          <a:rPr lang="en-US" sz="2400" i="1" dirty="0">
                            <a:latin typeface="Symbol" panose="05050102010706020507" pitchFamily="18" charset="2"/>
                          </a:rPr>
                          <m:t>m</m:t>
                        </m:r>
                      </m:e>
                      <m:sub>
                        <m:r>
                          <a:rPr lang="en-US" sz="2400" b="0" i="1" dirty="0" smtClean="0">
                            <a:latin typeface="Cambria Math" panose="02040503050406030204" pitchFamily="18" charset="0"/>
                          </a:rPr>
                          <m:t>2</m:t>
                        </m:r>
                      </m:sub>
                    </m:sSub>
                    <m:r>
                      <a:rPr lang="en-US" sz="2400" b="0" i="1" smtClean="0">
                        <a:latin typeface="Cambria Math" panose="02040503050406030204" pitchFamily="18" charset="0"/>
                      </a:rPr>
                      <m:t>=</m:t>
                    </m:r>
                    <m:r>
                      <a:rPr lang="en-US" sz="2400" b="0" i="1" smtClean="0">
                        <a:latin typeface="Cambria Math" panose="02040503050406030204" pitchFamily="18" charset="0"/>
                      </a:rPr>
                      <m:t>𝑐</m:t>
                    </m:r>
                  </m:oMath>
                </a14:m>
                <a:endParaRPr lang="en-US" sz="2400" dirty="0" smtClean="0"/>
              </a:p>
              <a:p>
                <a:pPr marL="457200" indent="-457200">
                  <a:spcBef>
                    <a:spcPts val="600"/>
                  </a:spcBef>
                  <a:spcAft>
                    <a:spcPts val="600"/>
                  </a:spcAft>
                  <a:buFont typeface="Arial" panose="020B0604020202020204" pitchFamily="34" charset="0"/>
                  <a:buChar char="•"/>
                </a:pP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𝐻</m:t>
                        </m:r>
                      </m:e>
                      <m:sub>
                        <m:r>
                          <a:rPr lang="en-US" sz="2400" i="1">
                            <a:latin typeface="Cambria Math" panose="02040503050406030204" pitchFamily="18" charset="0"/>
                          </a:rPr>
                          <m:t>𝑎</m:t>
                        </m:r>
                      </m:sub>
                    </m:sSub>
                  </m:oMath>
                </a14:m>
                <a:r>
                  <a:rPr lang="en-US" sz="2400" dirty="0"/>
                  <a:t>: </a:t>
                </a:r>
                <a14:m>
                  <m:oMath xmlns:m="http://schemas.openxmlformats.org/officeDocument/2006/math">
                    <m:sSub>
                      <m:sSubPr>
                        <m:ctrlPr>
                          <a:rPr lang="en-US" sz="2400" i="1">
                            <a:latin typeface="Cambria Math" panose="02040503050406030204" pitchFamily="18" charset="0"/>
                          </a:rPr>
                        </m:ctrlPr>
                      </m:sSubPr>
                      <m:e>
                        <m:r>
                          <m:rPr>
                            <m:nor/>
                          </m:rPr>
                          <a:rPr lang="en-US" sz="2400" i="1" dirty="0">
                            <a:latin typeface="Symbol" panose="05050102010706020507" pitchFamily="18" charset="2"/>
                          </a:rPr>
                          <m:t>m</m:t>
                        </m:r>
                      </m:e>
                      <m:sub>
                        <m:r>
                          <a:rPr lang="en-US" sz="2400" i="1">
                            <a:latin typeface="Cambria Math" panose="02040503050406030204" pitchFamily="18" charset="0"/>
                          </a:rPr>
                          <m:t>1</m:t>
                        </m:r>
                      </m:sub>
                    </m:sSub>
                    <m:r>
                      <a:rPr lang="en-US" sz="2400" i="1">
                        <a:latin typeface="Cambria Math" panose="02040503050406030204" pitchFamily="18" charset="0"/>
                      </a:rPr>
                      <m:t>−</m:t>
                    </m:r>
                  </m:oMath>
                </a14:m>
                <a:r>
                  <a:rPr lang="en-US" sz="2400" dirty="0"/>
                  <a:t> </a:t>
                </a:r>
                <a14:m>
                  <m:oMath xmlns:m="http://schemas.openxmlformats.org/officeDocument/2006/math">
                    <m:sSub>
                      <m:sSubPr>
                        <m:ctrlPr>
                          <a:rPr lang="en-US" sz="2400" i="1">
                            <a:latin typeface="Cambria Math" panose="02040503050406030204" pitchFamily="18" charset="0"/>
                          </a:rPr>
                        </m:ctrlPr>
                      </m:sSubPr>
                      <m:e>
                        <m:r>
                          <m:rPr>
                            <m:nor/>
                          </m:rPr>
                          <a:rPr lang="en-US" sz="2400" i="1" dirty="0">
                            <a:latin typeface="Symbol" panose="05050102010706020507" pitchFamily="18" charset="2"/>
                          </a:rPr>
                          <m:t>m</m:t>
                        </m:r>
                      </m:e>
                      <m:sub>
                        <m:r>
                          <a:rPr lang="en-US" sz="2400" i="1" dirty="0">
                            <a:latin typeface="Cambria Math" panose="02040503050406030204" pitchFamily="18" charset="0"/>
                          </a:rPr>
                          <m:t>2</m:t>
                        </m:r>
                      </m:sub>
                    </m:sSub>
                    <m:r>
                      <a:rPr lang="en-US" sz="2400" b="0" i="1" dirty="0" smtClean="0">
                        <a:latin typeface="Cambria Math" panose="02040503050406030204" pitchFamily="18" charset="0"/>
                      </a:rPr>
                      <m:t> </m:t>
                    </m:r>
                    <m:r>
                      <a:rPr lang="en-US" sz="2400" i="1" dirty="0" smtClean="0">
                        <a:latin typeface="Cambria Math" panose="02040503050406030204" pitchFamily="18" charset="0"/>
                        <a:sym typeface="Symbol" panose="05050102010706020507" pitchFamily="18" charset="2"/>
                      </a:rPr>
                      <m:t></m:t>
                    </m:r>
                    <m:r>
                      <a:rPr lang="en-US" sz="2400" b="0" i="1" dirty="0" smtClean="0">
                        <a:latin typeface="Cambria Math" panose="02040503050406030204" pitchFamily="18" charset="0"/>
                        <a:sym typeface="Symbol" panose="05050102010706020507" pitchFamily="18" charset="2"/>
                      </a:rPr>
                      <m:t> </m:t>
                    </m:r>
                    <m:r>
                      <a:rPr lang="en-US" sz="2400" i="1">
                        <a:latin typeface="Cambria Math" panose="02040503050406030204" pitchFamily="18" charset="0"/>
                      </a:rPr>
                      <m:t>𝑐</m:t>
                    </m:r>
                  </m:oMath>
                </a14:m>
                <a:endParaRPr lang="en-US" sz="2000" dirty="0" smtClean="0"/>
              </a:p>
              <a:p>
                <a:pPr marL="342900" indent="-342900">
                  <a:spcBef>
                    <a:spcPts val="600"/>
                  </a:spcBef>
                  <a:spcAft>
                    <a:spcPts val="600"/>
                  </a:spcAft>
                  <a:buFont typeface="Arial" panose="020B0604020202020204" pitchFamily="34" charset="0"/>
                  <a:buChar char="•"/>
                </a:pPr>
                <a:r>
                  <a:rPr lang="en-US" sz="2000" dirty="0" smtClean="0"/>
                  <a:t>Test statistics: 				</a:t>
                </a:r>
              </a:p>
              <a:p>
                <a:pPr lvl="1">
                  <a:spcBef>
                    <a:spcPts val="600"/>
                  </a:spcBef>
                  <a:spcAft>
                    <a:spcPts val="600"/>
                  </a:spcAft>
                </a:pPr>
                <a:endParaRPr lang="en-US" sz="2000" dirty="0" smtClean="0"/>
              </a:p>
              <a:p>
                <a:pPr marL="342900" indent="-342900">
                  <a:spcBef>
                    <a:spcPts val="600"/>
                  </a:spcBef>
                  <a:spcAft>
                    <a:spcPts val="600"/>
                  </a:spcAft>
                  <a:buFont typeface="Arial" panose="020B0604020202020204" pitchFamily="34" charset="0"/>
                  <a:buChar char="•"/>
                </a:pPr>
                <a:r>
                  <a:rPr lang="en-US" sz="2000" dirty="0" smtClean="0"/>
                  <a:t>Probability </a:t>
                </a:r>
                <a:r>
                  <a:rPr lang="en-US" sz="2000" i="1" dirty="0" smtClean="0"/>
                  <a:t>p</a:t>
                </a:r>
                <a:r>
                  <a:rPr lang="en-US" sz="2000" dirty="0" smtClean="0"/>
                  <a:t> </a:t>
                </a:r>
                <a:r>
                  <a:rPr lang="en-US" sz="2000" dirty="0"/>
                  <a:t>= </a:t>
                </a:r>
                <a:r>
                  <a:rPr lang="en-US" sz="2000" i="1" dirty="0" smtClean="0"/>
                  <a:t>TDIST</a:t>
                </a:r>
                <a:r>
                  <a:rPr lang="en-US" sz="2000" dirty="0" smtClean="0"/>
                  <a:t>(</a:t>
                </a:r>
                <a:r>
                  <a:rPr lang="en-US" sz="2000" i="1" dirty="0" smtClean="0"/>
                  <a:t>ABS</a:t>
                </a:r>
                <a:r>
                  <a:rPr lang="en-US" sz="2000" dirty="0"/>
                  <a:t>(</a:t>
                </a:r>
                <a14:m>
                  <m:oMath xmlns:m="http://schemas.openxmlformats.org/officeDocument/2006/math">
                    <m:sSub>
                      <m:sSubPr>
                        <m:ctrlPr>
                          <a:rPr lang="en-US" sz="2000" i="1">
                            <a:latin typeface="Cambria Math" panose="02040503050406030204" pitchFamily="18" charset="0"/>
                          </a:rPr>
                        </m:ctrlPr>
                      </m:sSubPr>
                      <m:e>
                        <m:r>
                          <a:rPr lang="en-US" sz="2000" b="0" i="1" smtClean="0">
                            <a:latin typeface="Cambria Math" panose="02040503050406030204" pitchFamily="18" charset="0"/>
                          </a:rPr>
                          <m:t>𝑡</m:t>
                        </m:r>
                      </m:e>
                      <m:sub>
                        <m:r>
                          <a:rPr lang="en-US" sz="2000" i="1">
                            <a:latin typeface="Cambria Math" panose="02040503050406030204" pitchFamily="18" charset="0"/>
                          </a:rPr>
                          <m:t>0</m:t>
                        </m:r>
                      </m:sub>
                    </m:sSub>
                  </m:oMath>
                </a14:m>
                <a:r>
                  <a:rPr lang="en-US" sz="2000" dirty="0" smtClean="0"/>
                  <a:t>),</a:t>
                </a:r>
                <a:r>
                  <a:rPr lang="en-US" sz="2000" i="1" dirty="0" smtClean="0"/>
                  <a:t>df</a:t>
                </a:r>
                <a:r>
                  <a:rPr lang="en-US" sz="2000" dirty="0" smtClean="0"/>
                  <a:t>,2)</a:t>
                </a:r>
                <a:endParaRPr lang="en-US" sz="2000" dirty="0"/>
              </a:p>
            </p:txBody>
          </p:sp>
        </mc:Choice>
        <mc:Fallback>
          <p:sp>
            <p:nvSpPr>
              <p:cNvPr id="8" name="Freeform 7"/>
              <p:cNvSpPr>
                <a:spLocks noRot="1" noChangeAspect="1" noMove="1" noResize="1" noEditPoints="1" noAdjustHandles="1" noChangeArrowheads="1" noChangeShapeType="1" noTextEdit="1"/>
              </p:cNvSpPr>
              <p:nvPr/>
            </p:nvSpPr>
            <p:spPr>
              <a:xfrm>
                <a:off x="1874275" y="1336440"/>
                <a:ext cx="8595850" cy="4887897"/>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blipFill rotWithShape="0">
                <a:blip r:embed="rId3"/>
                <a:stretch>
                  <a:fillRect l="-212"/>
                </a:stretch>
              </a:blipFill>
            </p:spPr>
            <p:txBody>
              <a:bodyPr/>
              <a:lstStyle/>
              <a:p>
                <a:r>
                  <a:rPr lang="en-US">
                    <a:noFill/>
                  </a:rPr>
                  <a:t> </a:t>
                </a:r>
              </a:p>
            </p:txBody>
          </p:sp>
        </mc:Fallback>
      </mc:AlternateContent>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5307" y="2522457"/>
            <a:ext cx="4524375" cy="94297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3371" y="3973376"/>
            <a:ext cx="6303324" cy="2115424"/>
          </a:xfrm>
          <a:prstGeom prst="rect">
            <a:avLst/>
          </a:prstGeom>
        </p:spPr>
      </p:pic>
    </p:spTree>
    <p:extLst>
      <p:ext uri="{BB962C8B-B14F-4D97-AF65-F5344CB8AC3E}">
        <p14:creationId xmlns:p14="http://schemas.microsoft.com/office/powerpoint/2010/main" val="385158718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out)">
                                      <p:cBhvr>
                                        <p:cTn id="7" dur="7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75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75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fade">
                                      <p:cBhvr>
                                        <p:cTn id="20" dur="750"/>
                                        <p:tgtEl>
                                          <p:spTgt spid="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Effect transition="in" filter="fade">
                                      <p:cBhvr>
                                        <p:cTn id="25" dur="750"/>
                                        <p:tgtEl>
                                          <p:spTgt spid="8">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75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8">
                                            <p:txEl>
                                              <p:pRg st="4" end="4"/>
                                            </p:txEl>
                                          </p:spTgt>
                                        </p:tgtEl>
                                        <p:attrNameLst>
                                          <p:attrName>style.visibility</p:attrName>
                                        </p:attrNameLst>
                                      </p:cBhvr>
                                      <p:to>
                                        <p:strVal val="visible"/>
                                      </p:to>
                                    </p:set>
                                    <p:animEffect transition="in" filter="fade">
                                      <p:cBhvr>
                                        <p:cTn id="33" dur="750"/>
                                        <p:tgtEl>
                                          <p:spTgt spid="8">
                                            <p:txEl>
                                              <p:pRg st="4" end="4"/>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6</a:t>
            </a:r>
            <a:r>
              <a:rPr lang="en-US" sz="1100" b="1" dirty="0" smtClean="0">
                <a:solidFill>
                  <a:schemeClr val="tx2"/>
                </a:solidFill>
              </a:rPr>
              <a:t>: Hypothesis Testing – Summary</a:t>
            </a:r>
            <a:endParaRPr lang="en-US" sz="1100" b="1" dirty="0">
              <a:solidFill>
                <a:schemeClr val="tx2"/>
              </a:solidFill>
            </a:endParaRPr>
          </a:p>
        </p:txBody>
      </p:sp>
      <p:sp>
        <p:nvSpPr>
          <p:cNvPr id="7" name="Freeform 6"/>
          <p:cNvSpPr/>
          <p:nvPr/>
        </p:nvSpPr>
        <p:spPr>
          <a:xfrm>
            <a:off x="2040339" y="959893"/>
            <a:ext cx="8595850" cy="777600"/>
          </a:xfrm>
          <a:custGeom>
            <a:avLst/>
            <a:gdLst>
              <a:gd name="connsiteX0" fmla="*/ 0 w 10940716"/>
              <a:gd name="connsiteY0" fmla="*/ 0 h 777600"/>
              <a:gd name="connsiteX1" fmla="*/ 10940716 w 10940716"/>
              <a:gd name="connsiteY1" fmla="*/ 0 h 777600"/>
              <a:gd name="connsiteX2" fmla="*/ 10940716 w 10940716"/>
              <a:gd name="connsiteY2" fmla="*/ 777600 h 777600"/>
              <a:gd name="connsiteX3" fmla="*/ 0 w 10940716"/>
              <a:gd name="connsiteY3" fmla="*/ 777600 h 777600"/>
              <a:gd name="connsiteX4" fmla="*/ 0 w 10940716"/>
              <a:gd name="connsiteY4" fmla="*/ 0 h 77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777600">
                <a:moveTo>
                  <a:pt x="0" y="0"/>
                </a:moveTo>
                <a:lnTo>
                  <a:pt x="10940716" y="0"/>
                </a:lnTo>
                <a:lnTo>
                  <a:pt x="10940716" y="777600"/>
                </a:lnTo>
                <a:lnTo>
                  <a:pt x="0" y="777600"/>
                </a:lnTo>
                <a:lnTo>
                  <a:pt x="0" y="0"/>
                </a:lnTo>
                <a:close/>
              </a:path>
            </a:pathLst>
          </a:custGeom>
          <a:solidFill>
            <a:srgbClr val="1696A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en-US" sz="3200" dirty="0" smtClean="0">
                <a:solidFill>
                  <a:schemeClr val="bg1"/>
                </a:solidFill>
                <a:effectLst>
                  <a:outerShdw blurRad="38100" dist="38100" dir="2700000" algn="tl">
                    <a:srgbClr val="000000">
                      <a:alpha val="43137"/>
                    </a:srgbClr>
                  </a:outerShdw>
                </a:effectLst>
              </a:rPr>
              <a:t>Test for proportion:</a:t>
            </a:r>
            <a:endParaRPr lang="en-US" sz="3200" kern="1200" dirty="0">
              <a:solidFill>
                <a:schemeClr val="bg1"/>
              </a:solidFill>
              <a:effectLst>
                <a:outerShdw blurRad="38100" dist="38100" dir="2700000" algn="tl">
                  <a:srgbClr val="000000">
                    <a:alpha val="43137"/>
                  </a:srgbClr>
                </a:outerShdw>
              </a:effectLst>
            </a:endParaRPr>
          </a:p>
        </p:txBody>
      </p:sp>
      <mc:AlternateContent xmlns:mc="http://schemas.openxmlformats.org/markup-compatibility/2006">
        <mc:Choice xmlns:a14="http://schemas.microsoft.com/office/drawing/2010/main" Requires="a14">
          <p:sp>
            <p:nvSpPr>
              <p:cNvPr id="8" name="Freeform 7"/>
              <p:cNvSpPr/>
              <p:nvPr/>
            </p:nvSpPr>
            <p:spPr>
              <a:xfrm>
                <a:off x="2040339" y="1737492"/>
                <a:ext cx="8595850" cy="3989539"/>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solidFill>
                <a:srgbClr val="F2FFE3"/>
              </a:soli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4018" tIns="144018" rIns="192024" bIns="216027" numCol="1" spcCol="1270" anchor="t" anchorCtr="0">
                <a:noAutofit/>
              </a:bodyPr>
              <a:lstStyle/>
              <a:p>
                <a:pPr marL="457200" indent="-457200">
                  <a:spcBef>
                    <a:spcPts val="600"/>
                  </a:spcBef>
                  <a:spcAft>
                    <a:spcPts val="600"/>
                  </a:spcAft>
                  <a:buFont typeface="Arial" panose="020B0604020202020204" pitchFamily="34" charset="0"/>
                  <a:buChar char="•"/>
                </a:pPr>
                <a14:m>
                  <m:oMath xmlns:m="http://schemas.openxmlformats.org/officeDocument/2006/math">
                    <m:sSub>
                      <m:sSubPr>
                        <m:ctrlPr>
                          <a:rPr lang="en-US" sz="2800" i="1" smtClean="0">
                            <a:latin typeface="Cambria Math" panose="02040503050406030204" pitchFamily="18" charset="0"/>
                          </a:rPr>
                        </m:ctrlPr>
                      </m:sSubPr>
                      <m:e>
                        <m:r>
                          <a:rPr lang="en-US" sz="2800" i="1">
                            <a:latin typeface="Cambria Math" panose="02040503050406030204" pitchFamily="18" charset="0"/>
                          </a:rPr>
                          <m:t>𝐻</m:t>
                        </m:r>
                      </m:e>
                      <m:sub>
                        <m:r>
                          <a:rPr lang="en-US" sz="2800" i="1">
                            <a:latin typeface="Cambria Math" panose="02040503050406030204" pitchFamily="18" charset="0"/>
                          </a:rPr>
                          <m:t>0</m:t>
                        </m:r>
                      </m:sub>
                    </m:sSub>
                  </m:oMath>
                </a14:m>
                <a:r>
                  <a:rPr lang="en-US" sz="2800" dirty="0" smtClean="0"/>
                  <a:t>: </a:t>
                </a:r>
                <a:r>
                  <a:rPr lang="en-US" sz="2800" i="1" dirty="0" smtClean="0">
                    <a:latin typeface="Book Antiqua" panose="02040602050305030304" pitchFamily="18" charset="0"/>
                  </a:rPr>
                  <a:t>p </a:t>
                </a:r>
                <a:r>
                  <a:rPr lang="en-US" sz="2800" dirty="0" smtClean="0">
                    <a:sym typeface="Symbol" panose="05050102010706020507" pitchFamily="18" charset="2"/>
                  </a:rPr>
                  <a:t>= </a:t>
                </a:r>
                <a14:m>
                  <m:oMath xmlns:m="http://schemas.openxmlformats.org/officeDocument/2006/math">
                    <m:sSub>
                      <m:sSubPr>
                        <m:ctrlPr>
                          <a:rPr lang="en-US" sz="2800" i="1">
                            <a:latin typeface="Cambria Math" panose="02040503050406030204" pitchFamily="18" charset="0"/>
                            <a:sym typeface="Symbol" panose="05050102010706020507" pitchFamily="18" charset="2"/>
                          </a:rPr>
                        </m:ctrlPr>
                      </m:sSubPr>
                      <m:e>
                        <m:r>
                          <a:rPr lang="en-US" sz="2800" i="1">
                            <a:latin typeface="Cambria Math" panose="02040503050406030204" pitchFamily="18" charset="0"/>
                            <a:sym typeface="Symbol" panose="05050102010706020507" pitchFamily="18" charset="2"/>
                          </a:rPr>
                          <m:t>𝑝</m:t>
                        </m:r>
                      </m:e>
                      <m:sub>
                        <m:r>
                          <a:rPr lang="en-US" sz="2800" i="1">
                            <a:latin typeface="Cambria Math" panose="02040503050406030204" pitchFamily="18" charset="0"/>
                            <a:sym typeface="Symbol" panose="05050102010706020507" pitchFamily="18" charset="2"/>
                          </a:rPr>
                          <m:t>0</m:t>
                        </m:r>
                      </m:sub>
                    </m:sSub>
                  </m:oMath>
                </a14:m>
                <a:endParaRPr lang="en-US" sz="2800" dirty="0" smtClean="0"/>
              </a:p>
              <a:p>
                <a:pPr marL="457200" indent="-457200">
                  <a:spcBef>
                    <a:spcPts val="600"/>
                  </a:spcBef>
                  <a:spcAft>
                    <a:spcPts val="600"/>
                  </a:spcAft>
                  <a:buFont typeface="Arial" panose="020B0604020202020204" pitchFamily="34" charset="0"/>
                  <a:buChar char="•"/>
                </a:pP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𝐻</m:t>
                        </m:r>
                      </m:e>
                      <m:sub>
                        <m:r>
                          <a:rPr lang="en-US" sz="2800" i="1">
                            <a:latin typeface="Cambria Math" panose="02040503050406030204" pitchFamily="18" charset="0"/>
                          </a:rPr>
                          <m:t>𝑎</m:t>
                        </m:r>
                      </m:sub>
                    </m:sSub>
                  </m:oMath>
                </a14:m>
                <a:r>
                  <a:rPr lang="en-US" sz="2800" dirty="0"/>
                  <a:t>: </a:t>
                </a:r>
                <a:r>
                  <a:rPr lang="en-US" sz="2800" i="1" dirty="0">
                    <a:latin typeface="Book Antiqua" panose="02040602050305030304" pitchFamily="18" charset="0"/>
                  </a:rPr>
                  <a:t>p </a:t>
                </a:r>
                <a:r>
                  <a:rPr lang="en-US" sz="2800" dirty="0" smtClean="0">
                    <a:sym typeface="Symbol" panose="05050102010706020507" pitchFamily="18" charset="2"/>
                  </a:rPr>
                  <a:t> </a:t>
                </a:r>
                <a14:m>
                  <m:oMath xmlns:m="http://schemas.openxmlformats.org/officeDocument/2006/math">
                    <m:sSub>
                      <m:sSubPr>
                        <m:ctrlPr>
                          <a:rPr lang="en-US" sz="2800" i="1">
                            <a:latin typeface="Cambria Math" panose="02040503050406030204" pitchFamily="18" charset="0"/>
                            <a:sym typeface="Symbol" panose="05050102010706020507" pitchFamily="18" charset="2"/>
                          </a:rPr>
                        </m:ctrlPr>
                      </m:sSubPr>
                      <m:e>
                        <m:r>
                          <a:rPr lang="en-US" sz="2800" i="1">
                            <a:latin typeface="Cambria Math" panose="02040503050406030204" pitchFamily="18" charset="0"/>
                            <a:sym typeface="Symbol" panose="05050102010706020507" pitchFamily="18" charset="2"/>
                          </a:rPr>
                          <m:t>𝑝</m:t>
                        </m:r>
                      </m:e>
                      <m:sub>
                        <m:r>
                          <a:rPr lang="en-US" sz="2800" i="1">
                            <a:latin typeface="Cambria Math" panose="02040503050406030204" pitchFamily="18" charset="0"/>
                            <a:sym typeface="Symbol" panose="05050102010706020507" pitchFamily="18" charset="2"/>
                          </a:rPr>
                          <m:t>0</m:t>
                        </m:r>
                      </m:sub>
                    </m:sSub>
                  </m:oMath>
                </a14:m>
                <a:endParaRPr lang="en-US" sz="2400" dirty="0" smtClean="0">
                  <a:sym typeface="Symbol" panose="05050102010706020507" pitchFamily="18" charset="2"/>
                </a:endParaRPr>
              </a:p>
              <a:p>
                <a:pPr marL="457200" indent="-457200">
                  <a:spcBef>
                    <a:spcPts val="600"/>
                  </a:spcBef>
                  <a:spcAft>
                    <a:spcPts val="600"/>
                  </a:spcAft>
                  <a:buFont typeface="Arial" panose="020B0604020202020204" pitchFamily="34" charset="0"/>
                  <a:buChar char="•"/>
                </a:pPr>
                <a:r>
                  <a:rPr lang="en-US" sz="2400" dirty="0" smtClean="0"/>
                  <a:t>Test statistics: 				</a:t>
                </a:r>
              </a:p>
              <a:p>
                <a:pPr lvl="1">
                  <a:spcBef>
                    <a:spcPts val="600"/>
                  </a:spcBef>
                  <a:spcAft>
                    <a:spcPts val="600"/>
                  </a:spcAft>
                </a:pPr>
                <a:endParaRPr lang="en-US" sz="2400" dirty="0" smtClean="0"/>
              </a:p>
              <a:p>
                <a:pPr lvl="1">
                  <a:spcBef>
                    <a:spcPts val="600"/>
                  </a:spcBef>
                  <a:spcAft>
                    <a:spcPts val="600"/>
                  </a:spcAft>
                </a:pPr>
                <a:endParaRPr lang="en-US" sz="2400" dirty="0"/>
              </a:p>
              <a:p>
                <a:pPr lvl="1">
                  <a:spcBef>
                    <a:spcPts val="600"/>
                  </a:spcBef>
                  <a:spcAft>
                    <a:spcPts val="600"/>
                  </a:spcAft>
                </a:pPr>
                <a:endParaRPr lang="en-US" sz="2400" dirty="0" smtClean="0"/>
              </a:p>
              <a:p>
                <a:pPr marL="342900" lvl="1" indent="-342900" defTabSz="1200150">
                  <a:lnSpc>
                    <a:spcPct val="90000"/>
                  </a:lnSpc>
                  <a:spcBef>
                    <a:spcPts val="600"/>
                  </a:spcBef>
                  <a:buFont typeface="Arial" panose="020B0604020202020204" pitchFamily="34" charset="0"/>
                  <a:buChar char="•"/>
                </a:pPr>
                <a:r>
                  <a:rPr lang="en-US" sz="2400" i="1" dirty="0" smtClean="0"/>
                  <a:t>p</a:t>
                </a:r>
                <a:r>
                  <a:rPr lang="en-US" sz="2400" dirty="0" smtClean="0"/>
                  <a:t> </a:t>
                </a:r>
                <a:r>
                  <a:rPr lang="en-US" sz="2400" dirty="0"/>
                  <a:t>= 2(1 – </a:t>
                </a:r>
                <a:r>
                  <a:rPr lang="en-US" sz="2400" i="1" dirty="0"/>
                  <a:t>NORMIDIST</a:t>
                </a:r>
                <a:r>
                  <a:rPr lang="en-US" sz="2400" dirty="0"/>
                  <a:t>(</a:t>
                </a:r>
                <a:r>
                  <a:rPr lang="en-US" sz="2400" i="1" dirty="0"/>
                  <a:t>ABS</a:t>
                </a:r>
                <a:r>
                  <a:rPr lang="en-US" sz="2400" dirty="0"/>
                  <a:t>(</a:t>
                </a:r>
                <a14:m>
                  <m:oMath xmlns:m="http://schemas.openxmlformats.org/officeDocument/2006/math">
                    <m:sSub>
                      <m:sSubPr>
                        <m:ctrlPr>
                          <a:rPr lang="en-US" sz="2400" i="1">
                            <a:latin typeface="Cambria Math" panose="02040503050406030204" pitchFamily="18" charset="0"/>
                          </a:rPr>
                        </m:ctrlPr>
                      </m:sSubPr>
                      <m:e>
                        <m:r>
                          <a:rPr lang="en-US" sz="2400" b="0" i="1" smtClean="0">
                            <a:latin typeface="Cambria Math" panose="02040503050406030204" pitchFamily="18" charset="0"/>
                          </a:rPr>
                          <m:t>𝑧</m:t>
                        </m:r>
                      </m:e>
                      <m:sub>
                        <m:r>
                          <a:rPr lang="en-US" sz="2400" i="1">
                            <a:latin typeface="Cambria Math" panose="02040503050406030204" pitchFamily="18" charset="0"/>
                          </a:rPr>
                          <m:t>0</m:t>
                        </m:r>
                      </m:sub>
                    </m:sSub>
                  </m:oMath>
                </a14:m>
                <a:r>
                  <a:rPr lang="en-US" sz="2400" dirty="0"/>
                  <a:t>),0,1,</a:t>
                </a:r>
                <a:r>
                  <a:rPr lang="en-US" sz="2400" i="1" dirty="0"/>
                  <a:t>true</a:t>
                </a:r>
                <a:r>
                  <a:rPr lang="en-US" sz="2400" dirty="0"/>
                  <a:t>))</a:t>
                </a:r>
              </a:p>
            </p:txBody>
          </p:sp>
        </mc:Choice>
        <mc:Fallback>
          <p:sp>
            <p:nvSpPr>
              <p:cNvPr id="8" name="Freeform 7"/>
              <p:cNvSpPr>
                <a:spLocks noRot="1" noChangeAspect="1" noMove="1" noResize="1" noEditPoints="1" noAdjustHandles="1" noChangeArrowheads="1" noChangeShapeType="1" noTextEdit="1"/>
              </p:cNvSpPr>
              <p:nvPr/>
            </p:nvSpPr>
            <p:spPr>
              <a:xfrm>
                <a:off x="2040339" y="1737492"/>
                <a:ext cx="8595850" cy="3989539"/>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blipFill rotWithShape="0">
                <a:blip r:embed="rId3"/>
                <a:stretch>
                  <a:fillRect l="-283"/>
                </a:stretch>
              </a:blipFill>
            </p:spPr>
            <p:txBody>
              <a:bodyPr/>
              <a:lstStyle/>
              <a:p>
                <a:r>
                  <a:rPr lang="en-US">
                    <a:noFill/>
                  </a:rPr>
                  <a:t> </a:t>
                </a:r>
              </a:p>
            </p:txBody>
          </p:sp>
        </mc:Fallback>
      </mc:AlternateContent>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4455" y="3500678"/>
            <a:ext cx="6807618" cy="1361524"/>
          </a:xfrm>
          <a:prstGeom prst="rect">
            <a:avLst/>
          </a:prstGeom>
        </p:spPr>
      </p:pic>
    </p:spTree>
    <p:extLst>
      <p:ext uri="{BB962C8B-B14F-4D97-AF65-F5344CB8AC3E}">
        <p14:creationId xmlns:p14="http://schemas.microsoft.com/office/powerpoint/2010/main" val="400795109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out)">
                                      <p:cBhvr>
                                        <p:cTn id="7" dur="7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75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75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fade">
                                      <p:cBhvr>
                                        <p:cTn id="20" dur="750"/>
                                        <p:tgtEl>
                                          <p:spTgt spid="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Effect transition="in" filter="fade">
                                      <p:cBhvr>
                                        <p:cTn id="25" dur="750"/>
                                        <p:tgtEl>
                                          <p:spTgt spid="8">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75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8">
                                            <p:txEl>
                                              <p:pRg st="6" end="6"/>
                                            </p:txEl>
                                          </p:spTgt>
                                        </p:tgtEl>
                                        <p:attrNameLst>
                                          <p:attrName>style.visibility</p:attrName>
                                        </p:attrNameLst>
                                      </p:cBhvr>
                                      <p:to>
                                        <p:strVal val="visible"/>
                                      </p:to>
                                    </p:set>
                                    <p:animEffect transition="in" filter="fade">
                                      <p:cBhvr>
                                        <p:cTn id="33" dur="75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
          <p:cNvSpPr/>
          <p:nvPr/>
        </p:nvSpPr>
        <p:spPr>
          <a:xfrm>
            <a:off x="625642" y="523492"/>
            <a:ext cx="10940716" cy="777600"/>
          </a:xfrm>
          <a:custGeom>
            <a:avLst/>
            <a:gdLst>
              <a:gd name="connsiteX0" fmla="*/ 0 w 10940716"/>
              <a:gd name="connsiteY0" fmla="*/ 0 h 777600"/>
              <a:gd name="connsiteX1" fmla="*/ 10940716 w 10940716"/>
              <a:gd name="connsiteY1" fmla="*/ 0 h 777600"/>
              <a:gd name="connsiteX2" fmla="*/ 10940716 w 10940716"/>
              <a:gd name="connsiteY2" fmla="*/ 777600 h 777600"/>
              <a:gd name="connsiteX3" fmla="*/ 0 w 10940716"/>
              <a:gd name="connsiteY3" fmla="*/ 777600 h 777600"/>
              <a:gd name="connsiteX4" fmla="*/ 0 w 10940716"/>
              <a:gd name="connsiteY4" fmla="*/ 0 h 77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777600">
                <a:moveTo>
                  <a:pt x="0" y="0"/>
                </a:moveTo>
                <a:lnTo>
                  <a:pt x="10940716" y="0"/>
                </a:lnTo>
                <a:lnTo>
                  <a:pt x="10940716" y="777600"/>
                </a:lnTo>
                <a:lnTo>
                  <a:pt x="0" y="777600"/>
                </a:lnTo>
                <a:lnTo>
                  <a:pt x="0" y="0"/>
                </a:lnTo>
                <a:close/>
              </a:path>
            </a:pathLst>
          </a:custGeom>
          <a:solidFill>
            <a:srgbClr val="2254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3600">
                <a:solidFill>
                  <a:schemeClr val="bg1"/>
                </a:solidFill>
                <a:effectLst>
                  <a:outerShdw blurRad="38100" dist="38100" dir="2700000" algn="tl">
                    <a:srgbClr val="000000">
                      <a:alpha val="43137"/>
                    </a:srgbClr>
                  </a:outerShdw>
                </a:effectLst>
              </a:rPr>
              <a:t>Excel Demonstration</a:t>
            </a:r>
            <a:endParaRPr lang="en-US" sz="3600" kern="1200" dirty="0">
              <a:solidFill>
                <a:schemeClr val="bg1"/>
              </a:solidFill>
              <a:effectLst>
                <a:outerShdw blurRad="38100" dist="38100" dir="2700000" algn="tl">
                  <a:srgbClr val="000000">
                    <a:alpha val="43137"/>
                  </a:srgbClr>
                </a:outerShdw>
              </a:effectLst>
            </a:endParaRPr>
          </a:p>
        </p:txBody>
      </p:sp>
      <p:sp>
        <p:nvSpPr>
          <p:cNvPr id="23" name="Freeform 22"/>
          <p:cNvSpPr/>
          <p:nvPr/>
        </p:nvSpPr>
        <p:spPr>
          <a:xfrm>
            <a:off x="625642" y="1301091"/>
            <a:ext cx="10940716" cy="4944725"/>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solidFill>
            <a:srgbClr val="F2FFE3"/>
          </a:soli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4018" tIns="144018" rIns="192024" bIns="216027" numCol="1" spcCol="1270" anchor="t" anchorCtr="0">
            <a:noAutofit/>
          </a:bodyPr>
          <a:lstStyle/>
          <a:p>
            <a:pPr algn="just">
              <a:spcBef>
                <a:spcPts val="600"/>
              </a:spcBef>
            </a:pPr>
            <a:r>
              <a:rPr lang="en-US" sz="2400" dirty="0" smtClean="0"/>
              <a:t>Company P, the large manufacturer of paper products, has the business objective of developing an improved process for fulfilling orders during the 12 p.m. to 1 p.m. lunch period. The management decides to first study the fulfillment and delivery time in the current process in the plant. The fulfillment time is defined as the number of minutes that elapses from when the order enters the plant until the product is packed and ready </a:t>
            </a:r>
            <a:r>
              <a:rPr lang="en-US" sz="2400" dirty="0"/>
              <a:t>to ship. The data collected from a random sample are presented from </a:t>
            </a:r>
            <a:r>
              <a:rPr lang="en-US" sz="2400" dirty="0" smtClean="0"/>
              <a:t>two assembly </a:t>
            </a:r>
            <a:r>
              <a:rPr lang="en-US" sz="2400" dirty="0"/>
              <a:t>lines within the company. </a:t>
            </a:r>
            <a:endParaRPr lang="en-US" sz="2400" dirty="0" smtClean="0"/>
          </a:p>
          <a:p>
            <a:pPr marL="285750" indent="-285750" algn="just">
              <a:spcBef>
                <a:spcPts val="600"/>
              </a:spcBef>
              <a:buFont typeface="Wingdings" panose="05000000000000000000" pitchFamily="2" charset="2"/>
              <a:buChar char="§"/>
            </a:pPr>
            <a:r>
              <a:rPr lang="en-US" sz="2400" dirty="0" smtClean="0"/>
              <a:t>Assuming </a:t>
            </a:r>
            <a:r>
              <a:rPr lang="en-US" sz="2400" dirty="0"/>
              <a:t>that the population </a:t>
            </a:r>
            <a:r>
              <a:rPr lang="en-US" sz="2400" dirty="0" smtClean="0"/>
              <a:t>variances from </a:t>
            </a:r>
            <a:r>
              <a:rPr lang="en-US" sz="2400" dirty="0"/>
              <a:t>both lines are unequal, is there evidence of a difference in </a:t>
            </a:r>
            <a:r>
              <a:rPr lang="en-US" sz="2400" dirty="0" smtClean="0"/>
              <a:t>the mean </a:t>
            </a:r>
            <a:r>
              <a:rPr lang="en-US" sz="2400" dirty="0"/>
              <a:t>fulfillment time between the two lines, using alpha = 0.05?</a:t>
            </a:r>
            <a:endParaRPr lang="en-US" sz="2400" dirty="0" smtClean="0">
              <a:effectLst>
                <a:outerShdw blurRad="38100" dist="38100" dir="2700000" algn="tl">
                  <a:srgbClr val="000000">
                    <a:alpha val="43137"/>
                  </a:srgbClr>
                </a:outerShdw>
              </a:effectLst>
            </a:endParaRPr>
          </a:p>
          <a:p>
            <a:pPr marL="0" lvl="1" algn="just" defTabSz="1200150">
              <a:lnSpc>
                <a:spcPct val="90000"/>
              </a:lnSpc>
              <a:spcBef>
                <a:spcPts val="600"/>
              </a:spcBef>
              <a:spcAft>
                <a:spcPts val="600"/>
              </a:spcAft>
            </a:pPr>
            <a:endParaRPr lang="en-US" sz="2400" dirty="0"/>
          </a:p>
        </p:txBody>
      </p:sp>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6</a:t>
            </a:r>
            <a:r>
              <a:rPr lang="en-US" sz="1100" b="1" dirty="0" smtClean="0">
                <a:solidFill>
                  <a:schemeClr val="tx2"/>
                </a:solidFill>
              </a:rPr>
              <a:t>: Hypothesis Testing – </a:t>
            </a:r>
            <a:r>
              <a:rPr lang="en-US" sz="1100" b="1" dirty="0">
                <a:solidFill>
                  <a:schemeClr val="tx2"/>
                </a:solidFill>
              </a:rPr>
              <a:t>Excel Demonstration</a:t>
            </a:r>
          </a:p>
        </p:txBody>
      </p:sp>
    </p:spTree>
    <p:extLst>
      <p:ext uri="{BB962C8B-B14F-4D97-AF65-F5344CB8AC3E}">
        <p14:creationId xmlns:p14="http://schemas.microsoft.com/office/powerpoint/2010/main" val="60522208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7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750"/>
                                        <p:tgtEl>
                                          <p:spTgt spid="23"/>
                                        </p:tgtEl>
                                      </p:cBhvr>
                                    </p:animEffect>
                                  </p:childTnLst>
                                </p:cTn>
                              </p:par>
                              <p:par>
                                <p:cTn id="13" presetID="42" presetClass="entr" presetSubtype="0" fill="hold" nodeType="with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animEffect transition="in" filter="fade">
                                      <p:cBhvr>
                                        <p:cTn id="15" dur="750"/>
                                        <p:tgtEl>
                                          <p:spTgt spid="23">
                                            <p:txEl>
                                              <p:pRg st="0" end="0"/>
                                            </p:txEl>
                                          </p:spTgt>
                                        </p:tgtEl>
                                      </p:cBhvr>
                                    </p:animEffect>
                                    <p:anim calcmode="lin" valueType="num">
                                      <p:cBhvr>
                                        <p:cTn id="16" dur="75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7" dur="75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3">
                                            <p:txEl>
                                              <p:pRg st="1" end="1"/>
                                            </p:txEl>
                                          </p:spTgt>
                                        </p:tgtEl>
                                        <p:attrNameLst>
                                          <p:attrName>style.visibility</p:attrName>
                                        </p:attrNameLst>
                                      </p:cBhvr>
                                      <p:to>
                                        <p:strVal val="visible"/>
                                      </p:to>
                                    </p:set>
                                    <p:animEffect transition="in" filter="fade">
                                      <p:cBhvr>
                                        <p:cTn id="22" dur="750"/>
                                        <p:tgtEl>
                                          <p:spTgt spid="23">
                                            <p:txEl>
                                              <p:pRg st="1" end="1"/>
                                            </p:txEl>
                                          </p:spTgt>
                                        </p:tgtEl>
                                      </p:cBhvr>
                                    </p:animEffect>
                                    <p:anim calcmode="lin" valueType="num">
                                      <p:cBhvr>
                                        <p:cTn id="23" dur="75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24" dur="75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852407" y="427162"/>
            <a:ext cx="1416861" cy="2781612"/>
          </a:xfrm>
          <a:custGeom>
            <a:avLst/>
            <a:gdLst>
              <a:gd name="connsiteX0" fmla="*/ 0 w 2634303"/>
              <a:gd name="connsiteY0" fmla="*/ 0 h 1844012"/>
              <a:gd name="connsiteX1" fmla="*/ 1712297 w 2634303"/>
              <a:gd name="connsiteY1" fmla="*/ 0 h 1844012"/>
              <a:gd name="connsiteX2" fmla="*/ 2634303 w 2634303"/>
              <a:gd name="connsiteY2" fmla="*/ 922006 h 1844012"/>
              <a:gd name="connsiteX3" fmla="*/ 1712297 w 2634303"/>
              <a:gd name="connsiteY3" fmla="*/ 1844012 h 1844012"/>
              <a:gd name="connsiteX4" fmla="*/ 0 w 2634303"/>
              <a:gd name="connsiteY4" fmla="*/ 1844012 h 1844012"/>
              <a:gd name="connsiteX5" fmla="*/ 922006 w 2634303"/>
              <a:gd name="connsiteY5" fmla="*/ 922006 h 1844012"/>
              <a:gd name="connsiteX6" fmla="*/ 0 w 2634303"/>
              <a:gd name="connsiteY6" fmla="*/ 0 h 184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4303" h="1844012">
                <a:moveTo>
                  <a:pt x="2634302" y="0"/>
                </a:moveTo>
                <a:lnTo>
                  <a:pt x="2634302" y="1198608"/>
                </a:lnTo>
                <a:lnTo>
                  <a:pt x="1317152" y="1844012"/>
                </a:lnTo>
                <a:lnTo>
                  <a:pt x="1" y="1198608"/>
                </a:lnTo>
                <a:lnTo>
                  <a:pt x="1" y="0"/>
                </a:lnTo>
                <a:lnTo>
                  <a:pt x="1317152" y="645404"/>
                </a:lnTo>
                <a:lnTo>
                  <a:pt x="2634302" y="0"/>
                </a:lnTo>
                <a:close/>
              </a:path>
            </a:pathLst>
          </a:custGeom>
          <a:scene3d>
            <a:camera prst="orthographicFront"/>
            <a:lightRig rig="flat" dir="t"/>
          </a:scene3d>
          <a:sp3d prstMaterial="plastic">
            <a:bevelT w="120900" h="88900"/>
            <a:bevelB w="88900" h="31750" prst="angle"/>
          </a:sp3d>
        </p:spPr>
        <p:style>
          <a:lnRef idx="1">
            <a:schemeClr val="accent2">
              <a:shade val="80000"/>
              <a:hueOff val="0"/>
              <a:satOff val="0"/>
              <a:lumOff val="0"/>
              <a:alphaOff val="0"/>
            </a:schemeClr>
          </a:lnRef>
          <a:fillRef idx="3">
            <a:schemeClr val="accent2">
              <a:shade val="80000"/>
              <a:hueOff val="0"/>
              <a:satOff val="0"/>
              <a:lumOff val="0"/>
              <a:alphaOff val="0"/>
            </a:schemeClr>
          </a:fillRef>
          <a:effectRef idx="2">
            <a:schemeClr val="accent2">
              <a:shade val="80000"/>
              <a:hueOff val="0"/>
              <a:satOff val="0"/>
              <a:lumOff val="0"/>
              <a:alphaOff val="0"/>
            </a:schemeClr>
          </a:effectRef>
          <a:fontRef idx="minor">
            <a:schemeClr val="lt1"/>
          </a:fontRef>
        </p:style>
        <p:txBody>
          <a:bodyPr spcFirstLastPara="0" vert="horz" wrap="square" lIns="27306" tIns="949311" rIns="27305" bIns="949312" numCol="1" spcCol="1270" anchor="ctr" anchorCtr="0">
            <a:noAutofit/>
          </a:bodyPr>
          <a:lstStyle/>
          <a:p>
            <a:pPr lvl="0" algn="ctr" defTabSz="1911350" rtl="0">
              <a:lnSpc>
                <a:spcPct val="90000"/>
              </a:lnSpc>
              <a:spcBef>
                <a:spcPct val="0"/>
              </a:spcBef>
              <a:spcAft>
                <a:spcPct val="35000"/>
              </a:spcAft>
            </a:pPr>
            <a:r>
              <a:rPr lang="en-US" sz="2800" b="1" kern="1200" dirty="0" smtClean="0">
                <a:effectLst>
                  <a:outerShdw blurRad="38100" dist="38100" dir="2700000" algn="tl">
                    <a:srgbClr val="000000">
                      <a:alpha val="43137"/>
                    </a:srgbClr>
                  </a:outerShdw>
                </a:effectLst>
              </a:rPr>
              <a:t>Step 1</a:t>
            </a:r>
            <a:r>
              <a:rPr lang="en-US" sz="2800" kern="1200" dirty="0" smtClean="0">
                <a:effectLst>
                  <a:outerShdw blurRad="38100" dist="38100" dir="2700000" algn="tl">
                    <a:srgbClr val="000000">
                      <a:alpha val="43137"/>
                    </a:srgbClr>
                  </a:outerShdw>
                </a:effectLst>
              </a:rPr>
              <a:t>: </a:t>
            </a:r>
            <a:endParaRPr lang="en-US" sz="2800" kern="1200" dirty="0">
              <a:effectLst>
                <a:outerShdw blurRad="38100" dist="38100" dir="2700000" algn="tl">
                  <a:srgbClr val="000000">
                    <a:alpha val="43137"/>
                  </a:srgbClr>
                </a:outerShdw>
              </a:effectLst>
            </a:endParaRPr>
          </a:p>
        </p:txBody>
      </p:sp>
      <p:sp>
        <p:nvSpPr>
          <p:cNvPr id="8" name="Freeform 7"/>
          <p:cNvSpPr/>
          <p:nvPr/>
        </p:nvSpPr>
        <p:spPr>
          <a:xfrm>
            <a:off x="2269268" y="427162"/>
            <a:ext cx="9152983" cy="3044261"/>
          </a:xfrm>
          <a:custGeom>
            <a:avLst/>
            <a:gdLst>
              <a:gd name="connsiteX0" fmla="*/ 285389 w 1712297"/>
              <a:gd name="connsiteY0" fmla="*/ 0 h 4640794"/>
              <a:gd name="connsiteX1" fmla="*/ 1426908 w 1712297"/>
              <a:gd name="connsiteY1" fmla="*/ 0 h 4640794"/>
              <a:gd name="connsiteX2" fmla="*/ 1712297 w 1712297"/>
              <a:gd name="connsiteY2" fmla="*/ 285389 h 4640794"/>
              <a:gd name="connsiteX3" fmla="*/ 1712297 w 1712297"/>
              <a:gd name="connsiteY3" fmla="*/ 4640794 h 4640794"/>
              <a:gd name="connsiteX4" fmla="*/ 1712297 w 1712297"/>
              <a:gd name="connsiteY4" fmla="*/ 4640794 h 4640794"/>
              <a:gd name="connsiteX5" fmla="*/ 0 w 1712297"/>
              <a:gd name="connsiteY5" fmla="*/ 4640794 h 4640794"/>
              <a:gd name="connsiteX6" fmla="*/ 0 w 1712297"/>
              <a:gd name="connsiteY6" fmla="*/ 4640794 h 4640794"/>
              <a:gd name="connsiteX7" fmla="*/ 0 w 1712297"/>
              <a:gd name="connsiteY7" fmla="*/ 285389 h 4640794"/>
              <a:gd name="connsiteX8" fmla="*/ 285389 w 1712297"/>
              <a:gd name="connsiteY8" fmla="*/ 0 h 4640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2297" h="4640794">
                <a:moveTo>
                  <a:pt x="1712297" y="773483"/>
                </a:moveTo>
                <a:lnTo>
                  <a:pt x="1712297" y="3867311"/>
                </a:lnTo>
                <a:cubicBezTo>
                  <a:pt x="1712297" y="4294493"/>
                  <a:pt x="1665153" y="4640793"/>
                  <a:pt x="1606998" y="4640793"/>
                </a:cubicBezTo>
                <a:lnTo>
                  <a:pt x="0" y="4640793"/>
                </a:lnTo>
                <a:lnTo>
                  <a:pt x="0" y="4640793"/>
                </a:lnTo>
                <a:lnTo>
                  <a:pt x="0" y="1"/>
                </a:lnTo>
                <a:lnTo>
                  <a:pt x="0" y="1"/>
                </a:lnTo>
                <a:lnTo>
                  <a:pt x="1606998" y="1"/>
                </a:lnTo>
                <a:cubicBezTo>
                  <a:pt x="1665153" y="1"/>
                  <a:pt x="1712297" y="346301"/>
                  <a:pt x="1712297" y="773483"/>
                </a:cubicBezTo>
                <a:close/>
              </a:path>
            </a:pathLst>
          </a:custGeom>
          <a:scene3d>
            <a:camera prst="orthographicFront"/>
            <a:lightRig rig="flat" dir="t"/>
          </a:scene3d>
          <a:sp3d extrusionH="12700" prstMaterial="plastic">
            <a:bevelT w="50800" h="50800"/>
          </a:sp3d>
        </p:spPr>
        <p:style>
          <a:lnRef idx="1">
            <a:schemeClr val="accent2">
              <a:shade val="80000"/>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2457" tIns="91842" rIns="91842" bIns="91843" numCol="1" spcCol="1270" anchor="ctr" anchorCtr="0">
            <a:noAutofit/>
          </a:bodyPr>
          <a:lstStyle/>
          <a:p>
            <a:pPr>
              <a:spcBef>
                <a:spcPts val="600"/>
              </a:spcBef>
            </a:pPr>
            <a:endParaRPr lang="en-US" sz="2400" dirty="0" smtClean="0"/>
          </a:p>
          <a:p>
            <a:pPr>
              <a:spcBef>
                <a:spcPts val="600"/>
              </a:spcBef>
            </a:pPr>
            <a:r>
              <a:rPr lang="en-US" sz="2400" dirty="0" smtClean="0"/>
              <a:t>Enter </a:t>
            </a:r>
            <a:r>
              <a:rPr lang="en-US" sz="2400" dirty="0"/>
              <a:t>the fulfillment times into Excel in Column A and create a corresponding identifying label in Column B (see Figure 6.2</a:t>
            </a:r>
            <a:r>
              <a:rPr lang="en-US" sz="2400" dirty="0" smtClean="0"/>
              <a:t>):</a:t>
            </a:r>
          </a:p>
          <a:p>
            <a:pPr marL="342900" indent="-342900">
              <a:spcBef>
                <a:spcPts val="600"/>
              </a:spcBef>
              <a:buFont typeface="Arial" panose="020B0604020202020204" pitchFamily="34" charset="0"/>
              <a:buChar char="•"/>
            </a:pPr>
            <a:r>
              <a:rPr lang="en-US" sz="2400" dirty="0" smtClean="0"/>
              <a:t>Assembly </a:t>
            </a:r>
            <a:r>
              <a:rPr lang="en-US" sz="2400" dirty="0"/>
              <a:t>Line 1: 4.22, 5.56, 3.01, 5.14, 4.78, 2.35, 3.53, 3.21, 4.49, 6.11, 0.39, 5.13, 6.47, 6.20, 3.80 </a:t>
            </a:r>
          </a:p>
          <a:p>
            <a:pPr marL="342900" indent="-342900">
              <a:spcBef>
                <a:spcPts val="600"/>
              </a:spcBef>
              <a:buFont typeface="Arial" panose="020B0604020202020204" pitchFamily="34" charset="0"/>
              <a:buChar char="•"/>
            </a:pPr>
            <a:r>
              <a:rPr lang="en-US" sz="2400" dirty="0"/>
              <a:t>Assembly Line 2: 9.77, 5.91, 8.01, 5.78, 8.72, 3.81, 8.02, 8.36, 10.48, 6.69, 5.67, 4.09, 6.18, 9.90, </a:t>
            </a:r>
            <a:r>
              <a:rPr lang="en-US" sz="2400" dirty="0" smtClean="0"/>
              <a:t>5.48  </a:t>
            </a:r>
            <a:endParaRPr lang="en-US" sz="2400" dirty="0" smtClean="0"/>
          </a:p>
          <a:p>
            <a:pPr>
              <a:spcBef>
                <a:spcPts val="600"/>
              </a:spcBef>
            </a:pPr>
            <a:endParaRPr lang="en-US" sz="2400" kern="12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1792" y="3562066"/>
            <a:ext cx="5750547" cy="2805145"/>
          </a:xfrm>
          <a:prstGeom prst="rect">
            <a:avLst/>
          </a:prstGeom>
        </p:spPr>
      </p:pic>
      <p:sp>
        <p:nvSpPr>
          <p:cNvPr id="6" name="TextBox 5"/>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6</a:t>
            </a:r>
            <a:r>
              <a:rPr lang="en-US" sz="1100" b="1" dirty="0" smtClean="0">
                <a:solidFill>
                  <a:schemeClr val="tx2"/>
                </a:solidFill>
              </a:rPr>
              <a:t>: Hypothesis Testing – </a:t>
            </a:r>
            <a:r>
              <a:rPr lang="en-US" sz="1100" b="1" dirty="0">
                <a:solidFill>
                  <a:schemeClr val="tx2"/>
                </a:solidFill>
              </a:rPr>
              <a:t>Excel Demonstration</a:t>
            </a:r>
          </a:p>
        </p:txBody>
      </p:sp>
    </p:spTree>
    <p:extLst>
      <p:ext uri="{BB962C8B-B14F-4D97-AF65-F5344CB8AC3E}">
        <p14:creationId xmlns:p14="http://schemas.microsoft.com/office/powerpoint/2010/main" val="233118084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75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804281" y="956551"/>
            <a:ext cx="1416861" cy="2791326"/>
          </a:xfrm>
          <a:custGeom>
            <a:avLst/>
            <a:gdLst>
              <a:gd name="connsiteX0" fmla="*/ 0 w 2634303"/>
              <a:gd name="connsiteY0" fmla="*/ 0 h 1844012"/>
              <a:gd name="connsiteX1" fmla="*/ 1712297 w 2634303"/>
              <a:gd name="connsiteY1" fmla="*/ 0 h 1844012"/>
              <a:gd name="connsiteX2" fmla="*/ 2634303 w 2634303"/>
              <a:gd name="connsiteY2" fmla="*/ 922006 h 1844012"/>
              <a:gd name="connsiteX3" fmla="*/ 1712297 w 2634303"/>
              <a:gd name="connsiteY3" fmla="*/ 1844012 h 1844012"/>
              <a:gd name="connsiteX4" fmla="*/ 0 w 2634303"/>
              <a:gd name="connsiteY4" fmla="*/ 1844012 h 1844012"/>
              <a:gd name="connsiteX5" fmla="*/ 922006 w 2634303"/>
              <a:gd name="connsiteY5" fmla="*/ 922006 h 1844012"/>
              <a:gd name="connsiteX6" fmla="*/ 0 w 2634303"/>
              <a:gd name="connsiteY6" fmla="*/ 0 h 184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4303" h="1844012">
                <a:moveTo>
                  <a:pt x="2634302" y="0"/>
                </a:moveTo>
                <a:lnTo>
                  <a:pt x="2634302" y="1198608"/>
                </a:lnTo>
                <a:lnTo>
                  <a:pt x="1317152" y="1844012"/>
                </a:lnTo>
                <a:lnTo>
                  <a:pt x="1" y="1198608"/>
                </a:lnTo>
                <a:lnTo>
                  <a:pt x="1" y="0"/>
                </a:lnTo>
                <a:lnTo>
                  <a:pt x="1317152" y="645404"/>
                </a:lnTo>
                <a:lnTo>
                  <a:pt x="2634302" y="0"/>
                </a:lnTo>
                <a:close/>
              </a:path>
            </a:pathLst>
          </a:custGeom>
          <a:scene3d>
            <a:camera prst="orthographicFront"/>
            <a:lightRig rig="flat" dir="t"/>
          </a:scene3d>
          <a:sp3d prstMaterial="plastic">
            <a:bevelT w="120900" h="88900"/>
            <a:bevelB w="88900" h="31750" prst="angle"/>
          </a:sp3d>
        </p:spPr>
        <p:style>
          <a:lnRef idx="1">
            <a:schemeClr val="accent2">
              <a:shade val="80000"/>
              <a:hueOff val="0"/>
              <a:satOff val="0"/>
              <a:lumOff val="0"/>
              <a:alphaOff val="0"/>
            </a:schemeClr>
          </a:lnRef>
          <a:fillRef idx="3">
            <a:schemeClr val="accent2">
              <a:shade val="80000"/>
              <a:hueOff val="0"/>
              <a:satOff val="0"/>
              <a:lumOff val="0"/>
              <a:alphaOff val="0"/>
            </a:schemeClr>
          </a:fillRef>
          <a:effectRef idx="2">
            <a:schemeClr val="accent2">
              <a:shade val="80000"/>
              <a:hueOff val="0"/>
              <a:satOff val="0"/>
              <a:lumOff val="0"/>
              <a:alphaOff val="0"/>
            </a:schemeClr>
          </a:effectRef>
          <a:fontRef idx="minor">
            <a:schemeClr val="lt1"/>
          </a:fontRef>
        </p:style>
        <p:txBody>
          <a:bodyPr spcFirstLastPara="0" vert="horz" wrap="square" lIns="27306" tIns="949311" rIns="27305" bIns="949312" numCol="1" spcCol="1270" anchor="ctr" anchorCtr="0">
            <a:noAutofit/>
          </a:bodyPr>
          <a:lstStyle/>
          <a:p>
            <a:pPr lvl="0" algn="ctr" defTabSz="1911350" rtl="0">
              <a:lnSpc>
                <a:spcPct val="90000"/>
              </a:lnSpc>
              <a:spcBef>
                <a:spcPct val="0"/>
              </a:spcBef>
              <a:spcAft>
                <a:spcPct val="35000"/>
              </a:spcAft>
            </a:pPr>
            <a:r>
              <a:rPr lang="en-US" sz="2800" b="1" kern="1200" dirty="0" smtClean="0">
                <a:effectLst>
                  <a:outerShdw blurRad="38100" dist="38100" dir="2700000" algn="tl">
                    <a:srgbClr val="000000">
                      <a:alpha val="43137"/>
                    </a:srgbClr>
                  </a:outerShdw>
                </a:effectLst>
              </a:rPr>
              <a:t>Step </a:t>
            </a:r>
            <a:r>
              <a:rPr lang="en-US" sz="2800" b="1" dirty="0">
                <a:effectLst>
                  <a:outerShdw blurRad="38100" dist="38100" dir="2700000" algn="tl">
                    <a:srgbClr val="000000">
                      <a:alpha val="43137"/>
                    </a:srgbClr>
                  </a:outerShdw>
                </a:effectLst>
              </a:rPr>
              <a:t>2</a:t>
            </a:r>
            <a:r>
              <a:rPr lang="en-US" sz="2800" kern="1200" dirty="0" smtClean="0">
                <a:effectLst>
                  <a:outerShdw blurRad="38100" dist="38100" dir="2700000" algn="tl">
                    <a:srgbClr val="000000">
                      <a:alpha val="43137"/>
                    </a:srgbClr>
                  </a:outerShdw>
                </a:effectLst>
              </a:rPr>
              <a:t>: </a:t>
            </a:r>
            <a:endParaRPr lang="en-US" sz="2800" kern="1200" dirty="0">
              <a:effectLst>
                <a:outerShdw blurRad="38100" dist="38100" dir="2700000" algn="tl">
                  <a:srgbClr val="000000">
                    <a:alpha val="43137"/>
                  </a:srgbClr>
                </a:outerShdw>
              </a:effectLst>
            </a:endParaRPr>
          </a:p>
        </p:txBody>
      </p:sp>
      <p:sp>
        <p:nvSpPr>
          <p:cNvPr id="8" name="Freeform 7"/>
          <p:cNvSpPr/>
          <p:nvPr/>
        </p:nvSpPr>
        <p:spPr>
          <a:xfrm>
            <a:off x="2221142" y="956551"/>
            <a:ext cx="9152983" cy="4979028"/>
          </a:xfrm>
          <a:custGeom>
            <a:avLst/>
            <a:gdLst>
              <a:gd name="connsiteX0" fmla="*/ 285389 w 1712297"/>
              <a:gd name="connsiteY0" fmla="*/ 0 h 4640794"/>
              <a:gd name="connsiteX1" fmla="*/ 1426908 w 1712297"/>
              <a:gd name="connsiteY1" fmla="*/ 0 h 4640794"/>
              <a:gd name="connsiteX2" fmla="*/ 1712297 w 1712297"/>
              <a:gd name="connsiteY2" fmla="*/ 285389 h 4640794"/>
              <a:gd name="connsiteX3" fmla="*/ 1712297 w 1712297"/>
              <a:gd name="connsiteY3" fmla="*/ 4640794 h 4640794"/>
              <a:gd name="connsiteX4" fmla="*/ 1712297 w 1712297"/>
              <a:gd name="connsiteY4" fmla="*/ 4640794 h 4640794"/>
              <a:gd name="connsiteX5" fmla="*/ 0 w 1712297"/>
              <a:gd name="connsiteY5" fmla="*/ 4640794 h 4640794"/>
              <a:gd name="connsiteX6" fmla="*/ 0 w 1712297"/>
              <a:gd name="connsiteY6" fmla="*/ 4640794 h 4640794"/>
              <a:gd name="connsiteX7" fmla="*/ 0 w 1712297"/>
              <a:gd name="connsiteY7" fmla="*/ 285389 h 4640794"/>
              <a:gd name="connsiteX8" fmla="*/ 285389 w 1712297"/>
              <a:gd name="connsiteY8" fmla="*/ 0 h 4640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2297" h="4640794">
                <a:moveTo>
                  <a:pt x="1712297" y="773483"/>
                </a:moveTo>
                <a:lnTo>
                  <a:pt x="1712297" y="3867311"/>
                </a:lnTo>
                <a:cubicBezTo>
                  <a:pt x="1712297" y="4294493"/>
                  <a:pt x="1665153" y="4640793"/>
                  <a:pt x="1606998" y="4640793"/>
                </a:cubicBezTo>
                <a:lnTo>
                  <a:pt x="0" y="4640793"/>
                </a:lnTo>
                <a:lnTo>
                  <a:pt x="0" y="4640793"/>
                </a:lnTo>
                <a:lnTo>
                  <a:pt x="0" y="1"/>
                </a:lnTo>
                <a:lnTo>
                  <a:pt x="0" y="1"/>
                </a:lnTo>
                <a:lnTo>
                  <a:pt x="1606998" y="1"/>
                </a:lnTo>
                <a:cubicBezTo>
                  <a:pt x="1665153" y="1"/>
                  <a:pt x="1712297" y="346301"/>
                  <a:pt x="1712297" y="773483"/>
                </a:cubicBezTo>
                <a:close/>
              </a:path>
            </a:pathLst>
          </a:custGeom>
          <a:scene3d>
            <a:camera prst="orthographicFront"/>
            <a:lightRig rig="flat" dir="t"/>
          </a:scene3d>
          <a:sp3d extrusionH="12700" prstMaterial="plastic">
            <a:bevelT w="50800" h="50800"/>
          </a:sp3d>
        </p:spPr>
        <p:style>
          <a:lnRef idx="1">
            <a:schemeClr val="accent2">
              <a:shade val="80000"/>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2457" tIns="91842" rIns="91842" bIns="91843" numCol="1" spcCol="1270" anchor="ctr" anchorCtr="0">
            <a:noAutofit/>
          </a:bodyPr>
          <a:lstStyle/>
          <a:p>
            <a:pPr marL="342900" indent="-342900">
              <a:spcBef>
                <a:spcPts val="600"/>
              </a:spcBef>
              <a:spcAft>
                <a:spcPts val="1200"/>
              </a:spcAft>
              <a:buFont typeface="Wingdings" panose="05000000000000000000" pitchFamily="2" charset="2"/>
              <a:buChar char="§"/>
            </a:pPr>
            <a:r>
              <a:rPr lang="en-US" sz="2400" dirty="0" smtClean="0"/>
              <a:t>Click </a:t>
            </a:r>
            <a:r>
              <a:rPr lang="en-US" sz="2400" dirty="0"/>
              <a:t>on “Data,” then “Data Analysis,” and choose “t-Test: Two-Sample Assuming Unequal Variances.” </a:t>
            </a:r>
            <a:endParaRPr lang="en-US" sz="2400" dirty="0" smtClean="0"/>
          </a:p>
          <a:p>
            <a:pPr marL="342900" indent="-342900">
              <a:spcBef>
                <a:spcPts val="600"/>
              </a:spcBef>
              <a:spcAft>
                <a:spcPts val="1200"/>
              </a:spcAft>
              <a:buFont typeface="Wingdings" panose="05000000000000000000" pitchFamily="2" charset="2"/>
              <a:buChar char="§"/>
            </a:pPr>
            <a:r>
              <a:rPr lang="en-US" sz="2400" dirty="0" smtClean="0"/>
              <a:t>Note</a:t>
            </a:r>
            <a:r>
              <a:rPr lang="en-US" sz="2400" dirty="0"/>
              <a:t>: In this example we were told the variances are unequal, which is why we chose the tool we did. </a:t>
            </a:r>
            <a:endParaRPr lang="en-US" sz="2400" dirty="0" smtClean="0"/>
          </a:p>
          <a:p>
            <a:pPr marL="342900" indent="-342900">
              <a:spcBef>
                <a:spcPts val="600"/>
              </a:spcBef>
              <a:spcAft>
                <a:spcPts val="1200"/>
              </a:spcAft>
              <a:buFont typeface="Wingdings" panose="05000000000000000000" pitchFamily="2" charset="2"/>
              <a:buChar char="§"/>
            </a:pPr>
            <a:r>
              <a:rPr lang="en-US" sz="2400" dirty="0" smtClean="0"/>
              <a:t>If </a:t>
            </a:r>
            <a:r>
              <a:rPr lang="en-US" sz="2400" dirty="0"/>
              <a:t>you are not told, you must first check whether the variances are equal in both groups, which determines the type of t-test to perform (one that assumes equal variances or one that does not make that assumption). </a:t>
            </a:r>
            <a:endParaRPr lang="en-US" sz="2400" dirty="0" smtClean="0"/>
          </a:p>
          <a:p>
            <a:pPr marL="342900" indent="-342900">
              <a:spcBef>
                <a:spcPts val="600"/>
              </a:spcBef>
              <a:spcAft>
                <a:spcPts val="1200"/>
              </a:spcAft>
              <a:buFont typeface="Wingdings" panose="05000000000000000000" pitchFamily="2" charset="2"/>
              <a:buChar char="§"/>
            </a:pPr>
            <a:r>
              <a:rPr lang="en-US" sz="2400" dirty="0" smtClean="0"/>
              <a:t>A </a:t>
            </a:r>
            <a:r>
              <a:rPr lang="en-US" sz="2400" dirty="0"/>
              <a:t>conservative approach is to always assume unequal variances. </a:t>
            </a:r>
            <a:endParaRPr lang="en-US" sz="2400" kern="1200" dirty="0"/>
          </a:p>
        </p:txBody>
      </p:sp>
      <p:sp>
        <p:nvSpPr>
          <p:cNvPr id="5" name="TextBox 4"/>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6</a:t>
            </a:r>
            <a:r>
              <a:rPr lang="en-US" sz="1100" b="1" dirty="0" smtClean="0">
                <a:solidFill>
                  <a:schemeClr val="tx2"/>
                </a:solidFill>
              </a:rPr>
              <a:t>: Hypothesis Testing – </a:t>
            </a:r>
            <a:r>
              <a:rPr lang="en-US" sz="1100" b="1" dirty="0">
                <a:solidFill>
                  <a:schemeClr val="tx2"/>
                </a:solidFill>
              </a:rPr>
              <a:t>Excel Demonstration</a:t>
            </a:r>
          </a:p>
        </p:txBody>
      </p:sp>
    </p:spTree>
    <p:extLst>
      <p:ext uri="{BB962C8B-B14F-4D97-AF65-F5344CB8AC3E}">
        <p14:creationId xmlns:p14="http://schemas.microsoft.com/office/powerpoint/2010/main" val="6500020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750"/>
                                        <p:tgtEl>
                                          <p:spTgt spid="8"/>
                                        </p:tgtEl>
                                      </p:cBhvr>
                                    </p:animEffect>
                                  </p:childTnLst>
                                </p:cTn>
                              </p:par>
                              <p:par>
                                <p:cTn id="13" presetID="42" presetClass="entr" presetSubtype="0" fill="hold" nodeType="with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750"/>
                                        <p:tgtEl>
                                          <p:spTgt spid="8">
                                            <p:txEl>
                                              <p:pRg st="0" end="0"/>
                                            </p:txEl>
                                          </p:spTgt>
                                        </p:tgtEl>
                                      </p:cBhvr>
                                    </p:animEffect>
                                    <p:anim calcmode="lin" valueType="num">
                                      <p:cBhvr>
                                        <p:cTn id="16" dur="75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7" dur="75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fade">
                                      <p:cBhvr>
                                        <p:cTn id="22" dur="750"/>
                                        <p:tgtEl>
                                          <p:spTgt spid="8">
                                            <p:txEl>
                                              <p:pRg st="1" end="1"/>
                                            </p:txEl>
                                          </p:spTgt>
                                        </p:tgtEl>
                                      </p:cBhvr>
                                    </p:animEffect>
                                    <p:anim calcmode="lin" valueType="num">
                                      <p:cBhvr>
                                        <p:cTn id="23" dur="75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4" dur="75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animEffect transition="in" filter="fade">
                                      <p:cBhvr>
                                        <p:cTn id="29" dur="750"/>
                                        <p:tgtEl>
                                          <p:spTgt spid="8">
                                            <p:txEl>
                                              <p:pRg st="2" end="2"/>
                                            </p:txEl>
                                          </p:spTgt>
                                        </p:tgtEl>
                                      </p:cBhvr>
                                    </p:animEffect>
                                    <p:anim calcmode="lin" valueType="num">
                                      <p:cBhvr>
                                        <p:cTn id="30" dur="75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1" dur="75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8">
                                            <p:txEl>
                                              <p:pRg st="3" end="3"/>
                                            </p:txEl>
                                          </p:spTgt>
                                        </p:tgtEl>
                                        <p:attrNameLst>
                                          <p:attrName>style.visibility</p:attrName>
                                        </p:attrNameLst>
                                      </p:cBhvr>
                                      <p:to>
                                        <p:strVal val="visible"/>
                                      </p:to>
                                    </p:set>
                                    <p:animEffect transition="in" filter="fade">
                                      <p:cBhvr>
                                        <p:cTn id="36" dur="750"/>
                                        <p:tgtEl>
                                          <p:spTgt spid="8">
                                            <p:txEl>
                                              <p:pRg st="3" end="3"/>
                                            </p:txEl>
                                          </p:spTgt>
                                        </p:tgtEl>
                                      </p:cBhvr>
                                    </p:animEffect>
                                    <p:anim calcmode="lin" valueType="num">
                                      <p:cBhvr>
                                        <p:cTn id="37" dur="75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8" dur="75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948660" y="1550110"/>
            <a:ext cx="1416861" cy="2749174"/>
          </a:xfrm>
          <a:custGeom>
            <a:avLst/>
            <a:gdLst>
              <a:gd name="connsiteX0" fmla="*/ 0 w 2634303"/>
              <a:gd name="connsiteY0" fmla="*/ 0 h 1844012"/>
              <a:gd name="connsiteX1" fmla="*/ 1712297 w 2634303"/>
              <a:gd name="connsiteY1" fmla="*/ 0 h 1844012"/>
              <a:gd name="connsiteX2" fmla="*/ 2634303 w 2634303"/>
              <a:gd name="connsiteY2" fmla="*/ 922006 h 1844012"/>
              <a:gd name="connsiteX3" fmla="*/ 1712297 w 2634303"/>
              <a:gd name="connsiteY3" fmla="*/ 1844012 h 1844012"/>
              <a:gd name="connsiteX4" fmla="*/ 0 w 2634303"/>
              <a:gd name="connsiteY4" fmla="*/ 1844012 h 1844012"/>
              <a:gd name="connsiteX5" fmla="*/ 922006 w 2634303"/>
              <a:gd name="connsiteY5" fmla="*/ 922006 h 1844012"/>
              <a:gd name="connsiteX6" fmla="*/ 0 w 2634303"/>
              <a:gd name="connsiteY6" fmla="*/ 0 h 184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4303" h="1844012">
                <a:moveTo>
                  <a:pt x="2634302" y="0"/>
                </a:moveTo>
                <a:lnTo>
                  <a:pt x="2634302" y="1198608"/>
                </a:lnTo>
                <a:lnTo>
                  <a:pt x="1317152" y="1844012"/>
                </a:lnTo>
                <a:lnTo>
                  <a:pt x="1" y="1198608"/>
                </a:lnTo>
                <a:lnTo>
                  <a:pt x="1" y="0"/>
                </a:lnTo>
                <a:lnTo>
                  <a:pt x="1317152" y="645404"/>
                </a:lnTo>
                <a:lnTo>
                  <a:pt x="2634302" y="0"/>
                </a:lnTo>
                <a:close/>
              </a:path>
            </a:pathLst>
          </a:custGeom>
          <a:scene3d>
            <a:camera prst="orthographicFront"/>
            <a:lightRig rig="flat" dir="t"/>
          </a:scene3d>
          <a:sp3d prstMaterial="plastic">
            <a:bevelT w="120900" h="88900"/>
            <a:bevelB w="88900" h="31750" prst="angle"/>
          </a:sp3d>
        </p:spPr>
        <p:style>
          <a:lnRef idx="1">
            <a:schemeClr val="accent2">
              <a:shade val="80000"/>
              <a:hueOff val="0"/>
              <a:satOff val="0"/>
              <a:lumOff val="0"/>
              <a:alphaOff val="0"/>
            </a:schemeClr>
          </a:lnRef>
          <a:fillRef idx="3">
            <a:schemeClr val="accent2">
              <a:shade val="80000"/>
              <a:hueOff val="0"/>
              <a:satOff val="0"/>
              <a:lumOff val="0"/>
              <a:alphaOff val="0"/>
            </a:schemeClr>
          </a:fillRef>
          <a:effectRef idx="2">
            <a:schemeClr val="accent2">
              <a:shade val="80000"/>
              <a:hueOff val="0"/>
              <a:satOff val="0"/>
              <a:lumOff val="0"/>
              <a:alphaOff val="0"/>
            </a:schemeClr>
          </a:effectRef>
          <a:fontRef idx="minor">
            <a:schemeClr val="lt1"/>
          </a:fontRef>
        </p:style>
        <p:txBody>
          <a:bodyPr spcFirstLastPara="0" vert="horz" wrap="square" lIns="27306" tIns="949311" rIns="27305" bIns="949312" numCol="1" spcCol="1270" anchor="ctr" anchorCtr="0">
            <a:noAutofit/>
          </a:bodyPr>
          <a:lstStyle/>
          <a:p>
            <a:pPr lvl="0" algn="ctr" defTabSz="191135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Step </a:t>
            </a:r>
            <a:r>
              <a:rPr lang="en-US" sz="3200" b="1" dirty="0" smtClean="0">
                <a:effectLst>
                  <a:outerShdw blurRad="38100" dist="38100" dir="2700000" algn="tl">
                    <a:srgbClr val="000000">
                      <a:alpha val="43137"/>
                    </a:srgbClr>
                  </a:outerShdw>
                </a:effectLst>
              </a:rPr>
              <a:t>3</a:t>
            </a:r>
            <a:r>
              <a:rPr lang="en-US" sz="2800" kern="1200" dirty="0" smtClean="0">
                <a:effectLst>
                  <a:outerShdw blurRad="38100" dist="38100" dir="2700000" algn="tl">
                    <a:srgbClr val="000000">
                      <a:alpha val="43137"/>
                    </a:srgbClr>
                  </a:outerShdw>
                </a:effectLst>
              </a:rPr>
              <a:t>: </a:t>
            </a:r>
            <a:endParaRPr lang="en-US" sz="2800" kern="1200" dirty="0">
              <a:effectLst>
                <a:outerShdw blurRad="38100" dist="38100" dir="2700000" algn="tl">
                  <a:srgbClr val="000000">
                    <a:alpha val="43137"/>
                  </a:srgbClr>
                </a:outerShdw>
              </a:effectLst>
            </a:endParaRPr>
          </a:p>
        </p:txBody>
      </p:sp>
      <p:sp>
        <p:nvSpPr>
          <p:cNvPr id="8" name="Freeform 7"/>
          <p:cNvSpPr/>
          <p:nvPr/>
        </p:nvSpPr>
        <p:spPr>
          <a:xfrm>
            <a:off x="2365522" y="1550110"/>
            <a:ext cx="8976248" cy="3294606"/>
          </a:xfrm>
          <a:custGeom>
            <a:avLst/>
            <a:gdLst>
              <a:gd name="connsiteX0" fmla="*/ 285389 w 1712297"/>
              <a:gd name="connsiteY0" fmla="*/ 0 h 4640794"/>
              <a:gd name="connsiteX1" fmla="*/ 1426908 w 1712297"/>
              <a:gd name="connsiteY1" fmla="*/ 0 h 4640794"/>
              <a:gd name="connsiteX2" fmla="*/ 1712297 w 1712297"/>
              <a:gd name="connsiteY2" fmla="*/ 285389 h 4640794"/>
              <a:gd name="connsiteX3" fmla="*/ 1712297 w 1712297"/>
              <a:gd name="connsiteY3" fmla="*/ 4640794 h 4640794"/>
              <a:gd name="connsiteX4" fmla="*/ 1712297 w 1712297"/>
              <a:gd name="connsiteY4" fmla="*/ 4640794 h 4640794"/>
              <a:gd name="connsiteX5" fmla="*/ 0 w 1712297"/>
              <a:gd name="connsiteY5" fmla="*/ 4640794 h 4640794"/>
              <a:gd name="connsiteX6" fmla="*/ 0 w 1712297"/>
              <a:gd name="connsiteY6" fmla="*/ 4640794 h 4640794"/>
              <a:gd name="connsiteX7" fmla="*/ 0 w 1712297"/>
              <a:gd name="connsiteY7" fmla="*/ 285389 h 4640794"/>
              <a:gd name="connsiteX8" fmla="*/ 285389 w 1712297"/>
              <a:gd name="connsiteY8" fmla="*/ 0 h 4640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2297" h="4640794">
                <a:moveTo>
                  <a:pt x="1712297" y="773483"/>
                </a:moveTo>
                <a:lnTo>
                  <a:pt x="1712297" y="3867311"/>
                </a:lnTo>
                <a:cubicBezTo>
                  <a:pt x="1712297" y="4294493"/>
                  <a:pt x="1665153" y="4640793"/>
                  <a:pt x="1606998" y="4640793"/>
                </a:cubicBezTo>
                <a:lnTo>
                  <a:pt x="0" y="4640793"/>
                </a:lnTo>
                <a:lnTo>
                  <a:pt x="0" y="4640793"/>
                </a:lnTo>
                <a:lnTo>
                  <a:pt x="0" y="1"/>
                </a:lnTo>
                <a:lnTo>
                  <a:pt x="0" y="1"/>
                </a:lnTo>
                <a:lnTo>
                  <a:pt x="1606998" y="1"/>
                </a:lnTo>
                <a:cubicBezTo>
                  <a:pt x="1665153" y="1"/>
                  <a:pt x="1712297" y="346301"/>
                  <a:pt x="1712297" y="773483"/>
                </a:cubicBezTo>
                <a:close/>
              </a:path>
            </a:pathLst>
          </a:custGeom>
          <a:scene3d>
            <a:camera prst="orthographicFront"/>
            <a:lightRig rig="flat" dir="t"/>
          </a:scene3d>
          <a:sp3d extrusionH="12700" prstMaterial="plastic">
            <a:bevelT w="50800" h="50800"/>
          </a:sp3d>
        </p:spPr>
        <p:style>
          <a:lnRef idx="1">
            <a:schemeClr val="accent2">
              <a:shade val="80000"/>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2457" tIns="91842" rIns="91842" bIns="91843" numCol="1" spcCol="1270" anchor="ctr" anchorCtr="0">
            <a:noAutofit/>
          </a:bodyPr>
          <a:lstStyle/>
          <a:p>
            <a:pPr marL="342900" indent="-342900">
              <a:spcBef>
                <a:spcPts val="1200"/>
              </a:spcBef>
              <a:spcAft>
                <a:spcPts val="1200"/>
              </a:spcAft>
              <a:buFont typeface="Wingdings" panose="05000000000000000000" pitchFamily="2" charset="2"/>
              <a:buChar char="§"/>
            </a:pPr>
            <a:r>
              <a:rPr lang="en-US" sz="2600" dirty="0" smtClean="0"/>
              <a:t>For </a:t>
            </a:r>
            <a:r>
              <a:rPr lang="en-US" sz="2600" dirty="0"/>
              <a:t>“Variable Range 1,” enter or select the range of numbers for Assembly Line 1 in column A. </a:t>
            </a:r>
            <a:endParaRPr lang="en-US" sz="2600" dirty="0" smtClean="0"/>
          </a:p>
          <a:p>
            <a:pPr marL="342900" indent="-342900">
              <a:spcBef>
                <a:spcPts val="1200"/>
              </a:spcBef>
              <a:spcAft>
                <a:spcPts val="1200"/>
              </a:spcAft>
              <a:buFont typeface="Wingdings" panose="05000000000000000000" pitchFamily="2" charset="2"/>
              <a:buChar char="§"/>
            </a:pPr>
            <a:r>
              <a:rPr lang="en-US" sz="2600" dirty="0" smtClean="0"/>
              <a:t>For </a:t>
            </a:r>
            <a:r>
              <a:rPr lang="en-US" sz="2600" dirty="0"/>
              <a:t>“Variance Range 2,” enter or select the range of numbers for Assembly Line 2, column A. </a:t>
            </a:r>
          </a:p>
        </p:txBody>
      </p:sp>
      <p:sp>
        <p:nvSpPr>
          <p:cNvPr id="5" name="TextBox 4"/>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6</a:t>
            </a:r>
            <a:r>
              <a:rPr lang="en-US" sz="1100" b="1" dirty="0" smtClean="0">
                <a:solidFill>
                  <a:schemeClr val="tx2"/>
                </a:solidFill>
              </a:rPr>
              <a:t>: Hypothesis Testing – </a:t>
            </a:r>
            <a:r>
              <a:rPr lang="en-US" sz="1100" b="1" dirty="0">
                <a:solidFill>
                  <a:schemeClr val="tx2"/>
                </a:solidFill>
              </a:rPr>
              <a:t>Excel Demonstration</a:t>
            </a:r>
          </a:p>
        </p:txBody>
      </p:sp>
    </p:spTree>
    <p:extLst>
      <p:ext uri="{BB962C8B-B14F-4D97-AF65-F5344CB8AC3E}">
        <p14:creationId xmlns:p14="http://schemas.microsoft.com/office/powerpoint/2010/main" val="340498902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750"/>
                                        <p:tgtEl>
                                          <p:spTgt spid="8"/>
                                        </p:tgtEl>
                                      </p:cBhvr>
                                    </p:animEffect>
                                  </p:childTnLst>
                                </p:cTn>
                              </p:par>
                              <p:par>
                                <p:cTn id="13" presetID="42" presetClass="entr" presetSubtype="0" fill="hold" nodeType="with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750"/>
                                        <p:tgtEl>
                                          <p:spTgt spid="8">
                                            <p:txEl>
                                              <p:pRg st="0" end="0"/>
                                            </p:txEl>
                                          </p:spTgt>
                                        </p:tgtEl>
                                      </p:cBhvr>
                                    </p:animEffect>
                                    <p:anim calcmode="lin" valueType="num">
                                      <p:cBhvr>
                                        <p:cTn id="16" dur="75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7" dur="75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fade">
                                      <p:cBhvr>
                                        <p:cTn id="22" dur="750"/>
                                        <p:tgtEl>
                                          <p:spTgt spid="8">
                                            <p:txEl>
                                              <p:pRg st="1" end="1"/>
                                            </p:txEl>
                                          </p:spTgt>
                                        </p:tgtEl>
                                      </p:cBhvr>
                                    </p:animEffect>
                                    <p:anim calcmode="lin" valueType="num">
                                      <p:cBhvr>
                                        <p:cTn id="23" dur="75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4" dur="75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2407" y="994611"/>
            <a:ext cx="10712594" cy="5251206"/>
          </a:xfrm>
        </p:spPr>
        <p:txBody>
          <a:bodyPr>
            <a:noAutofit/>
          </a:bodyPr>
          <a:lstStyle/>
          <a:p>
            <a:pPr algn="just"/>
            <a:r>
              <a:rPr lang="en-US" dirty="0" smtClean="0"/>
              <a:t>During </a:t>
            </a:r>
            <a:r>
              <a:rPr lang="en-US" dirty="0"/>
              <a:t>the trial evidence is collected and weighed either in favor of the defendant being guilty or in favor of the defendant being not </a:t>
            </a:r>
            <a:r>
              <a:rPr lang="en-US" dirty="0" smtClean="0"/>
              <a:t>guilty.</a:t>
            </a:r>
          </a:p>
          <a:p>
            <a:pPr lvl="1" algn="just"/>
            <a:r>
              <a:rPr lang="en-US" sz="2600" dirty="0" smtClean="0"/>
              <a:t>At </a:t>
            </a:r>
            <a:r>
              <a:rPr lang="en-US" sz="2600" dirty="0"/>
              <a:t>the end of the trial the judge (or jury) decides between the two </a:t>
            </a:r>
            <a:r>
              <a:rPr lang="en-US" sz="2600" dirty="0" smtClean="0"/>
              <a:t>alternatives </a:t>
            </a:r>
            <a:r>
              <a:rPr lang="en-US" sz="2600" dirty="0"/>
              <a:t>and either convicts the defendant (if he/she was assumed to be proven guilty beyond a reasonable doubt) or lets them go (if there was sufficient doubt in the defendant’s guilt). </a:t>
            </a:r>
            <a:endParaRPr lang="en-US" sz="2600" dirty="0" smtClean="0"/>
          </a:p>
          <a:p>
            <a:pPr lvl="1" algn="just"/>
            <a:r>
              <a:rPr lang="en-US" sz="2600" dirty="0" smtClean="0"/>
              <a:t>Note </a:t>
            </a:r>
            <a:r>
              <a:rPr lang="en-US" sz="2600" dirty="0"/>
              <a:t>that if the judge (or jury) decides a defendant is not guilty, it does not necessarily mean he/she is innocent. It simply means there was not enough evidence for a </a:t>
            </a:r>
            <a:r>
              <a:rPr lang="en-US" sz="2600" dirty="0" smtClean="0"/>
              <a:t>conviction</a:t>
            </a:r>
            <a:r>
              <a:rPr lang="en-US" sz="2600" dirty="0"/>
              <a:t>. </a:t>
            </a:r>
          </a:p>
        </p:txBody>
      </p:sp>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6</a:t>
            </a:r>
            <a:r>
              <a:rPr lang="en-US" sz="1100" b="1" dirty="0" smtClean="0">
                <a:solidFill>
                  <a:schemeClr val="tx2"/>
                </a:solidFill>
              </a:rPr>
              <a:t>: Hypothesis Testing – Introduction</a:t>
            </a:r>
            <a:endParaRPr lang="en-US" sz="1100" b="1" dirty="0">
              <a:solidFill>
                <a:schemeClr val="tx2"/>
              </a:solidFill>
            </a:endParaRPr>
          </a:p>
        </p:txBody>
      </p:sp>
    </p:spTree>
    <p:extLst>
      <p:ext uri="{BB962C8B-B14F-4D97-AF65-F5344CB8AC3E}">
        <p14:creationId xmlns:p14="http://schemas.microsoft.com/office/powerpoint/2010/main" val="423748133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a:xfrm>
            <a:off x="932618" y="642485"/>
            <a:ext cx="1416861" cy="2043323"/>
          </a:xfrm>
          <a:custGeom>
            <a:avLst/>
            <a:gdLst>
              <a:gd name="connsiteX0" fmla="*/ 0 w 2634303"/>
              <a:gd name="connsiteY0" fmla="*/ 0 h 1844012"/>
              <a:gd name="connsiteX1" fmla="*/ 1712297 w 2634303"/>
              <a:gd name="connsiteY1" fmla="*/ 0 h 1844012"/>
              <a:gd name="connsiteX2" fmla="*/ 2634303 w 2634303"/>
              <a:gd name="connsiteY2" fmla="*/ 922006 h 1844012"/>
              <a:gd name="connsiteX3" fmla="*/ 1712297 w 2634303"/>
              <a:gd name="connsiteY3" fmla="*/ 1844012 h 1844012"/>
              <a:gd name="connsiteX4" fmla="*/ 0 w 2634303"/>
              <a:gd name="connsiteY4" fmla="*/ 1844012 h 1844012"/>
              <a:gd name="connsiteX5" fmla="*/ 922006 w 2634303"/>
              <a:gd name="connsiteY5" fmla="*/ 922006 h 1844012"/>
              <a:gd name="connsiteX6" fmla="*/ 0 w 2634303"/>
              <a:gd name="connsiteY6" fmla="*/ 0 h 184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4303" h="1844012">
                <a:moveTo>
                  <a:pt x="2634302" y="0"/>
                </a:moveTo>
                <a:lnTo>
                  <a:pt x="2634302" y="1198608"/>
                </a:lnTo>
                <a:lnTo>
                  <a:pt x="1317152" y="1844012"/>
                </a:lnTo>
                <a:lnTo>
                  <a:pt x="1" y="1198608"/>
                </a:lnTo>
                <a:lnTo>
                  <a:pt x="1" y="0"/>
                </a:lnTo>
                <a:lnTo>
                  <a:pt x="1317152" y="645404"/>
                </a:lnTo>
                <a:lnTo>
                  <a:pt x="2634302" y="0"/>
                </a:lnTo>
                <a:close/>
              </a:path>
            </a:pathLst>
          </a:custGeom>
          <a:scene3d>
            <a:camera prst="orthographicFront"/>
            <a:lightRig rig="flat" dir="t"/>
          </a:scene3d>
          <a:sp3d prstMaterial="plastic">
            <a:bevelT w="120900" h="88900"/>
            <a:bevelB w="88900" h="31750" prst="angle"/>
          </a:sp3d>
        </p:spPr>
        <p:style>
          <a:lnRef idx="1">
            <a:schemeClr val="accent2">
              <a:shade val="80000"/>
              <a:hueOff val="0"/>
              <a:satOff val="0"/>
              <a:lumOff val="0"/>
              <a:alphaOff val="0"/>
            </a:schemeClr>
          </a:lnRef>
          <a:fillRef idx="3">
            <a:schemeClr val="accent2">
              <a:shade val="80000"/>
              <a:hueOff val="0"/>
              <a:satOff val="0"/>
              <a:lumOff val="0"/>
              <a:alphaOff val="0"/>
            </a:schemeClr>
          </a:fillRef>
          <a:effectRef idx="2">
            <a:schemeClr val="accent2">
              <a:shade val="80000"/>
              <a:hueOff val="0"/>
              <a:satOff val="0"/>
              <a:lumOff val="0"/>
              <a:alphaOff val="0"/>
            </a:schemeClr>
          </a:effectRef>
          <a:fontRef idx="minor">
            <a:schemeClr val="lt1"/>
          </a:fontRef>
        </p:style>
        <p:txBody>
          <a:bodyPr spcFirstLastPara="0" vert="horz" wrap="square" lIns="27306" tIns="949311" rIns="27305" bIns="949312" numCol="1" spcCol="1270" anchor="ctr" anchorCtr="0">
            <a:noAutofit/>
          </a:bodyPr>
          <a:lstStyle/>
          <a:p>
            <a:pPr lvl="0" algn="ctr" defTabSz="1911350" rtl="0">
              <a:lnSpc>
                <a:spcPct val="90000"/>
              </a:lnSpc>
              <a:spcBef>
                <a:spcPct val="0"/>
              </a:spcBef>
              <a:spcAft>
                <a:spcPct val="35000"/>
              </a:spcAft>
            </a:pPr>
            <a:r>
              <a:rPr lang="en-US" sz="2800" b="1" kern="1200" dirty="0" smtClean="0">
                <a:effectLst>
                  <a:outerShdw blurRad="38100" dist="38100" dir="2700000" algn="tl">
                    <a:srgbClr val="000000">
                      <a:alpha val="43137"/>
                    </a:srgbClr>
                  </a:outerShdw>
                </a:effectLst>
              </a:rPr>
              <a:t>Step </a:t>
            </a:r>
            <a:r>
              <a:rPr lang="en-US" sz="2800" b="1" dirty="0">
                <a:effectLst>
                  <a:outerShdw blurRad="38100" dist="38100" dir="2700000" algn="tl">
                    <a:srgbClr val="000000">
                      <a:alpha val="43137"/>
                    </a:srgbClr>
                  </a:outerShdw>
                </a:effectLst>
              </a:rPr>
              <a:t>4</a:t>
            </a:r>
            <a:r>
              <a:rPr lang="en-US" sz="2800" kern="1200" dirty="0" smtClean="0">
                <a:effectLst>
                  <a:outerShdw blurRad="38100" dist="38100" dir="2700000" algn="tl">
                    <a:srgbClr val="000000">
                      <a:alpha val="43137"/>
                    </a:srgbClr>
                  </a:outerShdw>
                </a:effectLst>
              </a:rPr>
              <a:t>: </a:t>
            </a:r>
            <a:endParaRPr lang="en-US" sz="2800" kern="1200" dirty="0">
              <a:effectLst>
                <a:outerShdw blurRad="38100" dist="38100" dir="2700000" algn="tl">
                  <a:srgbClr val="000000">
                    <a:alpha val="43137"/>
                  </a:srgbClr>
                </a:outerShdw>
              </a:effectLst>
            </a:endParaRPr>
          </a:p>
        </p:txBody>
      </p:sp>
      <p:sp>
        <p:nvSpPr>
          <p:cNvPr id="9" name="Freeform 8"/>
          <p:cNvSpPr/>
          <p:nvPr/>
        </p:nvSpPr>
        <p:spPr>
          <a:xfrm>
            <a:off x="2349479" y="642485"/>
            <a:ext cx="9152983" cy="2043323"/>
          </a:xfrm>
          <a:custGeom>
            <a:avLst/>
            <a:gdLst>
              <a:gd name="connsiteX0" fmla="*/ 285389 w 1712297"/>
              <a:gd name="connsiteY0" fmla="*/ 0 h 4640794"/>
              <a:gd name="connsiteX1" fmla="*/ 1426908 w 1712297"/>
              <a:gd name="connsiteY1" fmla="*/ 0 h 4640794"/>
              <a:gd name="connsiteX2" fmla="*/ 1712297 w 1712297"/>
              <a:gd name="connsiteY2" fmla="*/ 285389 h 4640794"/>
              <a:gd name="connsiteX3" fmla="*/ 1712297 w 1712297"/>
              <a:gd name="connsiteY3" fmla="*/ 4640794 h 4640794"/>
              <a:gd name="connsiteX4" fmla="*/ 1712297 w 1712297"/>
              <a:gd name="connsiteY4" fmla="*/ 4640794 h 4640794"/>
              <a:gd name="connsiteX5" fmla="*/ 0 w 1712297"/>
              <a:gd name="connsiteY5" fmla="*/ 4640794 h 4640794"/>
              <a:gd name="connsiteX6" fmla="*/ 0 w 1712297"/>
              <a:gd name="connsiteY6" fmla="*/ 4640794 h 4640794"/>
              <a:gd name="connsiteX7" fmla="*/ 0 w 1712297"/>
              <a:gd name="connsiteY7" fmla="*/ 285389 h 4640794"/>
              <a:gd name="connsiteX8" fmla="*/ 285389 w 1712297"/>
              <a:gd name="connsiteY8" fmla="*/ 0 h 4640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2297" h="4640794">
                <a:moveTo>
                  <a:pt x="1712297" y="773483"/>
                </a:moveTo>
                <a:lnTo>
                  <a:pt x="1712297" y="3867311"/>
                </a:lnTo>
                <a:cubicBezTo>
                  <a:pt x="1712297" y="4294493"/>
                  <a:pt x="1665153" y="4640793"/>
                  <a:pt x="1606998" y="4640793"/>
                </a:cubicBezTo>
                <a:lnTo>
                  <a:pt x="0" y="4640793"/>
                </a:lnTo>
                <a:lnTo>
                  <a:pt x="0" y="4640793"/>
                </a:lnTo>
                <a:lnTo>
                  <a:pt x="0" y="1"/>
                </a:lnTo>
                <a:lnTo>
                  <a:pt x="0" y="1"/>
                </a:lnTo>
                <a:lnTo>
                  <a:pt x="1606998" y="1"/>
                </a:lnTo>
                <a:cubicBezTo>
                  <a:pt x="1665153" y="1"/>
                  <a:pt x="1712297" y="346301"/>
                  <a:pt x="1712297" y="773483"/>
                </a:cubicBezTo>
                <a:close/>
              </a:path>
            </a:pathLst>
          </a:custGeom>
          <a:scene3d>
            <a:camera prst="orthographicFront"/>
            <a:lightRig rig="flat" dir="t"/>
          </a:scene3d>
          <a:sp3d extrusionH="12700" prstMaterial="plastic">
            <a:bevelT w="50800" h="50800"/>
          </a:sp3d>
        </p:spPr>
        <p:style>
          <a:lnRef idx="1">
            <a:schemeClr val="accent2">
              <a:shade val="80000"/>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2457" tIns="91842" rIns="91842" bIns="91843" numCol="1" spcCol="1270" anchor="ctr" anchorCtr="0">
            <a:noAutofit/>
          </a:bodyPr>
          <a:lstStyle/>
          <a:p>
            <a:pPr marL="342900" indent="-342900">
              <a:buFont typeface="Wingdings" panose="05000000000000000000" pitchFamily="2" charset="2"/>
              <a:buChar char="§"/>
            </a:pPr>
            <a:r>
              <a:rPr lang="en-US" sz="2200" dirty="0" smtClean="0"/>
              <a:t>Since </a:t>
            </a:r>
            <a:r>
              <a:rPr lang="en-US" sz="2200" dirty="0"/>
              <a:t>we did not use labels in the first row, we do not need to check the “Labels” box. </a:t>
            </a:r>
            <a:endParaRPr lang="en-US" sz="2200" dirty="0" smtClean="0"/>
          </a:p>
          <a:p>
            <a:pPr marL="342900" indent="-342900">
              <a:buFont typeface="Wingdings" panose="05000000000000000000" pitchFamily="2" charset="2"/>
              <a:buChar char="§"/>
            </a:pPr>
            <a:r>
              <a:rPr lang="en-US" sz="2200" dirty="0" smtClean="0"/>
              <a:t>The </a:t>
            </a:r>
            <a:r>
              <a:rPr lang="en-US" sz="2200" dirty="0"/>
              <a:t>alpha level is set by default to 0.05, which is what we wanted to use. </a:t>
            </a:r>
            <a:endParaRPr lang="en-US" sz="2200" dirty="0" smtClean="0"/>
          </a:p>
          <a:p>
            <a:pPr marL="342900" indent="-342900">
              <a:buFont typeface="Wingdings" panose="05000000000000000000" pitchFamily="2" charset="2"/>
              <a:buChar char="§"/>
            </a:pPr>
            <a:r>
              <a:rPr lang="en-US" sz="2200" dirty="0" smtClean="0"/>
              <a:t>Compare </a:t>
            </a:r>
            <a:r>
              <a:rPr lang="en-US" sz="2200" dirty="0"/>
              <a:t>with Figure 6.3; then Click OK.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9746" y="2849955"/>
            <a:ext cx="5773963" cy="3482605"/>
          </a:xfrm>
          <a:prstGeom prst="rect">
            <a:avLst/>
          </a:prstGeom>
        </p:spPr>
      </p:pic>
      <p:sp>
        <p:nvSpPr>
          <p:cNvPr id="7" name="TextBox 6"/>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6</a:t>
            </a:r>
            <a:r>
              <a:rPr lang="en-US" sz="1100" b="1" dirty="0" smtClean="0">
                <a:solidFill>
                  <a:schemeClr val="tx2"/>
                </a:solidFill>
              </a:rPr>
              <a:t>: Hypothesis Testing – </a:t>
            </a:r>
            <a:r>
              <a:rPr lang="en-US" sz="1100" b="1" dirty="0">
                <a:solidFill>
                  <a:schemeClr val="tx2"/>
                </a:solidFill>
              </a:rPr>
              <a:t>Excel Demonstration</a:t>
            </a:r>
          </a:p>
        </p:txBody>
      </p:sp>
    </p:spTree>
    <p:extLst>
      <p:ext uri="{BB962C8B-B14F-4D97-AF65-F5344CB8AC3E}">
        <p14:creationId xmlns:p14="http://schemas.microsoft.com/office/powerpoint/2010/main" val="112417020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750"/>
                                        <p:tgtEl>
                                          <p:spTgt spid="9"/>
                                        </p:tgtEl>
                                      </p:cBhvr>
                                    </p:animEffect>
                                  </p:childTnLst>
                                </p:cTn>
                              </p:par>
                              <p:par>
                                <p:cTn id="13" presetID="42" presetClass="entr" presetSubtype="0" fill="hold" nodeType="with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750"/>
                                        <p:tgtEl>
                                          <p:spTgt spid="9">
                                            <p:txEl>
                                              <p:pRg st="0" end="0"/>
                                            </p:txEl>
                                          </p:spTgt>
                                        </p:tgtEl>
                                      </p:cBhvr>
                                    </p:animEffect>
                                    <p:anim calcmode="lin" valueType="num">
                                      <p:cBhvr>
                                        <p:cTn id="16"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fade">
                                      <p:cBhvr>
                                        <p:cTn id="22" dur="750"/>
                                        <p:tgtEl>
                                          <p:spTgt spid="9">
                                            <p:txEl>
                                              <p:pRg st="1" end="1"/>
                                            </p:txEl>
                                          </p:spTgt>
                                        </p:tgtEl>
                                      </p:cBhvr>
                                    </p:animEffect>
                                    <p:anim calcmode="lin" valueType="num">
                                      <p:cBhvr>
                                        <p:cTn id="23" dur="75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4" dur="75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animEffect transition="in" filter="fade">
                                      <p:cBhvr>
                                        <p:cTn id="29" dur="750"/>
                                        <p:tgtEl>
                                          <p:spTgt spid="9">
                                            <p:txEl>
                                              <p:pRg st="2" end="2"/>
                                            </p:txEl>
                                          </p:spTgt>
                                        </p:tgtEl>
                                      </p:cBhvr>
                                    </p:animEffect>
                                    <p:anim calcmode="lin" valueType="num">
                                      <p:cBhvr>
                                        <p:cTn id="30"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31"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1390" y="705853"/>
            <a:ext cx="10721009" cy="561473"/>
          </a:xfrm>
        </p:spPr>
        <p:txBody>
          <a:bodyPr>
            <a:normAutofit/>
          </a:bodyPr>
          <a:lstStyle/>
          <a:p>
            <a:pPr marL="68580" indent="0">
              <a:buNone/>
            </a:pPr>
            <a:r>
              <a:rPr lang="en-US" sz="2400" dirty="0" smtClean="0"/>
              <a:t>The </a:t>
            </a:r>
            <a:r>
              <a:rPr lang="en-US" sz="2400" dirty="0"/>
              <a:t>procedure should produce the following output.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4050" y="1267326"/>
            <a:ext cx="8343900" cy="4905375"/>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6</a:t>
            </a:r>
            <a:r>
              <a:rPr lang="en-US" sz="1100" b="1" dirty="0" smtClean="0">
                <a:solidFill>
                  <a:schemeClr val="tx2"/>
                </a:solidFill>
              </a:rPr>
              <a:t>: Hypothesis Testing – </a:t>
            </a:r>
            <a:r>
              <a:rPr lang="en-US" sz="1100" b="1" dirty="0">
                <a:solidFill>
                  <a:schemeClr val="tx2"/>
                </a:solidFill>
              </a:rPr>
              <a:t>Excel Demonstration</a:t>
            </a:r>
          </a:p>
        </p:txBody>
      </p:sp>
    </p:spTree>
    <p:extLst>
      <p:ext uri="{BB962C8B-B14F-4D97-AF65-F5344CB8AC3E}">
        <p14:creationId xmlns:p14="http://schemas.microsoft.com/office/powerpoint/2010/main" val="177190216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60516" y="740030"/>
            <a:ext cx="10870968" cy="5141843"/>
          </a:xfrm>
        </p:spPr>
        <p:txBody>
          <a:bodyPr>
            <a:noAutofit/>
          </a:bodyPr>
          <a:lstStyle/>
          <a:p>
            <a:pPr marL="68580" indent="0" algn="just">
              <a:buNone/>
            </a:pPr>
            <a:r>
              <a:rPr lang="en-US" dirty="0" smtClean="0"/>
              <a:t>This </a:t>
            </a:r>
            <a:r>
              <a:rPr lang="en-US" dirty="0"/>
              <a:t>relates to our problem as follows. </a:t>
            </a:r>
          </a:p>
          <a:p>
            <a:pPr lvl="1" algn="just"/>
            <a:r>
              <a:rPr lang="en-US" sz="2600" i="1" dirty="0"/>
              <a:t>Null hypothesis</a:t>
            </a:r>
            <a:r>
              <a:rPr lang="en-US" sz="2600" dirty="0"/>
              <a:t>: There is no difference (the two means are equal) in fulfillment time between Assembly Line 1 and Assembly Line 2. </a:t>
            </a:r>
          </a:p>
          <a:p>
            <a:pPr lvl="1" algn="just"/>
            <a:r>
              <a:rPr lang="en-US" sz="2600" i="1" dirty="0"/>
              <a:t>Alternative hypothesis</a:t>
            </a:r>
            <a:r>
              <a:rPr lang="en-US" sz="2600" dirty="0"/>
              <a:t>: There is a difference (the two means are not equal) in fulfillment time between Assembly Line 1 and Assembly Line 2. </a:t>
            </a:r>
          </a:p>
          <a:p>
            <a:pPr lvl="1" algn="just"/>
            <a:r>
              <a:rPr lang="en-US" sz="2600" i="1" dirty="0" smtClean="0"/>
              <a:t>Results</a:t>
            </a:r>
            <a:r>
              <a:rPr lang="en-US" sz="2600" dirty="0"/>
              <a:t>: We have a two-tailed </a:t>
            </a:r>
            <a:r>
              <a:rPr lang="en-US" sz="2600" i="1" dirty="0"/>
              <a:t>p</a:t>
            </a:r>
            <a:r>
              <a:rPr lang="en-US" sz="2600" dirty="0"/>
              <a:t>-value of 0.0003. This is less than our alpha value, so we reject the null hypothesis and conclude that there is difference (the two means are not equal) in fulfillment time between Assembly Line 1 and Assembly Line 2. </a:t>
            </a:r>
          </a:p>
          <a:p>
            <a:pPr lvl="1" algn="just"/>
            <a:endParaRPr lang="en-US" sz="2600" dirty="0"/>
          </a:p>
          <a:p>
            <a:pPr marL="68580" indent="0" algn="just">
              <a:buNone/>
            </a:pPr>
            <a:endParaRPr lang="en-US" dirty="0"/>
          </a:p>
        </p:txBody>
      </p:sp>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6</a:t>
            </a:r>
            <a:r>
              <a:rPr lang="en-US" sz="1100" b="1" dirty="0" smtClean="0">
                <a:solidFill>
                  <a:schemeClr val="tx2"/>
                </a:solidFill>
              </a:rPr>
              <a:t>: Hypothesis Testing – </a:t>
            </a:r>
            <a:r>
              <a:rPr lang="en-US" sz="1100" b="1" dirty="0">
                <a:solidFill>
                  <a:schemeClr val="tx2"/>
                </a:solidFill>
              </a:rPr>
              <a:t>Excel Demonstration</a:t>
            </a:r>
          </a:p>
        </p:txBody>
      </p:sp>
    </p:spTree>
    <p:extLst>
      <p:ext uri="{BB962C8B-B14F-4D97-AF65-F5344CB8AC3E}">
        <p14:creationId xmlns:p14="http://schemas.microsoft.com/office/powerpoint/2010/main" val="154579946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750"/>
                                        <p:tgtEl>
                                          <p:spTgt spid="2">
                                            <p:txEl>
                                              <p:pRg st="3" end="3"/>
                                            </p:txEl>
                                          </p:spTgt>
                                        </p:tgtEl>
                                      </p:cBhvr>
                                    </p:animEffect>
                                    <p:anim calcmode="lin" valueType="num">
                                      <p:cBhvr>
                                        <p:cTn id="22"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5374" y="996703"/>
            <a:ext cx="10681252" cy="5141843"/>
          </a:xfrm>
        </p:spPr>
        <p:txBody>
          <a:bodyPr>
            <a:noAutofit/>
          </a:bodyPr>
          <a:lstStyle/>
          <a:p>
            <a:pPr algn="just">
              <a:buFont typeface="Wingdings" panose="05000000000000000000" pitchFamily="2" charset="2"/>
              <a:buChar char="§"/>
            </a:pPr>
            <a:r>
              <a:rPr lang="en-US" sz="2800" dirty="0" smtClean="0"/>
              <a:t>Even </a:t>
            </a:r>
            <a:r>
              <a:rPr lang="en-US" sz="2800" dirty="0"/>
              <a:t>though we used a two-tailed test, that is, we do not care which mean is larger, it is clear that the means are different because Assembly Line 1 has a smaller mean than line 2. </a:t>
            </a:r>
            <a:endParaRPr lang="en-US" sz="2800" dirty="0" smtClean="0"/>
          </a:p>
          <a:p>
            <a:pPr algn="just">
              <a:buFont typeface="Wingdings" panose="05000000000000000000" pitchFamily="2" charset="2"/>
              <a:buChar char="§"/>
            </a:pPr>
            <a:r>
              <a:rPr lang="en-US" sz="2800" dirty="0" smtClean="0"/>
              <a:t>Since </a:t>
            </a:r>
            <a:r>
              <a:rPr lang="en-US" sz="2800" dirty="0"/>
              <a:t>Company P wishes to reduce fulfillment times within their manufacturing plant, the management should try to identify why there is a difference and </a:t>
            </a:r>
            <a:r>
              <a:rPr lang="en-US" sz="2800" dirty="0" smtClean="0"/>
              <a:t>consider implementing </a:t>
            </a:r>
            <a:r>
              <a:rPr lang="en-US" sz="2800" dirty="0"/>
              <a:t>the work practices of Assembly Line 1 across all assembly lines as best practice.</a:t>
            </a:r>
          </a:p>
          <a:p>
            <a:pPr marL="68580" indent="0" algn="just">
              <a:buNone/>
            </a:pPr>
            <a:endParaRPr lang="en-US" sz="2800" dirty="0"/>
          </a:p>
        </p:txBody>
      </p:sp>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6</a:t>
            </a:r>
            <a:r>
              <a:rPr lang="en-US" sz="1100" b="1" dirty="0" smtClean="0">
                <a:solidFill>
                  <a:schemeClr val="tx2"/>
                </a:solidFill>
              </a:rPr>
              <a:t>: Hypothesis Testing – </a:t>
            </a:r>
            <a:r>
              <a:rPr lang="en-US" sz="1100" b="1" dirty="0">
                <a:solidFill>
                  <a:schemeClr val="tx2"/>
                </a:solidFill>
              </a:rPr>
              <a:t>Excel Demonstration</a:t>
            </a:r>
          </a:p>
        </p:txBody>
      </p:sp>
    </p:spTree>
    <p:extLst>
      <p:ext uri="{BB962C8B-B14F-4D97-AF65-F5344CB8AC3E}">
        <p14:creationId xmlns:p14="http://schemas.microsoft.com/office/powerpoint/2010/main" val="408978050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
          <p:cNvSpPr/>
          <p:nvPr/>
        </p:nvSpPr>
        <p:spPr>
          <a:xfrm>
            <a:off x="625642" y="523492"/>
            <a:ext cx="10940716" cy="777600"/>
          </a:xfrm>
          <a:custGeom>
            <a:avLst/>
            <a:gdLst>
              <a:gd name="connsiteX0" fmla="*/ 0 w 10940716"/>
              <a:gd name="connsiteY0" fmla="*/ 0 h 777600"/>
              <a:gd name="connsiteX1" fmla="*/ 10940716 w 10940716"/>
              <a:gd name="connsiteY1" fmla="*/ 0 h 777600"/>
              <a:gd name="connsiteX2" fmla="*/ 10940716 w 10940716"/>
              <a:gd name="connsiteY2" fmla="*/ 777600 h 777600"/>
              <a:gd name="connsiteX3" fmla="*/ 0 w 10940716"/>
              <a:gd name="connsiteY3" fmla="*/ 777600 h 777600"/>
              <a:gd name="connsiteX4" fmla="*/ 0 w 10940716"/>
              <a:gd name="connsiteY4" fmla="*/ 0 h 77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777600">
                <a:moveTo>
                  <a:pt x="0" y="0"/>
                </a:moveTo>
                <a:lnTo>
                  <a:pt x="10940716" y="0"/>
                </a:lnTo>
                <a:lnTo>
                  <a:pt x="10940716" y="777600"/>
                </a:lnTo>
                <a:lnTo>
                  <a:pt x="0" y="777600"/>
                </a:lnTo>
                <a:lnTo>
                  <a:pt x="0" y="0"/>
                </a:lnTo>
                <a:close/>
              </a:path>
            </a:pathLst>
          </a:custGeom>
          <a:solidFill>
            <a:srgbClr val="2254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en-US" sz="4400" dirty="0" smtClean="0">
                <a:solidFill>
                  <a:schemeClr val="bg1"/>
                </a:solidFill>
                <a:effectLst>
                  <a:outerShdw blurRad="38100" dist="38100" dir="2700000" algn="tl">
                    <a:srgbClr val="000000">
                      <a:alpha val="43137"/>
                    </a:srgbClr>
                  </a:outerShdw>
                </a:effectLst>
              </a:rPr>
              <a:t>Four Elements of Statistical Test</a:t>
            </a:r>
            <a:endParaRPr lang="en-US" sz="4400" kern="1200" dirty="0">
              <a:solidFill>
                <a:schemeClr val="bg1"/>
              </a:solidFill>
              <a:effectLst>
                <a:outerShdw blurRad="38100" dist="38100" dir="2700000" algn="tl">
                  <a:srgbClr val="000000">
                    <a:alpha val="43137"/>
                  </a:srgbClr>
                </a:outerShdw>
              </a:effectLst>
            </a:endParaRPr>
          </a:p>
        </p:txBody>
      </p:sp>
      <mc:AlternateContent xmlns:mc="http://schemas.openxmlformats.org/markup-compatibility/2006">
        <mc:Choice xmlns:a14="http://schemas.microsoft.com/office/drawing/2010/main" Requires="a14">
          <p:sp>
            <p:nvSpPr>
              <p:cNvPr id="23" name="Freeform 22"/>
              <p:cNvSpPr/>
              <p:nvPr/>
            </p:nvSpPr>
            <p:spPr>
              <a:xfrm>
                <a:off x="625642" y="1301091"/>
                <a:ext cx="10940716" cy="5053214"/>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solidFill>
                <a:srgbClr val="F2FFE3"/>
              </a:soli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4018" tIns="144018" rIns="192024" bIns="216027" numCol="1" spcCol="1270" anchor="t" anchorCtr="0">
                <a:noAutofit/>
              </a:bodyPr>
              <a:lstStyle/>
              <a:p>
                <a:pPr marL="342900" lvl="0" indent="-342900" algn="just">
                  <a:spcBef>
                    <a:spcPts val="300"/>
                  </a:spcBef>
                  <a:spcAft>
                    <a:spcPts val="300"/>
                  </a:spcAft>
                  <a:buClr>
                    <a:srgbClr val="1696A3"/>
                  </a:buClr>
                  <a:buFont typeface="Wingdings" panose="05000000000000000000" pitchFamily="2" charset="2"/>
                  <a:buChar char="§"/>
                </a:pPr>
                <a:r>
                  <a:rPr lang="en-US" sz="2200" b="1" dirty="0" smtClean="0"/>
                  <a:t>Null Hypothesis </a:t>
                </a:r>
                <a:r>
                  <a:rPr lang="en-US" sz="2000" dirty="0"/>
                  <a:t>(written as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𝐻</m:t>
                        </m:r>
                      </m:e>
                      <m:sub>
                        <m:r>
                          <a:rPr lang="en-US" sz="2400" b="0" i="1" smtClean="0">
                            <a:latin typeface="Cambria Math" panose="02040503050406030204" pitchFamily="18" charset="0"/>
                          </a:rPr>
                          <m:t>0</m:t>
                        </m:r>
                      </m:sub>
                    </m:sSub>
                  </m:oMath>
                </a14:m>
                <a:r>
                  <a:rPr lang="en-US" sz="2000" dirty="0" smtClean="0"/>
                  <a:t>)</a:t>
                </a:r>
              </a:p>
              <a:p>
                <a:pPr marL="800100" lvl="1" indent="-342900" algn="just">
                  <a:spcBef>
                    <a:spcPts val="300"/>
                  </a:spcBef>
                  <a:spcAft>
                    <a:spcPts val="300"/>
                  </a:spcAft>
                  <a:buClr>
                    <a:srgbClr val="1696A3"/>
                  </a:buClr>
                  <a:buFont typeface="Century Gothic" panose="020B0502020202020204" pitchFamily="34" charset="0"/>
                  <a:buChar char="–"/>
                </a:pPr>
                <a:r>
                  <a:rPr lang="en-US" sz="2000" dirty="0" smtClean="0"/>
                  <a:t>The </a:t>
                </a:r>
                <a:r>
                  <a:rPr lang="en-US" sz="2000" dirty="0"/>
                  <a:t>“tried and true situation,” “the status quo,” or “innocent until proven guilty.”</a:t>
                </a:r>
              </a:p>
              <a:p>
                <a:pPr marL="342900" lvl="0" indent="-342900" algn="just">
                  <a:spcBef>
                    <a:spcPts val="300"/>
                  </a:spcBef>
                  <a:spcAft>
                    <a:spcPts val="300"/>
                  </a:spcAft>
                  <a:buClr>
                    <a:srgbClr val="1696A3"/>
                  </a:buClr>
                  <a:buFont typeface="Wingdings" panose="05000000000000000000" pitchFamily="2" charset="2"/>
                  <a:buChar char="§"/>
                </a:pPr>
                <a:r>
                  <a:rPr lang="en-US" sz="2200" b="1" dirty="0"/>
                  <a:t>Alternative Hypothesis </a:t>
                </a:r>
                <a:r>
                  <a:rPr lang="en-US" sz="2000" dirty="0"/>
                  <a:t>(written as </a:t>
                </a:r>
                <a14:m>
                  <m:oMath xmlns:m="http://schemas.openxmlformats.org/officeDocument/2006/math">
                    <m:sSub>
                      <m:sSubPr>
                        <m:ctrlPr>
                          <a:rPr lang="en-US" sz="2300" i="1">
                            <a:latin typeface="Cambria Math" panose="02040503050406030204" pitchFamily="18" charset="0"/>
                          </a:rPr>
                        </m:ctrlPr>
                      </m:sSubPr>
                      <m:e>
                        <m:r>
                          <a:rPr lang="en-US" sz="2300" i="1">
                            <a:latin typeface="Cambria Math" panose="02040503050406030204" pitchFamily="18" charset="0"/>
                          </a:rPr>
                          <m:t>𝐻</m:t>
                        </m:r>
                      </m:e>
                      <m:sub>
                        <m:r>
                          <a:rPr lang="en-US" sz="2300" b="0" i="1" smtClean="0">
                            <a:latin typeface="Cambria Math" panose="02040503050406030204" pitchFamily="18" charset="0"/>
                          </a:rPr>
                          <m:t>𝑎</m:t>
                        </m:r>
                      </m:sub>
                    </m:sSub>
                  </m:oMath>
                </a14:m>
                <a:r>
                  <a:rPr lang="en-US" sz="2000" dirty="0" smtClean="0"/>
                  <a:t>)</a:t>
                </a:r>
              </a:p>
              <a:p>
                <a:pPr marL="800100" lvl="1" indent="-342900" algn="just">
                  <a:spcBef>
                    <a:spcPts val="300"/>
                  </a:spcBef>
                  <a:spcAft>
                    <a:spcPts val="300"/>
                  </a:spcAft>
                  <a:buClr>
                    <a:srgbClr val="1696A3"/>
                  </a:buClr>
                  <a:buFont typeface="Century Gothic" panose="020B0502020202020204" pitchFamily="34" charset="0"/>
                  <a:buChar char="–"/>
                </a:pPr>
                <a:r>
                  <a:rPr lang="en-US" sz="2000" dirty="0"/>
                  <a:t>W</a:t>
                </a:r>
                <a:r>
                  <a:rPr lang="en-US" sz="2000" dirty="0" smtClean="0"/>
                  <a:t>hat </a:t>
                </a:r>
                <a:r>
                  <a:rPr lang="en-US" sz="2000" dirty="0"/>
                  <a:t>you suspect is really true, the new situation, “guilty beyond a reasonable doubt”—in general, </a:t>
                </a:r>
                <a:r>
                  <a:rPr lang="en-US" sz="2000" dirty="0" smtClean="0"/>
                  <a:t>the </a:t>
                </a:r>
                <a:r>
                  <a:rPr lang="en-US" sz="2000" dirty="0"/>
                  <a:t>opposite of </a:t>
                </a:r>
                <a:r>
                  <a:rPr lang="en-US" sz="2000" dirty="0" smtClean="0"/>
                  <a:t>the null </a:t>
                </a:r>
                <a:r>
                  <a:rPr lang="en-US" sz="2000" dirty="0" smtClean="0"/>
                  <a:t>hypothesis</a:t>
                </a:r>
                <a:endParaRPr lang="en-US" sz="2000" dirty="0"/>
              </a:p>
              <a:p>
                <a:pPr marL="342900" lvl="0" indent="-342900" algn="just">
                  <a:spcBef>
                    <a:spcPts val="300"/>
                  </a:spcBef>
                  <a:spcAft>
                    <a:spcPts val="300"/>
                  </a:spcAft>
                  <a:buClr>
                    <a:srgbClr val="1696A3"/>
                  </a:buClr>
                  <a:buFont typeface="Wingdings" panose="05000000000000000000" pitchFamily="2" charset="2"/>
                  <a:buChar char="§"/>
                </a:pPr>
                <a:r>
                  <a:rPr lang="en-US" sz="2200" b="1" dirty="0"/>
                  <a:t>Test </a:t>
                </a:r>
                <a:r>
                  <a:rPr lang="en-US" sz="2200" b="1" dirty="0" smtClean="0"/>
                  <a:t>Statistics</a:t>
                </a:r>
                <a:endParaRPr lang="en-US" sz="2200" dirty="0"/>
              </a:p>
              <a:p>
                <a:pPr marL="800100" lvl="1" indent="-342900" algn="just">
                  <a:spcBef>
                    <a:spcPts val="300"/>
                  </a:spcBef>
                  <a:spcAft>
                    <a:spcPts val="300"/>
                  </a:spcAft>
                  <a:buClr>
                    <a:srgbClr val="1696A3"/>
                  </a:buClr>
                  <a:buFont typeface="Century Gothic" panose="020B0502020202020204" pitchFamily="34" charset="0"/>
                  <a:buChar char="–"/>
                </a:pPr>
                <a:r>
                  <a:rPr lang="en-US" sz="2000" dirty="0" smtClean="0"/>
                  <a:t>Collect </a:t>
                </a:r>
                <a:r>
                  <a:rPr lang="en-US" sz="2000" dirty="0"/>
                  <a:t>evidence—in our case we usually select a random sample and compute some number based on that sample data</a:t>
                </a:r>
                <a:r>
                  <a:rPr lang="en-US" sz="2000" dirty="0" smtClean="0"/>
                  <a:t>.</a:t>
                </a:r>
              </a:p>
              <a:p>
                <a:pPr marL="342900" indent="-342900" algn="just">
                  <a:spcBef>
                    <a:spcPts val="300"/>
                  </a:spcBef>
                  <a:spcAft>
                    <a:spcPts val="300"/>
                  </a:spcAft>
                  <a:buClr>
                    <a:srgbClr val="1696A3"/>
                  </a:buClr>
                  <a:buFont typeface="Wingdings" panose="05000000000000000000" pitchFamily="2" charset="2"/>
                  <a:buChar char="§"/>
                </a:pPr>
                <a:r>
                  <a:rPr lang="en-US" sz="2200" b="1" dirty="0"/>
                  <a:t>Rejection </a:t>
                </a:r>
                <a:r>
                  <a:rPr lang="en-US" sz="2200" b="1" dirty="0" smtClean="0"/>
                  <a:t>Region</a:t>
                </a:r>
                <a:endParaRPr lang="en-US" sz="2200" dirty="0"/>
              </a:p>
              <a:p>
                <a:pPr marL="800100" lvl="1" indent="-342900" algn="just">
                  <a:spcBef>
                    <a:spcPts val="300"/>
                  </a:spcBef>
                  <a:spcAft>
                    <a:spcPts val="300"/>
                  </a:spcAft>
                  <a:buClr>
                    <a:srgbClr val="1696A3"/>
                  </a:buClr>
                  <a:buFont typeface="Century Gothic" panose="020B0502020202020204" pitchFamily="34" charset="0"/>
                  <a:buChar char="–"/>
                </a:pPr>
                <a:r>
                  <a:rPr lang="en-US" sz="2000" dirty="0" smtClean="0"/>
                  <a:t>Do </a:t>
                </a:r>
                <a:r>
                  <a:rPr lang="en-US" sz="2000" dirty="0"/>
                  <a:t>we reject the null hypothesis (and therefore accept the alternative, which was the opposite  of null hypothesis) or do we declare our test inconclusive? </a:t>
                </a:r>
                <a:endParaRPr lang="en-US" sz="2000" dirty="0" smtClean="0"/>
              </a:p>
              <a:p>
                <a:pPr marL="800100" lvl="1" indent="-342900" algn="just">
                  <a:spcBef>
                    <a:spcPts val="300"/>
                  </a:spcBef>
                  <a:spcAft>
                    <a:spcPts val="300"/>
                  </a:spcAft>
                  <a:buClr>
                    <a:srgbClr val="1696A3"/>
                  </a:buClr>
                  <a:buFont typeface="Century Gothic" panose="020B0502020202020204" pitchFamily="34" charset="0"/>
                  <a:buChar char="–"/>
                </a:pPr>
                <a:r>
                  <a:rPr lang="en-US" sz="2000" dirty="0" smtClean="0"/>
                  <a:t>Moreover</a:t>
                </a:r>
                <a:r>
                  <a:rPr lang="en-US" sz="2000" dirty="0"/>
                  <a:t>, if we do decide to reject the null hypothesis, what is the probability that our decision is correct?</a:t>
                </a:r>
              </a:p>
              <a:p>
                <a:pPr marL="342900" lvl="0" indent="-342900" algn="just">
                  <a:spcBef>
                    <a:spcPts val="300"/>
                  </a:spcBef>
                  <a:spcAft>
                    <a:spcPts val="300"/>
                  </a:spcAft>
                  <a:buClr>
                    <a:srgbClr val="1696A3"/>
                  </a:buClr>
                  <a:buFont typeface="Wingdings" panose="05000000000000000000" pitchFamily="2" charset="2"/>
                  <a:buChar char="§"/>
                </a:pPr>
                <a:endParaRPr lang="en-US" sz="2000" dirty="0"/>
              </a:p>
              <a:p>
                <a:pPr lvl="1" indent="-457200" algn="just" defTabSz="1200150">
                  <a:lnSpc>
                    <a:spcPct val="90000"/>
                  </a:lnSpc>
                  <a:spcBef>
                    <a:spcPts val="300"/>
                  </a:spcBef>
                  <a:spcAft>
                    <a:spcPts val="300"/>
                  </a:spcAft>
                  <a:buFont typeface="Wingdings" panose="05000000000000000000" pitchFamily="2" charset="2"/>
                  <a:buChar char="§"/>
                </a:pPr>
                <a:endParaRPr lang="en-US" sz="2000" dirty="0">
                  <a:effectLst>
                    <a:outerShdw blurRad="38100" dist="38100" dir="2700000" algn="tl">
                      <a:srgbClr val="000000">
                        <a:alpha val="43137"/>
                      </a:srgbClr>
                    </a:outerShdw>
                  </a:effectLst>
                </a:endParaRPr>
              </a:p>
              <a:p>
                <a:pPr marL="0" lvl="1" algn="just" defTabSz="1200150">
                  <a:lnSpc>
                    <a:spcPct val="90000"/>
                  </a:lnSpc>
                  <a:spcBef>
                    <a:spcPts val="300"/>
                  </a:spcBef>
                  <a:spcAft>
                    <a:spcPts val="300"/>
                  </a:spcAft>
                </a:pPr>
                <a:endParaRPr lang="en-US" sz="2000" dirty="0"/>
              </a:p>
            </p:txBody>
          </p:sp>
        </mc:Choice>
        <mc:Fallback>
          <p:sp>
            <p:nvSpPr>
              <p:cNvPr id="23" name="Freeform 22"/>
              <p:cNvSpPr>
                <a:spLocks noRot="1" noChangeAspect="1" noMove="1" noResize="1" noEditPoints="1" noAdjustHandles="1" noChangeArrowheads="1" noChangeShapeType="1" noTextEdit="1"/>
              </p:cNvSpPr>
              <p:nvPr/>
            </p:nvSpPr>
            <p:spPr>
              <a:xfrm>
                <a:off x="625642" y="1301091"/>
                <a:ext cx="10940716" cy="5053214"/>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blipFill rotWithShape="0">
                <a:blip r:embed="rId3"/>
                <a:stretch>
                  <a:fillRect l="-111"/>
                </a:stretch>
              </a:blipFill>
            </p:spPr>
            <p:txBody>
              <a:bodyPr/>
              <a:lstStyle/>
              <a:p>
                <a:r>
                  <a:rPr lang="en-US">
                    <a:noFill/>
                  </a:rPr>
                  <a:t> </a:t>
                </a:r>
              </a:p>
            </p:txBody>
          </p:sp>
        </mc:Fallback>
      </mc:AlternateContent>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6</a:t>
            </a:r>
            <a:r>
              <a:rPr lang="en-US" sz="1100" b="1" dirty="0" smtClean="0">
                <a:solidFill>
                  <a:schemeClr val="tx2"/>
                </a:solidFill>
              </a:rPr>
              <a:t>: Hypothesis Testing – Introduction</a:t>
            </a:r>
            <a:endParaRPr lang="en-US" sz="1100" b="1" dirty="0">
              <a:solidFill>
                <a:schemeClr val="tx2"/>
              </a:solidFill>
            </a:endParaRPr>
          </a:p>
        </p:txBody>
      </p:sp>
    </p:spTree>
    <p:extLst>
      <p:ext uri="{BB962C8B-B14F-4D97-AF65-F5344CB8AC3E}">
        <p14:creationId xmlns:p14="http://schemas.microsoft.com/office/powerpoint/2010/main" val="79057191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7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750"/>
                                        <p:tgtEl>
                                          <p:spTgt spid="23"/>
                                        </p:tgtEl>
                                      </p:cBhvr>
                                    </p:animEffect>
                                  </p:childTnLst>
                                </p:cTn>
                              </p:par>
                              <p:par>
                                <p:cTn id="13" presetID="42" presetClass="entr" presetSubtype="0" fill="hold" nodeType="with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animEffect transition="in" filter="fade">
                                      <p:cBhvr>
                                        <p:cTn id="15" dur="750"/>
                                        <p:tgtEl>
                                          <p:spTgt spid="23">
                                            <p:txEl>
                                              <p:pRg st="0" end="0"/>
                                            </p:txEl>
                                          </p:spTgt>
                                        </p:tgtEl>
                                      </p:cBhvr>
                                    </p:animEffect>
                                    <p:anim calcmode="lin" valueType="num">
                                      <p:cBhvr>
                                        <p:cTn id="16" dur="75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7" dur="75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3">
                                            <p:txEl>
                                              <p:pRg st="1" end="1"/>
                                            </p:txEl>
                                          </p:spTgt>
                                        </p:tgtEl>
                                        <p:attrNameLst>
                                          <p:attrName>style.visibility</p:attrName>
                                        </p:attrNameLst>
                                      </p:cBhvr>
                                      <p:to>
                                        <p:strVal val="visible"/>
                                      </p:to>
                                    </p:set>
                                    <p:animEffect transition="in" filter="fade">
                                      <p:cBhvr>
                                        <p:cTn id="22" dur="750"/>
                                        <p:tgtEl>
                                          <p:spTgt spid="23">
                                            <p:txEl>
                                              <p:pRg st="1" end="1"/>
                                            </p:txEl>
                                          </p:spTgt>
                                        </p:tgtEl>
                                      </p:cBhvr>
                                    </p:animEffect>
                                    <p:anim calcmode="lin" valueType="num">
                                      <p:cBhvr>
                                        <p:cTn id="23" dur="75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24" dur="75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3">
                                            <p:txEl>
                                              <p:pRg st="2" end="2"/>
                                            </p:txEl>
                                          </p:spTgt>
                                        </p:tgtEl>
                                        <p:attrNameLst>
                                          <p:attrName>style.visibility</p:attrName>
                                        </p:attrNameLst>
                                      </p:cBhvr>
                                      <p:to>
                                        <p:strVal val="visible"/>
                                      </p:to>
                                    </p:set>
                                    <p:animEffect transition="in" filter="fade">
                                      <p:cBhvr>
                                        <p:cTn id="29" dur="750"/>
                                        <p:tgtEl>
                                          <p:spTgt spid="23">
                                            <p:txEl>
                                              <p:pRg st="2" end="2"/>
                                            </p:txEl>
                                          </p:spTgt>
                                        </p:tgtEl>
                                      </p:cBhvr>
                                    </p:animEffect>
                                    <p:anim calcmode="lin" valueType="num">
                                      <p:cBhvr>
                                        <p:cTn id="30" dur="75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31" dur="75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3">
                                            <p:txEl>
                                              <p:pRg st="3" end="3"/>
                                            </p:txEl>
                                          </p:spTgt>
                                        </p:tgtEl>
                                        <p:attrNameLst>
                                          <p:attrName>style.visibility</p:attrName>
                                        </p:attrNameLst>
                                      </p:cBhvr>
                                      <p:to>
                                        <p:strVal val="visible"/>
                                      </p:to>
                                    </p:set>
                                    <p:animEffect transition="in" filter="fade">
                                      <p:cBhvr>
                                        <p:cTn id="36" dur="750"/>
                                        <p:tgtEl>
                                          <p:spTgt spid="23">
                                            <p:txEl>
                                              <p:pRg st="3" end="3"/>
                                            </p:txEl>
                                          </p:spTgt>
                                        </p:tgtEl>
                                      </p:cBhvr>
                                    </p:animEffect>
                                    <p:anim calcmode="lin" valueType="num">
                                      <p:cBhvr>
                                        <p:cTn id="37" dur="75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38" dur="75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3">
                                            <p:txEl>
                                              <p:pRg st="4" end="4"/>
                                            </p:txEl>
                                          </p:spTgt>
                                        </p:tgtEl>
                                        <p:attrNameLst>
                                          <p:attrName>style.visibility</p:attrName>
                                        </p:attrNameLst>
                                      </p:cBhvr>
                                      <p:to>
                                        <p:strVal val="visible"/>
                                      </p:to>
                                    </p:set>
                                    <p:animEffect transition="in" filter="fade">
                                      <p:cBhvr>
                                        <p:cTn id="43" dur="750"/>
                                        <p:tgtEl>
                                          <p:spTgt spid="23">
                                            <p:txEl>
                                              <p:pRg st="4" end="4"/>
                                            </p:txEl>
                                          </p:spTgt>
                                        </p:tgtEl>
                                      </p:cBhvr>
                                    </p:animEffect>
                                    <p:anim calcmode="lin" valueType="num">
                                      <p:cBhvr>
                                        <p:cTn id="44" dur="75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45" dur="75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23">
                                            <p:txEl>
                                              <p:pRg st="5" end="5"/>
                                            </p:txEl>
                                          </p:spTgt>
                                        </p:tgtEl>
                                        <p:attrNameLst>
                                          <p:attrName>style.visibility</p:attrName>
                                        </p:attrNameLst>
                                      </p:cBhvr>
                                      <p:to>
                                        <p:strVal val="visible"/>
                                      </p:to>
                                    </p:set>
                                    <p:animEffect transition="in" filter="fade">
                                      <p:cBhvr>
                                        <p:cTn id="50" dur="750"/>
                                        <p:tgtEl>
                                          <p:spTgt spid="23">
                                            <p:txEl>
                                              <p:pRg st="5" end="5"/>
                                            </p:txEl>
                                          </p:spTgt>
                                        </p:tgtEl>
                                      </p:cBhvr>
                                    </p:animEffect>
                                    <p:anim calcmode="lin" valueType="num">
                                      <p:cBhvr>
                                        <p:cTn id="51" dur="75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52" dur="75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23">
                                            <p:txEl>
                                              <p:pRg st="6" end="6"/>
                                            </p:txEl>
                                          </p:spTgt>
                                        </p:tgtEl>
                                        <p:attrNameLst>
                                          <p:attrName>style.visibility</p:attrName>
                                        </p:attrNameLst>
                                      </p:cBhvr>
                                      <p:to>
                                        <p:strVal val="visible"/>
                                      </p:to>
                                    </p:set>
                                    <p:animEffect transition="in" filter="fade">
                                      <p:cBhvr>
                                        <p:cTn id="57" dur="750"/>
                                        <p:tgtEl>
                                          <p:spTgt spid="23">
                                            <p:txEl>
                                              <p:pRg st="6" end="6"/>
                                            </p:txEl>
                                          </p:spTgt>
                                        </p:tgtEl>
                                      </p:cBhvr>
                                    </p:animEffect>
                                    <p:anim calcmode="lin" valueType="num">
                                      <p:cBhvr>
                                        <p:cTn id="58" dur="75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59" dur="75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23">
                                            <p:txEl>
                                              <p:pRg st="7" end="7"/>
                                            </p:txEl>
                                          </p:spTgt>
                                        </p:tgtEl>
                                        <p:attrNameLst>
                                          <p:attrName>style.visibility</p:attrName>
                                        </p:attrNameLst>
                                      </p:cBhvr>
                                      <p:to>
                                        <p:strVal val="visible"/>
                                      </p:to>
                                    </p:set>
                                    <p:animEffect transition="in" filter="fade">
                                      <p:cBhvr>
                                        <p:cTn id="64" dur="750"/>
                                        <p:tgtEl>
                                          <p:spTgt spid="23">
                                            <p:txEl>
                                              <p:pRg st="7" end="7"/>
                                            </p:txEl>
                                          </p:spTgt>
                                        </p:tgtEl>
                                      </p:cBhvr>
                                    </p:animEffect>
                                    <p:anim calcmode="lin" valueType="num">
                                      <p:cBhvr>
                                        <p:cTn id="65" dur="75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66" dur="75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23">
                                            <p:txEl>
                                              <p:pRg st="8" end="8"/>
                                            </p:txEl>
                                          </p:spTgt>
                                        </p:tgtEl>
                                        <p:attrNameLst>
                                          <p:attrName>style.visibility</p:attrName>
                                        </p:attrNameLst>
                                      </p:cBhvr>
                                      <p:to>
                                        <p:strVal val="visible"/>
                                      </p:to>
                                    </p:set>
                                    <p:animEffect transition="in" filter="fade">
                                      <p:cBhvr>
                                        <p:cTn id="71" dur="750"/>
                                        <p:tgtEl>
                                          <p:spTgt spid="23">
                                            <p:txEl>
                                              <p:pRg st="8" end="8"/>
                                            </p:txEl>
                                          </p:spTgt>
                                        </p:tgtEl>
                                      </p:cBhvr>
                                    </p:animEffect>
                                    <p:anim calcmode="lin" valueType="num">
                                      <p:cBhvr>
                                        <p:cTn id="72" dur="750" fill="hold"/>
                                        <p:tgtEl>
                                          <p:spTgt spid="23">
                                            <p:txEl>
                                              <p:pRg st="8" end="8"/>
                                            </p:txEl>
                                          </p:spTgt>
                                        </p:tgtEl>
                                        <p:attrNameLst>
                                          <p:attrName>ppt_x</p:attrName>
                                        </p:attrNameLst>
                                      </p:cBhvr>
                                      <p:tavLst>
                                        <p:tav tm="0">
                                          <p:val>
                                            <p:strVal val="#ppt_x"/>
                                          </p:val>
                                        </p:tav>
                                        <p:tav tm="100000">
                                          <p:val>
                                            <p:strVal val="#ppt_x"/>
                                          </p:val>
                                        </p:tav>
                                      </p:tavLst>
                                    </p:anim>
                                    <p:anim calcmode="lin" valueType="num">
                                      <p:cBhvr>
                                        <p:cTn id="73" dur="750" fill="hold"/>
                                        <p:tgtEl>
                                          <p:spTgt spid="2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ightfall design templat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ustom 2">
      <a:majorFont>
        <a:latin typeface="Arial"/>
        <a:ea typeface=""/>
        <a:cs typeface=""/>
      </a:majorFont>
      <a:minorFont>
        <a:latin typeface="Century Gothic"/>
        <a:ea typeface=""/>
        <a:cs typeface=""/>
      </a:minorFont>
    </a:fontScheme>
    <a:fmtScheme name="15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Nightfall design template" id="{8E782A46-4514-4890-A557-B2C16D284495}" vid="{905231CD-0261-44B0-B7D7-6EDADDAACF34}"/>
    </a:ext>
  </a:extLst>
</a:theme>
</file>

<file path=ppt/theme/theme2.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5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5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232C19C-A75B-4E3F-8B30-1035B9FCAD1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Nightfall design slides</Template>
  <TotalTime>0</TotalTime>
  <Words>7276</Words>
  <Application>Microsoft Office PowerPoint</Application>
  <PresentationFormat>Widescreen</PresentationFormat>
  <Paragraphs>669</Paragraphs>
  <Slides>83</Slides>
  <Notes>50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83</vt:i4>
      </vt:variant>
    </vt:vector>
  </HeadingPairs>
  <TitlesOfParts>
    <vt:vector size="94" baseType="lpstr">
      <vt:lpstr>Adobe Garamond Pro</vt:lpstr>
      <vt:lpstr>Arial</vt:lpstr>
      <vt:lpstr>Book Antiqua</vt:lpstr>
      <vt:lpstr>Calibri</vt:lpstr>
      <vt:lpstr>Cambria Math</vt:lpstr>
      <vt:lpstr>Century Gothic</vt:lpstr>
      <vt:lpstr>Symbol</vt:lpstr>
      <vt:lpstr>Wingdings</vt:lpstr>
      <vt:lpstr>Wingdings 2</vt:lpstr>
      <vt:lpstr>Wingdings 3</vt:lpstr>
      <vt:lpstr>Nightfall design template</vt:lpstr>
      <vt:lpstr>Using Statistics for Better  Business Decisions</vt:lpstr>
      <vt:lpstr>Chapter 6 Hypothesis Testing</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Comments:</vt:lpstr>
      <vt:lpstr>Comments: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2016-02-18T11:04:26Z</dcterms:created>
  <dcterms:modified xsi:type="dcterms:W3CDTF">2016-03-22T14:42:25Z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TC034605339991</vt:lpwstr>
  </property>
</Properties>
</file>