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96" r:id="rId2"/>
  </p:sldMasterIdLst>
  <p:notesMasterIdLst>
    <p:notesMasterId r:id="rId71"/>
  </p:notesMasterIdLst>
  <p:handoutMasterIdLst>
    <p:handoutMasterId r:id="rId72"/>
  </p:handoutMasterIdLst>
  <p:sldIdLst>
    <p:sldId id="287" r:id="rId3"/>
    <p:sldId id="289" r:id="rId4"/>
    <p:sldId id="259" r:id="rId5"/>
    <p:sldId id="460" r:id="rId6"/>
    <p:sldId id="463" r:id="rId7"/>
    <p:sldId id="464" r:id="rId8"/>
    <p:sldId id="468" r:id="rId9"/>
    <p:sldId id="466" r:id="rId10"/>
    <p:sldId id="469" r:id="rId11"/>
    <p:sldId id="470" r:id="rId12"/>
    <p:sldId id="459" r:id="rId13"/>
    <p:sldId id="472" r:id="rId14"/>
    <p:sldId id="461" r:id="rId15"/>
    <p:sldId id="462" r:id="rId16"/>
    <p:sldId id="475" r:id="rId17"/>
    <p:sldId id="476" r:id="rId18"/>
    <p:sldId id="477" r:id="rId19"/>
    <p:sldId id="478" r:id="rId20"/>
    <p:sldId id="479" r:id="rId21"/>
    <p:sldId id="532" r:id="rId22"/>
    <p:sldId id="474" r:id="rId23"/>
    <p:sldId id="480" r:id="rId24"/>
    <p:sldId id="482" r:id="rId25"/>
    <p:sldId id="473" r:id="rId26"/>
    <p:sldId id="484" r:id="rId27"/>
    <p:sldId id="481" r:id="rId28"/>
    <p:sldId id="487" r:id="rId29"/>
    <p:sldId id="485" r:id="rId30"/>
    <p:sldId id="453" r:id="rId31"/>
    <p:sldId id="491" r:id="rId32"/>
    <p:sldId id="492" r:id="rId33"/>
    <p:sldId id="493" r:id="rId34"/>
    <p:sldId id="489" r:id="rId35"/>
    <p:sldId id="495" r:id="rId36"/>
    <p:sldId id="496" r:id="rId37"/>
    <p:sldId id="497" r:id="rId38"/>
    <p:sldId id="498" r:id="rId39"/>
    <p:sldId id="499" r:id="rId40"/>
    <p:sldId id="500" r:id="rId41"/>
    <p:sldId id="501" r:id="rId42"/>
    <p:sldId id="488" r:id="rId43"/>
    <p:sldId id="503" r:id="rId44"/>
    <p:sldId id="494" r:id="rId45"/>
    <p:sldId id="505" r:id="rId46"/>
    <p:sldId id="506" r:id="rId47"/>
    <p:sldId id="507" r:id="rId48"/>
    <p:sldId id="508" r:id="rId49"/>
    <p:sldId id="509" r:id="rId50"/>
    <p:sldId id="504" r:id="rId51"/>
    <p:sldId id="511" r:id="rId52"/>
    <p:sldId id="512" r:id="rId53"/>
    <p:sldId id="513" r:id="rId54"/>
    <p:sldId id="514" r:id="rId55"/>
    <p:sldId id="510" r:id="rId56"/>
    <p:sldId id="516" r:id="rId57"/>
    <p:sldId id="517" r:id="rId58"/>
    <p:sldId id="518" r:id="rId59"/>
    <p:sldId id="502" r:id="rId60"/>
    <p:sldId id="520" r:id="rId61"/>
    <p:sldId id="521" r:id="rId62"/>
    <p:sldId id="522" r:id="rId63"/>
    <p:sldId id="529" r:id="rId64"/>
    <p:sldId id="530" r:id="rId65"/>
    <p:sldId id="531" r:id="rId66"/>
    <p:sldId id="519" r:id="rId67"/>
    <p:sldId id="523" r:id="rId68"/>
    <p:sldId id="527" r:id="rId69"/>
    <p:sldId id="526"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0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F0F1"/>
    <a:srgbClr val="F2FFE3"/>
    <a:srgbClr val="225479"/>
    <a:srgbClr val="1696A3"/>
    <a:srgbClr val="EB8000"/>
    <a:srgbClr val="FFFFFF"/>
    <a:srgbClr val="B64A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38" autoAdjust="0"/>
    <p:restoredTop sz="88151" autoAdjust="0"/>
  </p:normalViewPr>
  <p:slideViewPr>
    <p:cSldViewPr snapToGrid="0" showGuides="1">
      <p:cViewPr>
        <p:scale>
          <a:sx n="70" d="100"/>
          <a:sy n="70" d="100"/>
        </p:scale>
        <p:origin x="786" y="114"/>
      </p:cViewPr>
      <p:guideLst>
        <p:guide orient="horz" pos="2400"/>
        <p:guide pos="3840"/>
      </p:guideLst>
    </p:cSldViewPr>
  </p:slideViewPr>
  <p:outlineViewPr>
    <p:cViewPr>
      <p:scale>
        <a:sx n="33" d="100"/>
        <a:sy n="33" d="100"/>
      </p:scale>
      <p:origin x="0" y="-510"/>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54" d="100"/>
          <a:sy n="54" d="100"/>
        </p:scale>
        <p:origin x="282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906F081-8781-4431-8FD4-2CF608CD7C47}" type="datetimeFigureOut">
              <a:rPr lang="en-US" smtClean="0"/>
              <a:t>3/21/2016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6E42EF-B2A2-4428-A098-E6934E2840B8}" type="slidenum">
              <a:rPr lang="en-US" smtClean="0"/>
              <a:t>‹#›</a:t>
            </a:fld>
            <a:endParaRPr lang="en-US"/>
          </a:p>
        </p:txBody>
      </p:sp>
    </p:spTree>
    <p:extLst>
      <p:ext uri="{BB962C8B-B14F-4D97-AF65-F5344CB8AC3E}">
        <p14:creationId xmlns:p14="http://schemas.microsoft.com/office/powerpoint/2010/main" val="1226619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6CA47C-B7FD-4BE9-B0E6-81BA758D95F2}" type="datetimeFigureOut">
              <a:rPr lang="en-US" smtClean="0"/>
              <a:t>3/21/2016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3716F0-385D-4F6E-BE54-A09D410D24C2}" type="slidenum">
              <a:rPr lang="en-US" smtClean="0"/>
              <a:t>‹#›</a:t>
            </a:fld>
            <a:endParaRPr lang="en-US"/>
          </a:p>
        </p:txBody>
      </p:sp>
    </p:spTree>
    <p:extLst>
      <p:ext uri="{BB962C8B-B14F-4D97-AF65-F5344CB8AC3E}">
        <p14:creationId xmlns:p14="http://schemas.microsoft.com/office/powerpoint/2010/main" val="683426291"/>
      </p:ext>
    </p:extLst>
  </p:cSld>
  <p:clrMap bg1="lt1" tx1="dk1" bg2="lt2" tx2="dk2" accent1="accent1" accent2="accent2" accent3="accent3" accent4="accent4" accent5="accent5" accent6="accent6" hlink="hlink" folHlink="folHlink"/>
  <p:notesStyle>
    <a:lvl1pPr marL="0" algn="l" defTabSz="914400" rtl="0" eaLnBrk="1" latinLnBrk="0" hangingPunct="1">
      <a:defRPr sz="1000" kern="1200">
        <a:solidFill>
          <a:schemeClr val="tx1"/>
        </a:solidFill>
        <a:latin typeface="Calibri" panose="020F0502020204030204" pitchFamily="34" charset="0"/>
        <a:ea typeface="+mn-ea"/>
        <a:cs typeface="+mn-cs"/>
      </a:defRPr>
    </a:lvl1pPr>
    <a:lvl2pPr marL="457200" algn="l" defTabSz="914400" rtl="0" eaLnBrk="1" latinLnBrk="0" hangingPunct="1">
      <a:defRPr sz="1000" kern="1200">
        <a:solidFill>
          <a:schemeClr val="tx1"/>
        </a:solidFill>
        <a:latin typeface="Calibri" panose="020F0502020204030204" pitchFamily="34" charset="0"/>
        <a:ea typeface="+mn-ea"/>
        <a:cs typeface="+mn-cs"/>
      </a:defRPr>
    </a:lvl2pPr>
    <a:lvl3pPr marL="914400" algn="l" defTabSz="914400" rtl="0" eaLnBrk="1" latinLnBrk="0" hangingPunct="1">
      <a:defRPr sz="1000" kern="1200">
        <a:solidFill>
          <a:schemeClr val="tx1"/>
        </a:solidFill>
        <a:latin typeface="Calibri" panose="020F0502020204030204" pitchFamily="34" charset="0"/>
        <a:ea typeface="+mn-ea"/>
        <a:cs typeface="+mn-cs"/>
      </a:defRPr>
    </a:lvl3pPr>
    <a:lvl4pPr marL="1371600" algn="l" defTabSz="914400" rtl="0" eaLnBrk="1" latinLnBrk="0" hangingPunct="1">
      <a:defRPr sz="1000" kern="1200">
        <a:solidFill>
          <a:schemeClr val="tx1"/>
        </a:solidFill>
        <a:latin typeface="Calibri" panose="020F0502020204030204" pitchFamily="34" charset="0"/>
        <a:ea typeface="+mn-ea"/>
        <a:cs typeface="+mn-cs"/>
      </a:defRPr>
    </a:lvl4pPr>
    <a:lvl5pPr marL="1828800" algn="l" defTabSz="914400" rtl="0" eaLnBrk="1" latinLnBrk="0" hangingPunct="1">
      <a:defRPr sz="10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1</a:t>
            </a:fld>
            <a:endParaRPr lang="en-US"/>
          </a:p>
        </p:txBody>
      </p:sp>
    </p:spTree>
    <p:extLst>
      <p:ext uri="{BB962C8B-B14F-4D97-AF65-F5344CB8AC3E}">
        <p14:creationId xmlns:p14="http://schemas.microsoft.com/office/powerpoint/2010/main" val="2209661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Calibri" panose="020F0502020204030204" pitchFamily="34" charset="0"/>
                <a:ea typeface="+mn-ea"/>
                <a:cs typeface="+mn-cs"/>
              </a:rPr>
              <a:t>The preceding summary works well but it relies on Excel.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tx1"/>
                </a:solidFill>
                <a:effectLst/>
                <a:latin typeface="Calibri" panose="020F0502020204030204" pitchFamily="34" charset="0"/>
                <a:ea typeface="+mn-ea"/>
                <a:cs typeface="+mn-cs"/>
              </a:rPr>
              <a:t>We can, however, use the </a:t>
            </a:r>
            <a:r>
              <a:rPr lang="en-US" sz="1000" i="1" kern="1200" dirty="0" smtClean="0">
                <a:solidFill>
                  <a:schemeClr val="tx1"/>
                </a:solidFill>
                <a:effectLst/>
                <a:latin typeface="Calibri" panose="020F0502020204030204" pitchFamily="34" charset="0"/>
                <a:ea typeface="+mn-ea"/>
                <a:cs typeface="+mn-cs"/>
              </a:rPr>
              <a:t>z</a:t>
            </a:r>
            <a:r>
              <a:rPr lang="en-US" sz="1000" kern="1200" dirty="0" smtClean="0">
                <a:solidFill>
                  <a:schemeClr val="tx1"/>
                </a:solidFill>
                <a:effectLst/>
                <a:latin typeface="Calibri" panose="020F0502020204030204" pitchFamily="34" charset="0"/>
                <a:ea typeface="+mn-ea"/>
                <a:cs typeface="+mn-cs"/>
              </a:rPr>
              <a:t>-score introduced in “The Normal Distribution” section to compute </a:t>
            </a:r>
            <a:r>
              <a:rPr lang="en-US" sz="1000" i="1" kern="1200" dirty="0" smtClean="0">
                <a:solidFill>
                  <a:schemeClr val="tx1"/>
                </a:solidFill>
                <a:effectLst/>
                <a:latin typeface="Calibri" panose="020F0502020204030204" pitchFamily="34" charset="0"/>
                <a:ea typeface="+mn-ea"/>
                <a:cs typeface="+mn-cs"/>
              </a:rPr>
              <a:t>some </a:t>
            </a:r>
            <a:r>
              <a:rPr lang="en-US" sz="1000" kern="1200" dirty="0" smtClean="0">
                <a:solidFill>
                  <a:schemeClr val="tx1"/>
                </a:solidFill>
                <a:effectLst/>
                <a:latin typeface="Calibri" panose="020F0502020204030204" pitchFamily="34" charset="0"/>
                <a:ea typeface="+mn-ea"/>
                <a:cs typeface="+mn-cs"/>
              </a:rPr>
              <a:t>confidence intervals without resorting to Excel at all.</a:t>
            </a:r>
          </a:p>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17</a:t>
            </a:fld>
            <a:endParaRPr lang="en-US"/>
          </a:p>
        </p:txBody>
      </p:sp>
    </p:spTree>
    <p:extLst>
      <p:ext uri="{BB962C8B-B14F-4D97-AF65-F5344CB8AC3E}">
        <p14:creationId xmlns:p14="http://schemas.microsoft.com/office/powerpoint/2010/main" val="848760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Calibri" panose="020F0502020204030204" pitchFamily="34" charset="0"/>
                <a:ea typeface="+mn-ea"/>
                <a:cs typeface="+mn-cs"/>
              </a:rPr>
              <a:t>The preceding summary works well but it relies on Excel.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tx1"/>
                </a:solidFill>
                <a:effectLst/>
                <a:latin typeface="Calibri" panose="020F0502020204030204" pitchFamily="34" charset="0"/>
                <a:ea typeface="+mn-ea"/>
                <a:cs typeface="+mn-cs"/>
              </a:rPr>
              <a:t>We can, however, use the </a:t>
            </a:r>
            <a:r>
              <a:rPr lang="en-US" sz="1000" i="1" kern="1200" dirty="0" smtClean="0">
                <a:solidFill>
                  <a:schemeClr val="tx1"/>
                </a:solidFill>
                <a:effectLst/>
                <a:latin typeface="Calibri" panose="020F0502020204030204" pitchFamily="34" charset="0"/>
                <a:ea typeface="+mn-ea"/>
                <a:cs typeface="+mn-cs"/>
              </a:rPr>
              <a:t>z</a:t>
            </a:r>
            <a:r>
              <a:rPr lang="en-US" sz="1000" kern="1200" dirty="0" smtClean="0">
                <a:solidFill>
                  <a:schemeClr val="tx1"/>
                </a:solidFill>
                <a:effectLst/>
                <a:latin typeface="Calibri" panose="020F0502020204030204" pitchFamily="34" charset="0"/>
                <a:ea typeface="+mn-ea"/>
                <a:cs typeface="+mn-cs"/>
              </a:rPr>
              <a:t>-score introduced in “The Normal Distribution” section to compute </a:t>
            </a:r>
            <a:r>
              <a:rPr lang="en-US" sz="1000" i="1" kern="1200" dirty="0" smtClean="0">
                <a:solidFill>
                  <a:schemeClr val="tx1"/>
                </a:solidFill>
                <a:effectLst/>
                <a:latin typeface="Calibri" panose="020F0502020204030204" pitchFamily="34" charset="0"/>
                <a:ea typeface="+mn-ea"/>
                <a:cs typeface="+mn-cs"/>
              </a:rPr>
              <a:t>some </a:t>
            </a:r>
            <a:r>
              <a:rPr lang="en-US" sz="1000" kern="1200" dirty="0" smtClean="0">
                <a:solidFill>
                  <a:schemeClr val="tx1"/>
                </a:solidFill>
                <a:effectLst/>
                <a:latin typeface="Calibri" panose="020F0502020204030204" pitchFamily="34" charset="0"/>
                <a:ea typeface="+mn-ea"/>
                <a:cs typeface="+mn-cs"/>
              </a:rPr>
              <a:t>confidence intervals without resorting to Excel at all.</a:t>
            </a:r>
          </a:p>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18</a:t>
            </a:fld>
            <a:endParaRPr lang="en-US"/>
          </a:p>
        </p:txBody>
      </p:sp>
    </p:spTree>
    <p:extLst>
      <p:ext uri="{BB962C8B-B14F-4D97-AF65-F5344CB8AC3E}">
        <p14:creationId xmlns:p14="http://schemas.microsoft.com/office/powerpoint/2010/main" val="1093005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19</a:t>
            </a:fld>
            <a:endParaRPr lang="en-US"/>
          </a:p>
        </p:txBody>
      </p:sp>
    </p:spTree>
    <p:extLst>
      <p:ext uri="{BB962C8B-B14F-4D97-AF65-F5344CB8AC3E}">
        <p14:creationId xmlns:p14="http://schemas.microsoft.com/office/powerpoint/2010/main" val="419762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21</a:t>
            </a:fld>
            <a:endParaRPr lang="en-US"/>
          </a:p>
        </p:txBody>
      </p:sp>
    </p:spTree>
    <p:extLst>
      <p:ext uri="{BB962C8B-B14F-4D97-AF65-F5344CB8AC3E}">
        <p14:creationId xmlns:p14="http://schemas.microsoft.com/office/powerpoint/2010/main" val="2998461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22</a:t>
            </a:fld>
            <a:endParaRPr lang="en-US"/>
          </a:p>
        </p:txBody>
      </p:sp>
    </p:spTree>
    <p:extLst>
      <p:ext uri="{BB962C8B-B14F-4D97-AF65-F5344CB8AC3E}">
        <p14:creationId xmlns:p14="http://schemas.microsoft.com/office/powerpoint/2010/main" val="3520527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23</a:t>
            </a:fld>
            <a:endParaRPr lang="en-US"/>
          </a:p>
        </p:txBody>
      </p:sp>
    </p:spTree>
    <p:extLst>
      <p:ext uri="{BB962C8B-B14F-4D97-AF65-F5344CB8AC3E}">
        <p14:creationId xmlns:p14="http://schemas.microsoft.com/office/powerpoint/2010/main" val="2560154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smtClean="0">
                <a:solidFill>
                  <a:schemeClr val="tx1"/>
                </a:solidFill>
                <a:latin typeface="Calibri" panose="020F0502020204030204" pitchFamily="34" charset="0"/>
                <a:ea typeface="+mn-ea"/>
                <a:cs typeface="+mn-cs"/>
              </a:rPr>
              <a:t>As we mentioned, the derivation of the formulas for confidence intervals uses the Central Limit Theorem, which works better for larger values of </a:t>
            </a:r>
            <a:r>
              <a:rPr lang="en-US" sz="1000" b="0" i="1" u="none" strike="noStrike" kern="1200" baseline="0" dirty="0" smtClean="0">
                <a:solidFill>
                  <a:schemeClr val="tx1"/>
                </a:solidFill>
                <a:latin typeface="Calibri" panose="020F0502020204030204" pitchFamily="34" charset="0"/>
                <a:ea typeface="+mn-ea"/>
                <a:cs typeface="+mn-cs"/>
              </a:rPr>
              <a:t>N </a:t>
            </a:r>
            <a:r>
              <a:rPr lang="en-US" sz="1000" b="0" i="0" u="none" strike="noStrike" kern="1200" baseline="0" dirty="0" smtClean="0">
                <a:solidFill>
                  <a:schemeClr val="tx1"/>
                </a:solidFill>
                <a:latin typeface="Calibri" panose="020F0502020204030204" pitchFamily="34" charset="0"/>
                <a:ea typeface="+mn-ea"/>
                <a:cs typeface="+mn-cs"/>
              </a:rPr>
              <a:t>(the sample size). </a:t>
            </a:r>
          </a:p>
          <a:p>
            <a:pPr marL="171450" indent="-171450">
              <a:buFont typeface="Arial" panose="020B0604020202020204" pitchFamily="34" charset="0"/>
              <a:buChar char="•"/>
            </a:pPr>
            <a:r>
              <a:rPr lang="en-US" sz="1000" b="0" i="0" u="none" strike="noStrike" kern="1200" baseline="0" dirty="0" smtClean="0">
                <a:solidFill>
                  <a:schemeClr val="tx1"/>
                </a:solidFill>
                <a:latin typeface="Calibri" panose="020F0502020204030204" pitchFamily="34" charset="0"/>
                <a:ea typeface="+mn-ea"/>
                <a:cs typeface="+mn-cs"/>
              </a:rPr>
              <a:t>For </a:t>
            </a:r>
            <a:r>
              <a:rPr lang="en-US" sz="1000" b="0" i="1" u="none" strike="noStrike" kern="1200" baseline="0" dirty="0" smtClean="0">
                <a:solidFill>
                  <a:schemeClr val="tx1"/>
                </a:solidFill>
                <a:latin typeface="Calibri" panose="020F0502020204030204" pitchFamily="34" charset="0"/>
                <a:ea typeface="+mn-ea"/>
                <a:cs typeface="+mn-cs"/>
              </a:rPr>
              <a:t>N </a:t>
            </a:r>
            <a:r>
              <a:rPr lang="en-US" sz="1000" b="0" i="0" u="none" strike="noStrike" kern="1200" baseline="0" dirty="0" smtClean="0">
                <a:solidFill>
                  <a:schemeClr val="tx1"/>
                </a:solidFill>
                <a:latin typeface="Calibri" panose="020F0502020204030204" pitchFamily="34" charset="0"/>
                <a:ea typeface="+mn-ea"/>
                <a:cs typeface="+mn-cs"/>
              </a:rPr>
              <a:t>&gt; 30 we declare the sample size big enough but for smaller </a:t>
            </a:r>
            <a:r>
              <a:rPr lang="en-US" sz="1000" b="0" i="1" u="none" strike="noStrike" kern="1200" baseline="0" dirty="0" smtClean="0">
                <a:solidFill>
                  <a:schemeClr val="tx1"/>
                </a:solidFill>
                <a:latin typeface="Calibri" panose="020F0502020204030204" pitchFamily="34" charset="0"/>
                <a:ea typeface="+mn-ea"/>
                <a:cs typeface="+mn-cs"/>
              </a:rPr>
              <a:t>N </a:t>
            </a:r>
            <a:r>
              <a:rPr lang="en-US" sz="1000" b="0" i="0" u="none" strike="noStrike" kern="1200" baseline="0" dirty="0" smtClean="0">
                <a:solidFill>
                  <a:schemeClr val="tx1"/>
                </a:solidFill>
                <a:latin typeface="Calibri" panose="020F0502020204030204" pitchFamily="34" charset="0"/>
                <a:ea typeface="+mn-ea"/>
                <a:cs typeface="+mn-cs"/>
              </a:rPr>
              <a:t>we need to be more careful. In this case the method is based on the Student’s </a:t>
            </a:r>
            <a:r>
              <a:rPr lang="en-US" sz="1000" b="0" i="1" u="none" strike="noStrike" kern="1200" baseline="0" dirty="0" smtClean="0">
                <a:solidFill>
                  <a:schemeClr val="tx1"/>
                </a:solidFill>
                <a:latin typeface="Calibri" panose="020F0502020204030204" pitchFamily="34" charset="0"/>
                <a:ea typeface="+mn-ea"/>
                <a:cs typeface="+mn-cs"/>
              </a:rPr>
              <a:t>t</a:t>
            </a:r>
            <a:r>
              <a:rPr lang="en-US" sz="1000" b="0" i="0" u="none" strike="noStrike" kern="1200" baseline="0" dirty="0" smtClean="0">
                <a:solidFill>
                  <a:schemeClr val="tx1"/>
                </a:solidFill>
                <a:latin typeface="Calibri" panose="020F0502020204030204" pitchFamily="34" charset="0"/>
                <a:ea typeface="+mn-ea"/>
                <a:cs typeface="+mn-cs"/>
              </a:rPr>
              <a:t>-distribution, but is otherwise similar to before. </a:t>
            </a:r>
          </a:p>
          <a:p>
            <a:pPr marL="171450" indent="-171450">
              <a:buFont typeface="Arial" panose="020B0604020202020204" pitchFamily="34" charset="0"/>
              <a:buChar char="•"/>
            </a:pPr>
            <a:r>
              <a:rPr lang="en-US" sz="1000" b="0" i="0" u="none" strike="noStrike" kern="1200" baseline="0" dirty="0" smtClean="0">
                <a:solidFill>
                  <a:schemeClr val="tx1"/>
                </a:solidFill>
                <a:latin typeface="Calibri" panose="020F0502020204030204" pitchFamily="34" charset="0"/>
                <a:ea typeface="+mn-ea"/>
                <a:cs typeface="+mn-cs"/>
              </a:rPr>
              <a:t>Since all </a:t>
            </a:r>
            <a:r>
              <a:rPr lang="en-US" sz="1000" b="0" i="1" u="none" strike="noStrike" kern="1200" baseline="0" dirty="0" smtClean="0">
                <a:solidFill>
                  <a:schemeClr val="tx1"/>
                </a:solidFill>
                <a:latin typeface="Calibri" panose="020F0502020204030204" pitchFamily="34" charset="0"/>
                <a:ea typeface="+mn-ea"/>
                <a:cs typeface="+mn-cs"/>
              </a:rPr>
              <a:t>t</a:t>
            </a:r>
            <a:r>
              <a:rPr lang="en-US" sz="1000" b="0" i="0" u="none" strike="noStrike" kern="1200" baseline="0" dirty="0" smtClean="0">
                <a:solidFill>
                  <a:schemeClr val="tx1"/>
                </a:solidFill>
                <a:latin typeface="Calibri" panose="020F0502020204030204" pitchFamily="34" charset="0"/>
                <a:ea typeface="+mn-ea"/>
                <a:cs typeface="+mn-cs"/>
              </a:rPr>
              <a:t>-distributions have a mean of zero, we cannot generalize our first procedure to find confidence intervals.</a:t>
            </a:r>
          </a:p>
          <a:p>
            <a:pPr marL="171450" indent="-171450">
              <a:buFont typeface="Arial" panose="020B0604020202020204" pitchFamily="34" charset="0"/>
              <a:buChar char="•"/>
            </a:pPr>
            <a:r>
              <a:rPr lang="en-US" sz="1000" b="0" i="0" u="none" strike="noStrike" kern="1200" baseline="0" dirty="0" smtClean="0">
                <a:solidFill>
                  <a:schemeClr val="tx1"/>
                </a:solidFill>
                <a:latin typeface="Calibri" panose="020F0502020204030204" pitchFamily="34" charset="0"/>
                <a:ea typeface="+mn-ea"/>
                <a:cs typeface="+mn-cs"/>
              </a:rPr>
              <a:t>However, the alternate method works fine. </a:t>
            </a: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24</a:t>
            </a:fld>
            <a:endParaRPr lang="en-US"/>
          </a:p>
        </p:txBody>
      </p:sp>
    </p:spTree>
    <p:extLst>
      <p:ext uri="{BB962C8B-B14F-4D97-AF65-F5344CB8AC3E}">
        <p14:creationId xmlns:p14="http://schemas.microsoft.com/office/powerpoint/2010/main" val="10221715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25</a:t>
            </a:fld>
            <a:endParaRPr lang="en-US"/>
          </a:p>
        </p:txBody>
      </p:sp>
    </p:spTree>
    <p:extLst>
      <p:ext uri="{BB962C8B-B14F-4D97-AF65-F5344CB8AC3E}">
        <p14:creationId xmlns:p14="http://schemas.microsoft.com/office/powerpoint/2010/main" val="24875406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26</a:t>
            </a:fld>
            <a:endParaRPr lang="en-US"/>
          </a:p>
        </p:txBody>
      </p:sp>
    </p:spTree>
    <p:extLst>
      <p:ext uri="{BB962C8B-B14F-4D97-AF65-F5344CB8AC3E}">
        <p14:creationId xmlns:p14="http://schemas.microsoft.com/office/powerpoint/2010/main" val="11497046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Calibri" panose="020F0502020204030204" pitchFamily="34" charset="0"/>
                <a:ea typeface="+mn-ea"/>
                <a:cs typeface="+mn-cs"/>
              </a:rPr>
              <a:t>We have used Excel to find various confidence intervals using the mean </a:t>
            </a:r>
            <a:r>
              <a:rPr lang="en-US" sz="1000" i="1" kern="1200" dirty="0" smtClean="0">
                <a:solidFill>
                  <a:schemeClr val="tx1"/>
                </a:solidFill>
                <a:effectLst/>
                <a:latin typeface="Calibri" panose="020F0502020204030204" pitchFamily="34" charset="0"/>
                <a:ea typeface="+mn-ea"/>
                <a:cs typeface="+mn-cs"/>
              </a:rPr>
              <a:t>m </a:t>
            </a:r>
            <a:r>
              <a:rPr lang="en-US" sz="1000" kern="1200" dirty="0" smtClean="0">
                <a:solidFill>
                  <a:schemeClr val="tx1"/>
                </a:solidFill>
                <a:effectLst/>
                <a:latin typeface="Calibri" panose="020F0502020204030204" pitchFamily="34" charset="0"/>
                <a:ea typeface="+mn-ea"/>
                <a:cs typeface="+mn-cs"/>
              </a:rPr>
              <a:t>and standard deviation </a:t>
            </a:r>
            <a:r>
              <a:rPr lang="en-US" sz="1000" i="1" kern="1200" dirty="0" smtClean="0">
                <a:solidFill>
                  <a:schemeClr val="tx1"/>
                </a:solidFill>
                <a:effectLst/>
                <a:latin typeface="Calibri" panose="020F0502020204030204" pitchFamily="34" charset="0"/>
                <a:ea typeface="+mn-ea"/>
                <a:cs typeface="+mn-cs"/>
              </a:rPr>
              <a:t>s </a:t>
            </a:r>
            <a:r>
              <a:rPr lang="en-US" sz="1000" kern="1200" dirty="0" smtClean="0">
                <a:solidFill>
                  <a:schemeClr val="tx1"/>
                </a:solidFill>
                <a:effectLst/>
                <a:latin typeface="Calibri" panose="020F0502020204030204" pitchFamily="34" charset="0"/>
                <a:ea typeface="+mn-ea"/>
                <a:cs typeface="+mn-cs"/>
              </a:rPr>
              <a:t>of a data set.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tx1"/>
                </a:solidFill>
                <a:effectLst/>
                <a:latin typeface="Calibri" panose="020F0502020204030204" pitchFamily="34" charset="0"/>
                <a:ea typeface="+mn-ea"/>
                <a:cs typeface="+mn-cs"/>
              </a:rPr>
              <a:t>This works fine even if we do not have access to the entire data, as long as we know </a:t>
            </a:r>
            <a:r>
              <a:rPr lang="en-US" sz="1000" i="1" kern="1200" dirty="0" smtClean="0">
                <a:solidFill>
                  <a:schemeClr val="tx1"/>
                </a:solidFill>
                <a:effectLst/>
                <a:latin typeface="Calibri" panose="020F0502020204030204" pitchFamily="34" charset="0"/>
                <a:ea typeface="+mn-ea"/>
                <a:cs typeface="+mn-cs"/>
              </a:rPr>
              <a:t>N</a:t>
            </a:r>
            <a:r>
              <a:rPr lang="en-US" sz="1000" kern="1200" dirty="0" smtClean="0">
                <a:solidFill>
                  <a:schemeClr val="tx1"/>
                </a:solidFill>
                <a:effectLst/>
                <a:latin typeface="Calibri" panose="020F0502020204030204" pitchFamily="34" charset="0"/>
                <a:ea typeface="+mn-ea"/>
                <a:cs typeface="+mn-cs"/>
              </a:rPr>
              <a:t>, </a:t>
            </a:r>
            <a:r>
              <a:rPr lang="en-US" sz="1000" i="1" kern="1200" dirty="0" smtClean="0">
                <a:solidFill>
                  <a:schemeClr val="tx1"/>
                </a:solidFill>
                <a:effectLst/>
                <a:latin typeface="Calibri" panose="020F0502020204030204" pitchFamily="34" charset="0"/>
                <a:ea typeface="+mn-ea"/>
                <a:cs typeface="+mn-cs"/>
              </a:rPr>
              <a:t>m</a:t>
            </a:r>
            <a:r>
              <a:rPr lang="en-US" sz="1000" kern="1200" dirty="0" smtClean="0">
                <a:solidFill>
                  <a:schemeClr val="tx1"/>
                </a:solidFill>
                <a:effectLst/>
                <a:latin typeface="Calibri" panose="020F0502020204030204" pitchFamily="34" charset="0"/>
                <a:ea typeface="+mn-ea"/>
                <a:cs typeface="+mn-cs"/>
              </a:rPr>
              <a:t>, and </a:t>
            </a:r>
            <a:r>
              <a:rPr lang="en-US" sz="1000" i="1" kern="1200" dirty="0" smtClean="0">
                <a:solidFill>
                  <a:schemeClr val="tx1"/>
                </a:solidFill>
                <a:effectLst/>
                <a:latin typeface="Calibri" panose="020F0502020204030204" pitchFamily="34" charset="0"/>
                <a:ea typeface="+mn-ea"/>
                <a:cs typeface="+mn-cs"/>
              </a:rPr>
              <a:t>s</a:t>
            </a:r>
            <a:r>
              <a:rPr lang="en-US" sz="1000" kern="1200" dirty="0" smtClean="0">
                <a:solidFill>
                  <a:schemeClr val="tx1"/>
                </a:solidFill>
                <a:effectLst/>
                <a:latin typeface="Calibri" panose="020F0502020204030204" pitchFamily="34" charset="0"/>
                <a:ea typeface="+mn-ea"/>
                <a:cs typeface="+mn-cs"/>
              </a:rPr>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tx1"/>
                </a:solidFill>
                <a:effectLst/>
                <a:latin typeface="Calibri" panose="020F0502020204030204" pitchFamily="34" charset="0"/>
                <a:ea typeface="+mn-ea"/>
                <a:cs typeface="+mn-cs"/>
              </a:rPr>
              <a:t>If we do know the complete data set, Excel offers yet another method to compute confidence intervals and a host of other parameters all at once and for several variables simultaneously.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28</a:t>
            </a:fld>
            <a:endParaRPr lang="en-US"/>
          </a:p>
        </p:txBody>
      </p:sp>
    </p:spTree>
    <p:extLst>
      <p:ext uri="{BB962C8B-B14F-4D97-AF65-F5344CB8AC3E}">
        <p14:creationId xmlns:p14="http://schemas.microsoft.com/office/powerpoint/2010/main" val="1503782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2</a:t>
            </a:fld>
            <a:endParaRPr lang="en-US"/>
          </a:p>
        </p:txBody>
      </p:sp>
    </p:spTree>
    <p:extLst>
      <p:ext uri="{BB962C8B-B14F-4D97-AF65-F5344CB8AC3E}">
        <p14:creationId xmlns:p14="http://schemas.microsoft.com/office/powerpoint/2010/main" val="21893729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29</a:t>
            </a:fld>
            <a:endParaRPr lang="en-US"/>
          </a:p>
        </p:txBody>
      </p:sp>
    </p:spTree>
    <p:extLst>
      <p:ext uri="{BB962C8B-B14F-4D97-AF65-F5344CB8AC3E}">
        <p14:creationId xmlns:p14="http://schemas.microsoft.com/office/powerpoint/2010/main" val="3327244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30</a:t>
            </a:fld>
            <a:endParaRPr lang="en-US"/>
          </a:p>
        </p:txBody>
      </p:sp>
    </p:spTree>
    <p:extLst>
      <p:ext uri="{BB962C8B-B14F-4D97-AF65-F5344CB8AC3E}">
        <p14:creationId xmlns:p14="http://schemas.microsoft.com/office/powerpoint/2010/main" val="25738849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33</a:t>
            </a:fld>
            <a:endParaRPr lang="en-US"/>
          </a:p>
        </p:txBody>
      </p:sp>
    </p:spTree>
    <p:extLst>
      <p:ext uri="{BB962C8B-B14F-4D97-AF65-F5344CB8AC3E}">
        <p14:creationId xmlns:p14="http://schemas.microsoft.com/office/powerpoint/2010/main" val="27791419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Calibri" panose="020F0502020204030204" pitchFamily="34" charset="0"/>
                <a:ea typeface="+mn-ea"/>
                <a:cs typeface="+mn-cs"/>
              </a:rPr>
              <a:t>First, we will consider an example.</a:t>
            </a:r>
          </a:p>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37</a:t>
            </a:fld>
            <a:endParaRPr lang="en-US"/>
          </a:p>
        </p:txBody>
      </p:sp>
    </p:spTree>
    <p:extLst>
      <p:ext uri="{BB962C8B-B14F-4D97-AF65-F5344CB8AC3E}">
        <p14:creationId xmlns:p14="http://schemas.microsoft.com/office/powerpoint/2010/main" val="20288500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smtClean="0">
                <a:solidFill>
                  <a:schemeClr val="tx1"/>
                </a:solidFill>
                <a:latin typeface="Calibri" panose="020F0502020204030204" pitchFamily="34" charset="0"/>
                <a:ea typeface="+mn-ea"/>
                <a:cs typeface="+mn-cs"/>
              </a:rPr>
              <a:t>Now we will discuss confidence intervals for the difference of two means. This procedure applies if we have two samples whose means we want to compare. There are many situations where this is useful; perhaps the most important one relates to medical trials, where people are frequently divided at random into two groups: one group called treatment that receives a new medical treatment and a second group called control that will receive a placebo instead. We can then determine the efficacy of the treatment by comparing the means of treatment and control. </a:t>
            </a:r>
          </a:p>
          <a:p>
            <a:r>
              <a:rPr lang="en-US" sz="1000" b="0" i="0" u="none" strike="noStrike" kern="1200" baseline="0" dirty="0" smtClean="0">
                <a:solidFill>
                  <a:schemeClr val="tx1"/>
                </a:solidFill>
                <a:latin typeface="Calibri" panose="020F0502020204030204" pitchFamily="34" charset="0"/>
                <a:ea typeface="+mn-ea"/>
                <a:cs typeface="+mn-cs"/>
              </a:rPr>
              <a:t>We distinguish between two cases, that of equal variance and of unequal variances of the two populations. </a:t>
            </a: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41</a:t>
            </a:fld>
            <a:endParaRPr lang="en-US"/>
          </a:p>
        </p:txBody>
      </p:sp>
    </p:spTree>
    <p:extLst>
      <p:ext uri="{BB962C8B-B14F-4D97-AF65-F5344CB8AC3E}">
        <p14:creationId xmlns:p14="http://schemas.microsoft.com/office/powerpoint/2010/main" val="32184872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smtClean="0">
                <a:solidFill>
                  <a:schemeClr val="tx1"/>
                </a:solidFill>
                <a:latin typeface="Calibri" panose="020F0502020204030204" pitchFamily="34" charset="0"/>
                <a:ea typeface="+mn-ea"/>
                <a:cs typeface="+mn-cs"/>
              </a:rPr>
              <a:t>In fact, there are quite a number of formulas here, but as the next example shows, if you compute them one at a time, things are not as bad as they look. </a:t>
            </a: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42</a:t>
            </a:fld>
            <a:endParaRPr lang="en-US"/>
          </a:p>
        </p:txBody>
      </p:sp>
    </p:spTree>
    <p:extLst>
      <p:ext uri="{BB962C8B-B14F-4D97-AF65-F5344CB8AC3E}">
        <p14:creationId xmlns:p14="http://schemas.microsoft.com/office/powerpoint/2010/main" val="30289725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43</a:t>
            </a:fld>
            <a:endParaRPr lang="en-US"/>
          </a:p>
        </p:txBody>
      </p:sp>
    </p:spTree>
    <p:extLst>
      <p:ext uri="{BB962C8B-B14F-4D97-AF65-F5344CB8AC3E}">
        <p14:creationId xmlns:p14="http://schemas.microsoft.com/office/powerpoint/2010/main" val="25181108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The procedure in the case of unequal variances is similar except that the formula to compute the degrees of freedom for the </a:t>
            </a:r>
            <a:r>
              <a:rPr lang="en-US" sz="1000" i="1" dirty="0" smtClean="0"/>
              <a:t>t</a:t>
            </a:r>
            <a:r>
              <a:rPr lang="en-US" sz="1000" dirty="0" smtClean="0"/>
              <a:t>-distribution is different (and much more complicated). </a:t>
            </a:r>
          </a:p>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48</a:t>
            </a:fld>
            <a:endParaRPr lang="en-US"/>
          </a:p>
        </p:txBody>
      </p:sp>
    </p:spTree>
    <p:extLst>
      <p:ext uri="{BB962C8B-B14F-4D97-AF65-F5344CB8AC3E}">
        <p14:creationId xmlns:p14="http://schemas.microsoft.com/office/powerpoint/2010/main" val="40405433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49</a:t>
            </a:fld>
            <a:endParaRPr lang="en-US"/>
          </a:p>
        </p:txBody>
      </p:sp>
    </p:spTree>
    <p:extLst>
      <p:ext uri="{BB962C8B-B14F-4D97-AF65-F5344CB8AC3E}">
        <p14:creationId xmlns:p14="http://schemas.microsoft.com/office/powerpoint/2010/main" val="41130157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smtClean="0">
                <a:solidFill>
                  <a:schemeClr val="tx1"/>
                </a:solidFill>
                <a:latin typeface="Calibri" panose="020F0502020204030204" pitchFamily="34" charset="0"/>
                <a:ea typeface="+mn-ea"/>
                <a:cs typeface="+mn-cs"/>
              </a:rPr>
              <a:t>The question of whether there is or is not a difference in the average score is actually better suited for a “test of hypothesis,” which we will tackle in the next chapter. But first we want to apply the concept of estimation to proportion. </a:t>
            </a: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52</a:t>
            </a:fld>
            <a:endParaRPr lang="en-US"/>
          </a:p>
        </p:txBody>
      </p:sp>
    </p:spTree>
    <p:extLst>
      <p:ext uri="{BB962C8B-B14F-4D97-AF65-F5344CB8AC3E}">
        <p14:creationId xmlns:p14="http://schemas.microsoft.com/office/powerpoint/2010/main" val="2102391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3716F0-385D-4F6E-BE54-A09D410D24C2}" type="slidenum">
              <a:rPr lang="en-US" smtClean="0"/>
              <a:t>3</a:t>
            </a:fld>
            <a:endParaRPr lang="en-US"/>
          </a:p>
        </p:txBody>
      </p:sp>
    </p:spTree>
    <p:extLst>
      <p:ext uri="{BB962C8B-B14F-4D97-AF65-F5344CB8AC3E}">
        <p14:creationId xmlns:p14="http://schemas.microsoft.com/office/powerpoint/2010/main" val="24238056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Note that another difference of means situation applies in the case of </a:t>
            </a:r>
            <a:r>
              <a:rPr lang="en-US" sz="1000" i="1" dirty="0" smtClean="0"/>
              <a:t>paired differences</a:t>
            </a:r>
            <a:r>
              <a:rPr lang="en-US" sz="1000" dirty="0" smtClean="0"/>
              <a:t>. This situation arises if we take two measurements from each member of a population. </a:t>
            </a:r>
          </a:p>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53</a:t>
            </a:fld>
            <a:endParaRPr lang="en-US"/>
          </a:p>
        </p:txBody>
      </p:sp>
    </p:spTree>
    <p:extLst>
      <p:ext uri="{BB962C8B-B14F-4D97-AF65-F5344CB8AC3E}">
        <p14:creationId xmlns:p14="http://schemas.microsoft.com/office/powerpoint/2010/main" val="38531676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smtClean="0">
                <a:solidFill>
                  <a:schemeClr val="tx1"/>
                </a:solidFill>
                <a:latin typeface="Calibri" panose="020F0502020204030204" pitchFamily="34" charset="0"/>
                <a:ea typeface="+mn-ea"/>
                <a:cs typeface="+mn-cs"/>
              </a:rPr>
              <a:t>As we mentioned in the previous chapter, many variables are categorical not numerical, so that the idea of estimating the mean does not even apply (since there </a:t>
            </a:r>
            <a:r>
              <a:rPr lang="en-US" sz="1000" b="0" i="1" u="none" strike="noStrike" kern="1200" baseline="0" dirty="0" smtClean="0">
                <a:solidFill>
                  <a:schemeClr val="tx1"/>
                </a:solidFill>
                <a:latin typeface="Calibri" panose="020F0502020204030204" pitchFamily="34" charset="0"/>
                <a:ea typeface="+mn-ea"/>
                <a:cs typeface="+mn-cs"/>
              </a:rPr>
              <a:t>is no </a:t>
            </a:r>
            <a:r>
              <a:rPr lang="en-US" sz="1000" b="0" i="0" u="none" strike="noStrike" kern="1200" baseline="0" dirty="0" smtClean="0">
                <a:solidFill>
                  <a:schemeClr val="tx1"/>
                </a:solidFill>
                <a:latin typeface="Calibri" panose="020F0502020204030204" pitchFamily="34" charset="0"/>
                <a:ea typeface="+mn-ea"/>
                <a:cs typeface="+mn-cs"/>
              </a:rPr>
              <a:t>mean). In special cases, however, we can resort to the idea of proportions and we could try to estimate them. This section will explain how that works. </a:t>
            </a: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54</a:t>
            </a:fld>
            <a:endParaRPr lang="en-US"/>
          </a:p>
        </p:txBody>
      </p:sp>
    </p:spTree>
    <p:extLst>
      <p:ext uri="{BB962C8B-B14F-4D97-AF65-F5344CB8AC3E}">
        <p14:creationId xmlns:p14="http://schemas.microsoft.com/office/powerpoint/2010/main" val="42721532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55</a:t>
            </a:fld>
            <a:endParaRPr lang="en-US"/>
          </a:p>
        </p:txBody>
      </p:sp>
    </p:spTree>
    <p:extLst>
      <p:ext uri="{BB962C8B-B14F-4D97-AF65-F5344CB8AC3E}">
        <p14:creationId xmlns:p14="http://schemas.microsoft.com/office/powerpoint/2010/main" val="3367241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56</a:t>
            </a:fld>
            <a:endParaRPr lang="en-US"/>
          </a:p>
        </p:txBody>
      </p:sp>
    </p:spTree>
    <p:extLst>
      <p:ext uri="{BB962C8B-B14F-4D97-AF65-F5344CB8AC3E}">
        <p14:creationId xmlns:p14="http://schemas.microsoft.com/office/powerpoint/2010/main" val="9778853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57</a:t>
            </a:fld>
            <a:endParaRPr lang="en-US"/>
          </a:p>
        </p:txBody>
      </p:sp>
    </p:spTree>
    <p:extLst>
      <p:ext uri="{BB962C8B-B14F-4D97-AF65-F5344CB8AC3E}">
        <p14:creationId xmlns:p14="http://schemas.microsoft.com/office/powerpoint/2010/main" val="25303408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58</a:t>
            </a:fld>
            <a:endParaRPr lang="en-US"/>
          </a:p>
        </p:txBody>
      </p:sp>
    </p:spTree>
    <p:extLst>
      <p:ext uri="{BB962C8B-B14F-4D97-AF65-F5344CB8AC3E}">
        <p14:creationId xmlns:p14="http://schemas.microsoft.com/office/powerpoint/2010/main" val="13907451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65</a:t>
            </a:fld>
            <a:endParaRPr lang="en-US"/>
          </a:p>
        </p:txBody>
      </p:sp>
    </p:spTree>
    <p:extLst>
      <p:ext uri="{BB962C8B-B14F-4D97-AF65-F5344CB8AC3E}">
        <p14:creationId xmlns:p14="http://schemas.microsoft.com/office/powerpoint/2010/main" val="2993194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4</a:t>
            </a:fld>
            <a:endParaRPr lang="en-US"/>
          </a:p>
        </p:txBody>
      </p:sp>
    </p:spTree>
    <p:extLst>
      <p:ext uri="{BB962C8B-B14F-4D97-AF65-F5344CB8AC3E}">
        <p14:creationId xmlns:p14="http://schemas.microsoft.com/office/powerpoint/2010/main" val="299895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11</a:t>
            </a:fld>
            <a:endParaRPr lang="en-US"/>
          </a:p>
        </p:txBody>
      </p:sp>
    </p:spTree>
    <p:extLst>
      <p:ext uri="{BB962C8B-B14F-4D97-AF65-F5344CB8AC3E}">
        <p14:creationId xmlns:p14="http://schemas.microsoft.com/office/powerpoint/2010/main" val="3355765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the preceding discussion is based on the Central Limit Theorem. </a:t>
            </a:r>
          </a:p>
          <a:p>
            <a:pPr marL="171450" indent="-171450">
              <a:buFont typeface="Arial" panose="020B0604020202020204" pitchFamily="34" charset="0"/>
              <a:buChar char="•"/>
            </a:pPr>
            <a:r>
              <a:rPr lang="en-US" dirty="0" smtClean="0"/>
              <a:t>It lets us use a normal distribution for the sample means even if the underlying distribution of the original data is unknown. </a:t>
            </a:r>
          </a:p>
          <a:p>
            <a:pPr marL="171450" indent="-171450">
              <a:buFont typeface="Arial" panose="020B0604020202020204" pitchFamily="34" charset="0"/>
              <a:buChar char="•"/>
            </a:pPr>
            <a:r>
              <a:rPr lang="en-US" dirty="0" smtClean="0"/>
              <a:t>However, that approximation works best for </a:t>
            </a:r>
            <a:r>
              <a:rPr lang="en-US" i="1" dirty="0" smtClean="0"/>
              <a:t>large </a:t>
            </a:r>
            <a:r>
              <a:rPr lang="en-US" dirty="0" smtClean="0"/>
              <a:t>sample sizes </a:t>
            </a:r>
            <a:r>
              <a:rPr lang="en-US" i="1" dirty="0" smtClean="0"/>
              <a:t>n</a:t>
            </a:r>
            <a:r>
              <a:rPr lang="en-US" dirty="0" smtClean="0"/>
              <a:t>, so for small </a:t>
            </a:r>
            <a:r>
              <a:rPr lang="en-US" i="1" dirty="0" smtClean="0"/>
              <a:t>n </a:t>
            </a:r>
            <a:r>
              <a:rPr lang="en-US" dirty="0" smtClean="0"/>
              <a:t>we need to employ a slightly different procedure. </a:t>
            </a:r>
          </a:p>
          <a:p>
            <a:pPr marL="171450" indent="-171450">
              <a:buFont typeface="Arial" panose="020B0604020202020204" pitchFamily="34" charset="0"/>
              <a:buChar char="•"/>
            </a:pPr>
            <a:r>
              <a:rPr lang="en-US" dirty="0" smtClean="0"/>
              <a:t>Thus, we will summarize our procedure for finding a confidence interval for a population mean, depending on the sample size </a:t>
            </a:r>
            <a:r>
              <a:rPr lang="en-US" i="1" dirty="0" smtClean="0"/>
              <a:t>n</a:t>
            </a:r>
            <a:r>
              <a:rPr lang="en-US"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12</a:t>
            </a:fld>
            <a:endParaRPr lang="en-US"/>
          </a:p>
        </p:txBody>
      </p:sp>
    </p:spTree>
    <p:extLst>
      <p:ext uri="{BB962C8B-B14F-4D97-AF65-F5344CB8AC3E}">
        <p14:creationId xmlns:p14="http://schemas.microsoft.com/office/powerpoint/2010/main" val="1896651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smtClean="0">
                <a:solidFill>
                  <a:schemeClr val="tx1"/>
                </a:solidFill>
                <a:latin typeface="Calibri" panose="020F0502020204030204" pitchFamily="34" charset="0"/>
                <a:ea typeface="+mn-ea"/>
                <a:cs typeface="+mn-cs"/>
              </a:rPr>
              <a:t>Here we will summarize the procedure to find a confidence interval for a </a:t>
            </a:r>
            <a:r>
              <a:rPr lang="en-US" sz="1000" b="0" i="1" u="none" strike="noStrike" kern="1200" baseline="0" dirty="0" smtClean="0">
                <a:solidFill>
                  <a:schemeClr val="tx1"/>
                </a:solidFill>
                <a:latin typeface="Calibri" panose="020F0502020204030204" pitchFamily="34" charset="0"/>
                <a:ea typeface="+mn-ea"/>
                <a:cs typeface="+mn-cs"/>
              </a:rPr>
              <a:t>large </a:t>
            </a:r>
            <a:r>
              <a:rPr lang="en-US" sz="1000" b="0" i="0" u="none" strike="noStrike" kern="1200" baseline="0" dirty="0" smtClean="0">
                <a:solidFill>
                  <a:schemeClr val="tx1"/>
                </a:solidFill>
                <a:latin typeface="Calibri" panose="020F0502020204030204" pitchFamily="34" charset="0"/>
                <a:ea typeface="+mn-ea"/>
                <a:cs typeface="+mn-cs"/>
              </a:rPr>
              <a:t>sample size </a:t>
            </a:r>
            <a:r>
              <a:rPr lang="en-US" sz="1000" b="0" i="1" u="none" strike="noStrike" kern="1200" baseline="0" dirty="0" smtClean="0">
                <a:solidFill>
                  <a:schemeClr val="tx1"/>
                </a:solidFill>
                <a:latin typeface="Calibri" panose="020F0502020204030204" pitchFamily="34" charset="0"/>
                <a:ea typeface="+mn-ea"/>
                <a:cs typeface="+mn-cs"/>
              </a:rPr>
              <a:t>n</a:t>
            </a:r>
            <a:r>
              <a:rPr lang="en-US" sz="1000" b="0" i="0" u="none" strike="noStrike" kern="1200" baseline="0" dirty="0" smtClean="0">
                <a:solidFill>
                  <a:schemeClr val="tx1"/>
                </a:solidFill>
                <a:latin typeface="Calibri" panose="020F0502020204030204" pitchFamily="34" charset="0"/>
                <a:ea typeface="+mn-ea"/>
                <a:cs typeface="+mn-cs"/>
              </a:rPr>
              <a:t>. In fact, we will consider </a:t>
            </a:r>
            <a:r>
              <a:rPr lang="en-US" sz="1000" b="0" i="1" u="none" strike="noStrike" kern="1200" baseline="0" dirty="0" smtClean="0">
                <a:solidFill>
                  <a:schemeClr val="tx1"/>
                </a:solidFill>
                <a:latin typeface="Calibri" panose="020F0502020204030204" pitchFamily="34" charset="0"/>
                <a:ea typeface="+mn-ea"/>
                <a:cs typeface="+mn-cs"/>
              </a:rPr>
              <a:t>n </a:t>
            </a:r>
            <a:r>
              <a:rPr lang="en-US" sz="1000" b="0" i="0" u="none" strike="noStrike" kern="1200" baseline="0" dirty="0" smtClean="0">
                <a:solidFill>
                  <a:schemeClr val="tx1"/>
                </a:solidFill>
                <a:latin typeface="Calibri" panose="020F0502020204030204" pitchFamily="34" charset="0"/>
                <a:ea typeface="+mn-ea"/>
                <a:cs typeface="+mn-cs"/>
              </a:rPr>
              <a:t>to be large if </a:t>
            </a:r>
            <a:r>
              <a:rPr lang="en-US" sz="1000" b="0" i="1" u="none" strike="noStrike" kern="1200" baseline="0" dirty="0" smtClean="0">
                <a:solidFill>
                  <a:schemeClr val="tx1"/>
                </a:solidFill>
                <a:latin typeface="Calibri" panose="020F0502020204030204" pitchFamily="34" charset="0"/>
                <a:ea typeface="+mn-ea"/>
                <a:cs typeface="+mn-cs"/>
              </a:rPr>
              <a:t>n </a:t>
            </a:r>
            <a:r>
              <a:rPr lang="en-US" sz="1000" b="0" i="0" u="none" strike="noStrike" kern="1200" baseline="0" dirty="0" smtClean="0">
                <a:solidFill>
                  <a:schemeClr val="tx1"/>
                </a:solidFill>
                <a:latin typeface="Calibri" panose="020F0502020204030204" pitchFamily="34" charset="0"/>
                <a:ea typeface="+mn-ea"/>
                <a:cs typeface="+mn-cs"/>
              </a:rPr>
              <a:t>&gt; 30. </a:t>
            </a: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13</a:t>
            </a:fld>
            <a:endParaRPr lang="en-US"/>
          </a:p>
        </p:txBody>
      </p:sp>
    </p:spTree>
    <p:extLst>
      <p:ext uri="{BB962C8B-B14F-4D97-AF65-F5344CB8AC3E}">
        <p14:creationId xmlns:p14="http://schemas.microsoft.com/office/powerpoint/2010/main" val="2977107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14</a:t>
            </a:fld>
            <a:endParaRPr lang="en-US"/>
          </a:p>
        </p:txBody>
      </p:sp>
    </p:spTree>
    <p:extLst>
      <p:ext uri="{BB962C8B-B14F-4D97-AF65-F5344CB8AC3E}">
        <p14:creationId xmlns:p14="http://schemas.microsoft.com/office/powerpoint/2010/main" val="3403757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2200" dirty="0" smtClean="0"/>
              <a:t>This kind of argument, in fact, will be formalized in the next chapter on hypothesis testing. For now we will be content with obtaining estimates together with their certainty.</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000" dirty="0" smtClean="0"/>
              <a:t>By the way, do you think a 99 percent confidence interval would be wider or narrower than the 95 percent interval (7.6432, 7.9568)? You will find the answer later in this section but you should try to think about it already.</a:t>
            </a:r>
            <a:endParaRPr lang="en-US" sz="2400" dirty="0" smtClean="0"/>
          </a:p>
          <a:p>
            <a:pPr marL="171450" indent="-171450">
              <a:buFont typeface="Wingdings" panose="05000000000000000000" pitchFamily="2" charset="2"/>
              <a:buChar char="§"/>
            </a:pP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16</a:t>
            </a:fld>
            <a:endParaRPr lang="en-US"/>
          </a:p>
        </p:txBody>
      </p:sp>
    </p:spTree>
    <p:extLst>
      <p:ext uri="{BB962C8B-B14F-4D97-AF65-F5344CB8AC3E}">
        <p14:creationId xmlns:p14="http://schemas.microsoft.com/office/powerpoint/2010/main" val="3130999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9" name="Slide Number Placeholder 28"/>
          <p:cNvSpPr>
            <a:spLocks noGrp="1"/>
          </p:cNvSpPr>
          <p:nvPr>
            <p:ph type="sldNum" sz="quarter" idx="12"/>
          </p:nvPr>
        </p:nvSpPr>
        <p:spPr/>
        <p:txBody>
          <a:bodyPr/>
          <a:lstStyle>
            <a:extLst/>
          </a:lstStyle>
          <a:p>
            <a:fld id="{401CF334-2D5C-4859-84A6-CA7E6E43FAEB}" type="slidenum">
              <a:rPr lang="en-US" smtClean="0"/>
              <a:t>‹#›</a:t>
            </a:fld>
            <a:endParaRPr lang="en-US"/>
          </a:p>
        </p:txBody>
      </p:sp>
      <p:sp>
        <p:nvSpPr>
          <p:cNvPr id="8" name="Title 7"/>
          <p:cNvSpPr>
            <a:spLocks noGrp="1"/>
          </p:cNvSpPr>
          <p:nvPr>
            <p:ph type="ctrTitle"/>
          </p:nvPr>
        </p:nvSpPr>
        <p:spPr>
          <a:xfrm>
            <a:off x="1219200" y="4343400"/>
            <a:ext cx="10363200" cy="1975104"/>
          </a:xfrm>
        </p:spPr>
        <p:txBody>
          <a:bodyPr/>
          <a:lstStyle>
            <a:lvl1pPr marR="9144" algn="l">
              <a:defRPr sz="4000" b="1" cap="all" spc="0" baseline="0">
                <a:solidFill>
                  <a:schemeClr val="tx2"/>
                </a:solidFill>
                <a:effectLst>
                  <a:reflection blurRad="12700" stA="34000" endA="740" endPos="53000" dir="5400000" sy="-100000" algn="bl" rotWithShape="0"/>
                </a:effectLst>
              </a:defRPr>
            </a:lvl1pPr>
            <a:extLst/>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1219200" y="2834640"/>
            <a:ext cx="10363200" cy="1508760"/>
          </a:xfrm>
        </p:spPr>
        <p:txBody>
          <a:bodyPr lIns="100584" tIns="45720" anchor="b"/>
          <a:lstStyle>
            <a:lvl1pPr marL="0" indent="0" algn="l">
              <a:spcBef>
                <a:spcPts val="0"/>
              </a:spcBef>
              <a:buNone/>
              <a:defRPr sz="2000">
                <a:solidFill>
                  <a:schemeClr val="tx1">
                    <a:lumMod val="75000"/>
                    <a:lumOff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smtClean="0"/>
              <a:t>Click to edit Master subtitle style</a:t>
            </a:r>
            <a:endParaRPr kumimoji="0" lang="en-US" dirty="0"/>
          </a:p>
        </p:txBody>
      </p:sp>
    </p:spTree>
    <p:extLst>
      <p:ext uri="{BB962C8B-B14F-4D97-AF65-F5344CB8AC3E}">
        <p14:creationId xmlns:p14="http://schemas.microsoft.com/office/powerpoint/2010/main" val="366747438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490709" y="0"/>
            <a:ext cx="1170432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cxnSp>
        <p:nvCxnSpPr>
          <p:cNvPr id="9" name="Straight Connector 8"/>
          <p:cNvCxnSpPr/>
          <p:nvPr/>
        </p:nvCxnSpPr>
        <p:spPr>
          <a:xfrm flipV="1">
            <a:off x="484260" y="1885028"/>
            <a:ext cx="11710163"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bwMode="grayWhite">
          <a:xfrm>
            <a:off x="1219200" y="441252"/>
            <a:ext cx="9144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490709" y="1893781"/>
            <a:ext cx="1170432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1219200" y="1150144"/>
            <a:ext cx="9144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8636000" y="55499"/>
            <a:ext cx="2844800" cy="365125"/>
          </a:xfrm>
          <a:prstGeom prst="rect">
            <a:avLst/>
          </a:prstGeom>
        </p:spPr>
        <p:txBody>
          <a:bodyPr/>
          <a:lstStyle>
            <a:extLst/>
          </a:lstStyle>
          <a:p>
            <a:endParaRPr lang="en-US"/>
          </a:p>
        </p:txBody>
      </p:sp>
      <p:sp>
        <p:nvSpPr>
          <p:cNvPr id="6" name="Footer Placeholder 5"/>
          <p:cNvSpPr>
            <a:spLocks noGrp="1"/>
          </p:cNvSpPr>
          <p:nvPr>
            <p:ph type="ftr" sz="quarter" idx="11"/>
          </p:nvPr>
        </p:nvSpPr>
        <p:spPr>
          <a:xfrm>
            <a:off x="1219200" y="55499"/>
            <a:ext cx="7416800" cy="365125"/>
          </a:xfrm>
          <a:prstGeom prst="rect">
            <a:avLst/>
          </a:prstGeom>
        </p:spPr>
        <p:txBody>
          <a:bodyPr/>
          <a:lstStyle>
            <a:extLst/>
          </a:lstStyle>
          <a:p>
            <a:endParaRPr lang="en-US"/>
          </a:p>
        </p:txBody>
      </p:sp>
      <p:sp>
        <p:nvSpPr>
          <p:cNvPr id="7" name="Slide Number Placeholder 6"/>
          <p:cNvSpPr>
            <a:spLocks noGrp="1"/>
          </p:cNvSpPr>
          <p:nvPr>
            <p:ph type="sldNum" sz="quarter" idx="12"/>
          </p:nvPr>
        </p:nvSpPr>
        <p:spPr>
          <a:xfrm>
            <a:off x="11480800" y="55499"/>
            <a:ext cx="609600" cy="365125"/>
          </a:xfrm>
        </p:spPr>
        <p:txBody>
          <a:bodyPr/>
          <a:lstStyle>
            <a:extLst/>
          </a:lstStyle>
          <a:p>
            <a:fld id="{401CF334-2D5C-4859-84A6-CA7E6E43FAEB}" type="slidenum">
              <a:rPr lang="en-US" smtClean="0"/>
              <a:t>‹#›</a:t>
            </a:fld>
            <a:endParaRPr lang="en-US"/>
          </a:p>
        </p:txBody>
      </p:sp>
    </p:spTree>
    <p:extLst>
      <p:ext uri="{BB962C8B-B14F-4D97-AF65-F5344CB8AC3E}">
        <p14:creationId xmlns:p14="http://schemas.microsoft.com/office/powerpoint/2010/main" val="184392422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extLst/>
          </a:lstStyle>
          <a:p>
            <a:fld id="{401CF334-2D5C-4859-84A6-CA7E6E43FAEB}" type="slidenum">
              <a:rPr lang="en-US" smtClean="0"/>
              <a:t>‹#›</a:t>
            </a:fld>
            <a:endParaRPr lang="en-US"/>
          </a:p>
        </p:txBody>
      </p:sp>
    </p:spTree>
    <p:extLst>
      <p:ext uri="{BB962C8B-B14F-4D97-AF65-F5344CB8AC3E}">
        <p14:creationId xmlns:p14="http://schemas.microsoft.com/office/powerpoint/2010/main" val="117344471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6416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812800" y="274640"/>
            <a:ext cx="78232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extLst/>
          </a:lstStyle>
          <a:p>
            <a:fld id="{401CF334-2D5C-4859-84A6-CA7E6E43FAEB}" type="slidenum">
              <a:rPr lang="en-US" smtClean="0"/>
              <a:t>‹#›</a:t>
            </a:fld>
            <a:endParaRPr lang="en-US"/>
          </a:p>
        </p:txBody>
      </p:sp>
    </p:spTree>
    <p:extLst>
      <p:ext uri="{BB962C8B-B14F-4D97-AF65-F5344CB8AC3E}">
        <p14:creationId xmlns:p14="http://schemas.microsoft.com/office/powerpoint/2010/main" val="370556908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effectLst>
                  <a:outerShdw blurRad="38100" dist="38100" dir="2700000" algn="tl">
                    <a:srgbClr val="000000">
                      <a:alpha val="43137"/>
                    </a:srgbClr>
                  </a:outerShdw>
                </a:effectLst>
              </a:defRPr>
            </a:lvl1pPr>
            <a:extLst/>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lvl1pPr>
              <a:defRPr sz="2600"/>
            </a:lvl1pPr>
            <a:lvl2pPr>
              <a:defRPr sz="2400"/>
            </a:lvl2pPr>
            <a:lvl4pPr>
              <a:defRPr sz="2200"/>
            </a:lvl4pPr>
            <a:lvl5pPr>
              <a:defRPr sz="2200"/>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Slide Number Placeholder 5"/>
          <p:cNvSpPr>
            <a:spLocks noGrp="1"/>
          </p:cNvSpPr>
          <p:nvPr>
            <p:ph type="sldNum" sz="quarter" idx="12"/>
          </p:nvPr>
        </p:nvSpPr>
        <p:spPr/>
        <p:txBody>
          <a:bodyPr/>
          <a:lstStyle>
            <a:extLst/>
          </a:lstStyle>
          <a:p>
            <a:fld id="{401CF334-2D5C-4859-84A6-CA7E6E43FAEB}" type="slidenum">
              <a:rPr lang="en-US" smtClean="0"/>
              <a:t>‹#›</a:t>
            </a:fld>
            <a:endParaRPr lang="en-US"/>
          </a:p>
        </p:txBody>
      </p:sp>
      <p:sp>
        <p:nvSpPr>
          <p:cNvPr id="9" name="Date Placeholder 27"/>
          <p:cNvSpPr txBox="1">
            <a:spLocks/>
          </p:cNvSpPr>
          <p:nvPr userDrawn="1"/>
        </p:nvSpPr>
        <p:spPr>
          <a:xfrm>
            <a:off x="307950" y="6416676"/>
            <a:ext cx="4829534" cy="365052"/>
          </a:xfrm>
          <a:prstGeom prst="rect">
            <a:avLst/>
          </a:prstGeom>
        </p:spPr>
        <p:txBody>
          <a:bodyPr/>
          <a:lstStyle>
            <a:defPPr>
              <a:defRPr lang="en-US"/>
            </a:defPPr>
            <a:lvl1pPr marL="0" marR="0" indent="0" algn="l" defTabSz="914400" rtl="0" eaLnBrk="1" fontAlgn="auto" latinLnBrk="0" hangingPunct="1">
              <a:lnSpc>
                <a:spcPct val="100000"/>
              </a:lnSpc>
              <a:spcBef>
                <a:spcPts val="0"/>
              </a:spcBef>
              <a:spcAft>
                <a:spcPts val="0"/>
              </a:spcAft>
              <a:buClrTx/>
              <a:buSzTx/>
              <a:buFontTx/>
              <a:buNone/>
              <a:tabLst/>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0"/>
              </a:spcAft>
            </a:pPr>
            <a:r>
              <a:rPr lang="en-US" sz="1050" b="1" i="0" dirty="0" smtClean="0">
                <a:solidFill>
                  <a:schemeClr val="tx2"/>
                </a:solidFill>
                <a:latin typeface="+mn-lt"/>
              </a:rPr>
              <a:t>Using Statistics for Better Business Decisions </a:t>
            </a:r>
            <a:endParaRPr lang="en-US" sz="1050" b="0" i="0" dirty="0" smtClean="0">
              <a:solidFill>
                <a:schemeClr val="tx2"/>
              </a:solidFill>
              <a:latin typeface="+mn-lt"/>
            </a:endParaRPr>
          </a:p>
          <a:p>
            <a:pPr algn="l">
              <a:spcAft>
                <a:spcPts val="100"/>
              </a:spcAft>
            </a:pPr>
            <a:r>
              <a:rPr lang="en-US" sz="1000" b="0" i="0" kern="1200" dirty="0" smtClean="0">
                <a:solidFill>
                  <a:schemeClr val="tx2"/>
                </a:solidFill>
                <a:effectLst/>
                <a:latin typeface="+mn-lt"/>
                <a:ea typeface="+mn-ea"/>
                <a:cs typeface="+mn-cs"/>
              </a:rPr>
              <a:t>Copyright © Justin </a:t>
            </a:r>
            <a:r>
              <a:rPr lang="en-US" sz="1000" b="0" i="0" kern="1200" dirty="0" err="1" smtClean="0">
                <a:solidFill>
                  <a:schemeClr val="tx2"/>
                </a:solidFill>
                <a:effectLst/>
                <a:latin typeface="+mn-lt"/>
                <a:ea typeface="+mn-ea"/>
                <a:cs typeface="+mn-cs"/>
              </a:rPr>
              <a:t>Bateh</a:t>
            </a:r>
            <a:r>
              <a:rPr lang="en-US" sz="1000" b="0" i="0" kern="1200" dirty="0" smtClean="0">
                <a:solidFill>
                  <a:schemeClr val="tx2"/>
                </a:solidFill>
                <a:effectLst/>
                <a:latin typeface="+mn-lt"/>
                <a:ea typeface="+mn-ea"/>
                <a:cs typeface="+mn-cs"/>
              </a:rPr>
              <a:t> and Bert G. </a:t>
            </a:r>
            <a:r>
              <a:rPr lang="en-US" sz="1000" b="0" i="0" kern="1200" dirty="0" err="1" smtClean="0">
                <a:solidFill>
                  <a:schemeClr val="tx2"/>
                </a:solidFill>
                <a:effectLst/>
                <a:latin typeface="+mn-lt"/>
                <a:ea typeface="+mn-ea"/>
                <a:cs typeface="+mn-cs"/>
              </a:rPr>
              <a:t>Wachsmuth</a:t>
            </a:r>
            <a:r>
              <a:rPr lang="en-US" sz="1000" b="0" i="0" kern="1200" dirty="0" smtClean="0">
                <a:solidFill>
                  <a:schemeClr val="tx2"/>
                </a:solidFill>
                <a:effectLst/>
                <a:latin typeface="+mn-lt"/>
                <a:ea typeface="+mn-ea"/>
                <a:cs typeface="+mn-cs"/>
              </a:rPr>
              <a:t>, 2016. All rights reserved.</a:t>
            </a:r>
            <a:endParaRPr lang="en-US" sz="1000" i="0" dirty="0" smtClean="0">
              <a:solidFill>
                <a:schemeClr val="tx2"/>
              </a:solidFill>
              <a:latin typeface="+mn-lt"/>
            </a:endParaRPr>
          </a:p>
        </p:txBody>
      </p:sp>
    </p:spTree>
    <p:extLst>
      <p:ext uri="{BB962C8B-B14F-4D97-AF65-F5344CB8AC3E}">
        <p14:creationId xmlns:p14="http://schemas.microsoft.com/office/powerpoint/2010/main" val="287778771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61390" y="980661"/>
            <a:ext cx="10721009" cy="5141843"/>
          </a:xfrm>
        </p:spPr>
        <p:txBody>
          <a:bodyPr/>
          <a:lstStyle>
            <a:lvl1pPr>
              <a:defRPr sz="2600"/>
            </a:lvl1pPr>
            <a:lvl2pPr>
              <a:defRPr sz="2400"/>
            </a:lvl2pPr>
            <a:lvl4pPr>
              <a:defRPr sz="2200"/>
            </a:lvl4pPr>
            <a:lvl5pPr>
              <a:defRPr sz="2200"/>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Slide Number Placeholder 5"/>
          <p:cNvSpPr>
            <a:spLocks noGrp="1"/>
          </p:cNvSpPr>
          <p:nvPr>
            <p:ph type="sldNum" sz="quarter" idx="12"/>
          </p:nvPr>
        </p:nvSpPr>
        <p:spPr/>
        <p:txBody>
          <a:bodyPr/>
          <a:lstStyle>
            <a:extLst/>
          </a:lstStyle>
          <a:p>
            <a:fld id="{401CF334-2D5C-4859-84A6-CA7E6E43FAEB}" type="slidenum">
              <a:rPr lang="en-US" smtClean="0"/>
              <a:t>‹#›</a:t>
            </a:fld>
            <a:endParaRPr lang="en-US"/>
          </a:p>
        </p:txBody>
      </p:sp>
      <p:sp>
        <p:nvSpPr>
          <p:cNvPr id="9" name="Date Placeholder 27"/>
          <p:cNvSpPr txBox="1">
            <a:spLocks/>
          </p:cNvSpPr>
          <p:nvPr userDrawn="1"/>
        </p:nvSpPr>
        <p:spPr>
          <a:xfrm>
            <a:off x="307950" y="6416676"/>
            <a:ext cx="4829534" cy="365052"/>
          </a:xfrm>
          <a:prstGeom prst="rect">
            <a:avLst/>
          </a:prstGeom>
        </p:spPr>
        <p:txBody>
          <a:bodyPr/>
          <a:lstStyle>
            <a:defPPr>
              <a:defRPr lang="en-US"/>
            </a:defPPr>
            <a:lvl1pPr marL="0" marR="0" indent="0" algn="l" defTabSz="914400" rtl="0" eaLnBrk="1" fontAlgn="auto" latinLnBrk="0" hangingPunct="1">
              <a:lnSpc>
                <a:spcPct val="100000"/>
              </a:lnSpc>
              <a:spcBef>
                <a:spcPts val="0"/>
              </a:spcBef>
              <a:spcAft>
                <a:spcPts val="0"/>
              </a:spcAft>
              <a:buClrTx/>
              <a:buSzTx/>
              <a:buFontTx/>
              <a:buNone/>
              <a:tabLst/>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0"/>
              </a:spcAft>
            </a:pPr>
            <a:r>
              <a:rPr lang="en-US" sz="1050" b="1" i="0" dirty="0" smtClean="0">
                <a:solidFill>
                  <a:schemeClr val="tx2"/>
                </a:solidFill>
                <a:latin typeface="+mn-lt"/>
              </a:rPr>
              <a:t>Using Statistics for Better Business Decisions </a:t>
            </a:r>
            <a:endParaRPr lang="en-US" sz="1050" b="0" i="0" dirty="0" smtClean="0">
              <a:solidFill>
                <a:schemeClr val="tx2"/>
              </a:solidFill>
              <a:latin typeface="+mn-lt"/>
            </a:endParaRPr>
          </a:p>
          <a:p>
            <a:pPr algn="l">
              <a:spcAft>
                <a:spcPts val="100"/>
              </a:spcAft>
            </a:pPr>
            <a:r>
              <a:rPr lang="en-US" sz="1000" b="0" i="0" kern="1200" dirty="0" smtClean="0">
                <a:solidFill>
                  <a:schemeClr val="tx2"/>
                </a:solidFill>
                <a:effectLst/>
                <a:latin typeface="+mn-lt"/>
                <a:ea typeface="+mn-ea"/>
                <a:cs typeface="+mn-cs"/>
              </a:rPr>
              <a:t>Copyright © Justin </a:t>
            </a:r>
            <a:r>
              <a:rPr lang="en-US" sz="1000" b="0" i="0" kern="1200" dirty="0" err="1" smtClean="0">
                <a:solidFill>
                  <a:schemeClr val="tx2"/>
                </a:solidFill>
                <a:effectLst/>
                <a:latin typeface="+mn-lt"/>
                <a:ea typeface="+mn-ea"/>
                <a:cs typeface="+mn-cs"/>
              </a:rPr>
              <a:t>Bateh</a:t>
            </a:r>
            <a:r>
              <a:rPr lang="en-US" sz="1000" b="0" i="0" kern="1200" dirty="0" smtClean="0">
                <a:solidFill>
                  <a:schemeClr val="tx2"/>
                </a:solidFill>
                <a:effectLst/>
                <a:latin typeface="+mn-lt"/>
                <a:ea typeface="+mn-ea"/>
                <a:cs typeface="+mn-cs"/>
              </a:rPr>
              <a:t> and Bert G. </a:t>
            </a:r>
            <a:r>
              <a:rPr lang="en-US" sz="1000" b="0" i="0" kern="1200" dirty="0" err="1" smtClean="0">
                <a:solidFill>
                  <a:schemeClr val="tx2"/>
                </a:solidFill>
                <a:effectLst/>
                <a:latin typeface="+mn-lt"/>
                <a:ea typeface="+mn-ea"/>
                <a:cs typeface="+mn-cs"/>
              </a:rPr>
              <a:t>Wachsmuth</a:t>
            </a:r>
            <a:r>
              <a:rPr lang="en-US" sz="1000" b="0" i="0" kern="1200" dirty="0" smtClean="0">
                <a:solidFill>
                  <a:schemeClr val="tx2"/>
                </a:solidFill>
                <a:effectLst/>
                <a:latin typeface="+mn-lt"/>
                <a:ea typeface="+mn-ea"/>
                <a:cs typeface="+mn-cs"/>
              </a:rPr>
              <a:t>, 2016. All rights reserved.</a:t>
            </a:r>
            <a:endParaRPr lang="en-US" sz="1000" i="0" dirty="0" smtClean="0">
              <a:solidFill>
                <a:schemeClr val="tx2"/>
              </a:solidFill>
              <a:latin typeface="+mn-lt"/>
            </a:endParaRPr>
          </a:p>
        </p:txBody>
      </p:sp>
    </p:spTree>
    <p:extLst>
      <p:ext uri="{BB962C8B-B14F-4D97-AF65-F5344CB8AC3E}">
        <p14:creationId xmlns:p14="http://schemas.microsoft.com/office/powerpoint/2010/main" val="141886580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42536" y="1351672"/>
            <a:ext cx="7624064"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6" name="Slide Number Placeholder 5"/>
          <p:cNvSpPr>
            <a:spLocks noGrp="1"/>
          </p:cNvSpPr>
          <p:nvPr>
            <p:ph type="sldNum" sz="quarter" idx="12"/>
          </p:nvPr>
        </p:nvSpPr>
        <p:spPr/>
        <p:txBody>
          <a:bodyPr/>
          <a:lstStyle>
            <a:extLst/>
          </a:lstStyle>
          <a:p>
            <a:fld id="{401CF334-2D5C-4859-84A6-CA7E6E43FAEB}" type="slidenum">
              <a:rPr lang="en-US" smtClean="0"/>
              <a:t>‹#›</a:t>
            </a:fld>
            <a:endParaRPr lang="en-US"/>
          </a:p>
        </p:txBody>
      </p:sp>
      <p:sp>
        <p:nvSpPr>
          <p:cNvPr id="2" name="Title 1"/>
          <p:cNvSpPr>
            <a:spLocks noGrp="1"/>
          </p:cNvSpPr>
          <p:nvPr>
            <p:ph type="title"/>
          </p:nvPr>
        </p:nvSpPr>
        <p:spPr>
          <a:xfrm>
            <a:off x="942536" y="512064"/>
            <a:ext cx="10875264"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Tree>
    <p:extLst>
      <p:ext uri="{BB962C8B-B14F-4D97-AF65-F5344CB8AC3E}">
        <p14:creationId xmlns:p14="http://schemas.microsoft.com/office/powerpoint/2010/main" val="179606185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12064"/>
            <a:ext cx="109728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619125" y="1770502"/>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207125" y="1770502"/>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Footer Placeholder 5"/>
          <p:cNvSpPr>
            <a:spLocks noGrp="1"/>
          </p:cNvSpPr>
          <p:nvPr>
            <p:ph type="ftr" sz="quarter" idx="11"/>
          </p:nvPr>
        </p:nvSpPr>
        <p:spPr>
          <a:xfrm>
            <a:off x="641684" y="6416676"/>
            <a:ext cx="3048000" cy="365125"/>
          </a:xfrm>
          <a:prstGeom prst="rect">
            <a:avLst/>
          </a:prstGeom>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401CF334-2D5C-4859-84A6-CA7E6E43FAEB}" type="slidenum">
              <a:rPr lang="en-US" smtClean="0"/>
              <a:t>‹#›</a:t>
            </a:fld>
            <a:endParaRPr lang="en-US"/>
          </a:p>
        </p:txBody>
      </p:sp>
    </p:spTree>
    <p:extLst>
      <p:ext uri="{BB962C8B-B14F-4D97-AF65-F5344CB8AC3E}">
        <p14:creationId xmlns:p14="http://schemas.microsoft.com/office/powerpoint/2010/main" val="244950345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3099" y="512064"/>
            <a:ext cx="103632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809750"/>
            <a:ext cx="5386917" cy="639762"/>
          </a:xfrm>
        </p:spPr>
        <p:txBody>
          <a:bodyPr anchor="ctr"/>
          <a:lstStyle>
            <a:lvl1pPr marL="73152" indent="0" algn="l">
              <a:buNone/>
              <a:defRPr sz="2400" b="0">
                <a:solidFill>
                  <a:schemeClr val="accent3"/>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6193368" y="1809750"/>
            <a:ext cx="5389033" cy="639762"/>
          </a:xfrm>
        </p:spPr>
        <p:txBody>
          <a:bodyPr anchor="ctr"/>
          <a:lstStyle>
            <a:lvl1pPr marL="73152" indent="0">
              <a:buNone/>
              <a:defRPr sz="2400" b="0">
                <a:solidFill>
                  <a:schemeClr val="accent3"/>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459037"/>
            <a:ext cx="5386917"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459037"/>
            <a:ext cx="5389033"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Slide Number Placeholder 8"/>
          <p:cNvSpPr>
            <a:spLocks noGrp="1"/>
          </p:cNvSpPr>
          <p:nvPr>
            <p:ph type="sldNum" sz="quarter" idx="12"/>
          </p:nvPr>
        </p:nvSpPr>
        <p:spPr/>
        <p:txBody>
          <a:bodyPr/>
          <a:lstStyle>
            <a:extLst/>
          </a:lstStyle>
          <a:p>
            <a:fld id="{401CF334-2D5C-4859-84A6-CA7E6E43FAEB}" type="slidenum">
              <a:rPr lang="en-US" smtClean="0"/>
              <a:t>‹#›</a:t>
            </a:fld>
            <a:endParaRPr lang="en-US"/>
          </a:p>
        </p:txBody>
      </p:sp>
    </p:spTree>
    <p:extLst>
      <p:ext uri="{BB962C8B-B14F-4D97-AF65-F5344CB8AC3E}">
        <p14:creationId xmlns:p14="http://schemas.microsoft.com/office/powerpoint/2010/main" val="413346655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512064"/>
            <a:ext cx="10363200" cy="914400"/>
          </a:xfrm>
        </p:spPr>
        <p:txBody>
          <a:bodyPr/>
          <a:lstStyle>
            <a:lvl1pPr>
              <a:defRPr sz="4000" cap="none" baseline="0"/>
            </a:lvl1pPr>
            <a:extLst/>
          </a:lstStyle>
          <a:p>
            <a:r>
              <a:rPr kumimoji="0" lang="en-US" smtClean="0"/>
              <a:t>Click to edit Master title style</a:t>
            </a:r>
            <a:endParaRPr kumimoji="0" lang="en-US"/>
          </a:p>
        </p:txBody>
      </p:sp>
      <p:sp>
        <p:nvSpPr>
          <p:cNvPr id="5" name="Slide Number Placeholder 4"/>
          <p:cNvSpPr>
            <a:spLocks noGrp="1"/>
          </p:cNvSpPr>
          <p:nvPr>
            <p:ph type="sldNum" sz="quarter" idx="12"/>
          </p:nvPr>
        </p:nvSpPr>
        <p:spPr/>
        <p:txBody>
          <a:bodyPr/>
          <a:lstStyle>
            <a:extLst/>
          </a:lstStyle>
          <a:p>
            <a:fld id="{401CF334-2D5C-4859-84A6-CA7E6E43FAEB}" type="slidenum">
              <a:rPr lang="en-US" smtClean="0"/>
              <a:t>‹#›</a:t>
            </a:fld>
            <a:endParaRPr lang="en-US"/>
          </a:p>
        </p:txBody>
      </p:sp>
    </p:spTree>
    <p:extLst>
      <p:ext uri="{BB962C8B-B14F-4D97-AF65-F5344CB8AC3E}">
        <p14:creationId xmlns:p14="http://schemas.microsoft.com/office/powerpoint/2010/main" val="342071190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extLst/>
          </a:lstStyle>
          <a:p>
            <a:fld id="{401CF334-2D5C-4859-84A6-CA7E6E43FAEB}" type="slidenum">
              <a:rPr lang="en-US" smtClean="0"/>
              <a:t>‹#›</a:t>
            </a:fld>
            <a:endParaRPr lang="en-US"/>
          </a:p>
        </p:txBody>
      </p:sp>
    </p:spTree>
    <p:extLst>
      <p:ext uri="{BB962C8B-B14F-4D97-AF65-F5344CB8AC3E}">
        <p14:creationId xmlns:p14="http://schemas.microsoft.com/office/powerpoint/2010/main" val="399359334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109728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435100"/>
            <a:ext cx="33528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0" y="1435100"/>
            <a:ext cx="73152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Slide Number Placeholder 6"/>
          <p:cNvSpPr>
            <a:spLocks noGrp="1"/>
          </p:cNvSpPr>
          <p:nvPr>
            <p:ph type="sldNum" sz="quarter" idx="12"/>
          </p:nvPr>
        </p:nvSpPr>
        <p:spPr/>
        <p:txBody>
          <a:bodyPr/>
          <a:lstStyle>
            <a:extLst/>
          </a:lstStyle>
          <a:p>
            <a:fld id="{401CF334-2D5C-4859-84A6-CA7E6E43FAEB}" type="slidenum">
              <a:rPr lang="en-US" smtClean="0"/>
              <a:t>‹#›</a:t>
            </a:fld>
            <a:endParaRPr lang="en-US"/>
          </a:p>
        </p:txBody>
      </p:sp>
    </p:spTree>
    <p:extLst>
      <p:ext uri="{BB962C8B-B14F-4D97-AF65-F5344CB8AC3E}">
        <p14:creationId xmlns:p14="http://schemas.microsoft.com/office/powerpoint/2010/main" val="121128778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41684" y="529389"/>
            <a:ext cx="10940716" cy="897074"/>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641684" y="1796716"/>
            <a:ext cx="10940716" cy="4325788"/>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3" name="Slide Number Placeholder 22"/>
          <p:cNvSpPr>
            <a:spLocks noGrp="1"/>
          </p:cNvSpPr>
          <p:nvPr>
            <p:ph type="sldNum" sz="quarter" idx="4"/>
          </p:nvPr>
        </p:nvSpPr>
        <p:spPr>
          <a:xfrm>
            <a:off x="11480800" y="6416676"/>
            <a:ext cx="609600" cy="365125"/>
          </a:xfrm>
          <a:prstGeom prst="rect">
            <a:avLst/>
          </a:prstGeom>
        </p:spPr>
        <p:txBody>
          <a:bodyPr vert="horz" anchor="b"/>
          <a:lstStyle>
            <a:lvl1pPr algn="l" eaLnBrk="1" latinLnBrk="0" hangingPunct="1">
              <a:defRPr kumimoji="0" sz="1200">
                <a:solidFill>
                  <a:schemeClr val="tx2"/>
                </a:solidFill>
              </a:defRPr>
            </a:lvl1pPr>
            <a:extLst/>
          </a:lstStyle>
          <a:p>
            <a:fld id="{401CF334-2D5C-4859-84A6-CA7E6E43FAEB}" type="slidenum">
              <a:rPr lang="en-US" smtClean="0"/>
              <a:t>‹#›</a:t>
            </a:fld>
            <a:endParaRPr lang="en-US"/>
          </a:p>
        </p:txBody>
      </p:sp>
    </p:spTree>
    <p:extLst>
      <p:ext uri="{BB962C8B-B14F-4D97-AF65-F5344CB8AC3E}">
        <p14:creationId xmlns:p14="http://schemas.microsoft.com/office/powerpoint/2010/main" val="133806545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70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hf sldNum="0" hdr="0" ftr="0" dt="0"/>
  <p:txStyles>
    <p:titleStyle>
      <a:lvl1pPr algn="l" rtl="0" eaLnBrk="1" latinLnBrk="0" hangingPunct="1">
        <a:spcBef>
          <a:spcPct val="0"/>
        </a:spcBef>
        <a:buNone/>
        <a:defRPr kumimoji="0" sz="4000" kern="1200" spc="-100" baseline="0">
          <a:solidFill>
            <a:schemeClr val="tx2"/>
          </a:solidFill>
          <a:latin typeface="+mj-lt"/>
          <a:ea typeface="+mj-ea"/>
          <a:cs typeface="+mj-cs"/>
        </a:defRPr>
      </a:lvl1pPr>
      <a:extLst/>
    </p:titleStyle>
    <p:bodyStyle>
      <a:lvl1pPr marL="411480" indent="-342900" algn="l" rtl="0" eaLnBrk="1" latinLnBrk="0" hangingPunct="1">
        <a:spcBef>
          <a:spcPts val="600"/>
        </a:spcBef>
        <a:spcAft>
          <a:spcPts val="1200"/>
        </a:spcAft>
        <a:buClr>
          <a:schemeClr val="tx2"/>
        </a:buClr>
        <a:buSzPct val="95000"/>
        <a:buFont typeface="Wingdings"/>
        <a:buChar char=""/>
        <a:defRPr kumimoji="0" sz="2600" kern="1200">
          <a:solidFill>
            <a:schemeClr val="tx1"/>
          </a:solidFill>
          <a:latin typeface="+mn-lt"/>
          <a:ea typeface="+mn-ea"/>
          <a:cs typeface="+mn-cs"/>
        </a:defRPr>
      </a:lvl1pPr>
      <a:lvl2pPr marL="740664" indent="-285750" algn="l" rtl="0" eaLnBrk="1" latinLnBrk="0" hangingPunct="1">
        <a:spcBef>
          <a:spcPts val="600"/>
        </a:spcBef>
        <a:spcAft>
          <a:spcPts val="1200"/>
        </a:spcAft>
        <a:buClr>
          <a:schemeClr val="accent2"/>
        </a:buClr>
        <a:buSzPct val="90000"/>
        <a:buFont typeface="Wingdings"/>
        <a:buChar char=""/>
        <a:defRPr kumimoji="0" sz="2400" kern="1200">
          <a:solidFill>
            <a:schemeClr val="tx1"/>
          </a:solidFill>
          <a:latin typeface="+mn-lt"/>
          <a:ea typeface="+mn-ea"/>
          <a:cs typeface="+mn-cs"/>
        </a:defRPr>
      </a:lvl2pPr>
      <a:lvl3pPr marL="996696" indent="-228600" algn="l" rtl="0" eaLnBrk="1" latinLnBrk="0" hangingPunct="1">
        <a:spcBef>
          <a:spcPts val="600"/>
        </a:spcBef>
        <a:spcAft>
          <a:spcPts val="1200"/>
        </a:spcAft>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ts val="600"/>
        </a:spcBef>
        <a:spcAft>
          <a:spcPts val="1200"/>
        </a:spcAft>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ts val="600"/>
        </a:spcBef>
        <a:spcAft>
          <a:spcPts val="1200"/>
        </a:spcAft>
        <a:buClr>
          <a:schemeClr val="accent3"/>
        </a:buClr>
        <a:buFont typeface="Wingdings 2"/>
        <a:buChar char=""/>
        <a:defRPr kumimoji="0" sz="22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www.betterbusinessdecisions.org/data/cars.xl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www.betterbusinessdecisions.org/data/cars.xl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19.jpg"/></Relationships>
</file>

<file path=ppt/slides/_rels/slide4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21.jpg"/></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hyperlink" Target="http://www.real-statistics.com/students-t-distribution/paired-sample-t-test/"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hyperlink" Target="http://www.betterbusinessdecisions.org/data/gss2008-short-2.xls"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27.jpg"/></Relationships>
</file>

<file path=ppt/slides/_rels/slide5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34.jpg"/><Relationship Id="rId2" Type="http://schemas.openxmlformats.org/officeDocument/2006/relationships/image" Target="../media/image46.png"/><Relationship Id="rId1" Type="http://schemas.openxmlformats.org/officeDocument/2006/relationships/slideLayout" Target="../slideLayouts/slideLayout3.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6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52.png"/><Relationship Id="rId1" Type="http://schemas.openxmlformats.org/officeDocument/2006/relationships/slideLayout" Target="../slideLayouts/slideLayout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6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81314" y="2826173"/>
            <a:ext cx="10363200" cy="1508760"/>
          </a:xfrm>
        </p:spPr>
        <p:txBody>
          <a:bodyPr>
            <a:normAutofit/>
          </a:bodyPr>
          <a:lstStyle/>
          <a:p>
            <a:r>
              <a:rPr lang="en-US" sz="2200" dirty="0">
                <a:effectLst>
                  <a:outerShdw blurRad="38100" dist="38100" dir="2700000" algn="tl">
                    <a:srgbClr val="000000">
                      <a:alpha val="43137"/>
                    </a:srgbClr>
                  </a:outerShdw>
                </a:effectLst>
                <a:latin typeface="+mj-lt"/>
              </a:rPr>
              <a:t>Justin </a:t>
            </a:r>
            <a:r>
              <a:rPr lang="en-US" sz="2200" dirty="0" err="1">
                <a:effectLst>
                  <a:outerShdw blurRad="38100" dist="38100" dir="2700000" algn="tl">
                    <a:srgbClr val="000000">
                      <a:alpha val="43137"/>
                    </a:srgbClr>
                  </a:outerShdw>
                </a:effectLst>
                <a:latin typeface="+mj-lt"/>
              </a:rPr>
              <a:t>Bateh</a:t>
            </a:r>
            <a:r>
              <a:rPr lang="en-US" sz="2200" dirty="0">
                <a:effectLst>
                  <a:outerShdw blurRad="38100" dist="38100" dir="2700000" algn="tl">
                    <a:srgbClr val="000000">
                      <a:alpha val="43137"/>
                    </a:srgbClr>
                  </a:outerShdw>
                </a:effectLst>
                <a:latin typeface="+mj-lt"/>
              </a:rPr>
              <a:t> and Bert G. </a:t>
            </a:r>
            <a:r>
              <a:rPr lang="en-US" sz="2200" dirty="0" err="1">
                <a:effectLst>
                  <a:outerShdw blurRad="38100" dist="38100" dir="2700000" algn="tl">
                    <a:srgbClr val="000000">
                      <a:alpha val="43137"/>
                    </a:srgbClr>
                  </a:outerShdw>
                </a:effectLst>
                <a:latin typeface="+mj-lt"/>
              </a:rPr>
              <a:t>Wachsmuth</a:t>
            </a:r>
            <a:endParaRPr lang="en-US" sz="2200" dirty="0">
              <a:effectLst>
                <a:outerShdw blurRad="38100" dist="38100" dir="2700000" algn="tl">
                  <a:srgbClr val="000000">
                    <a:alpha val="43137"/>
                  </a:srgbClr>
                </a:outerShdw>
              </a:effectLst>
              <a:latin typeface="+mj-lt"/>
            </a:endParaRPr>
          </a:p>
        </p:txBody>
      </p:sp>
      <p:sp>
        <p:nvSpPr>
          <p:cNvPr id="2" name="Title 1"/>
          <p:cNvSpPr>
            <a:spLocks noGrp="1"/>
          </p:cNvSpPr>
          <p:nvPr>
            <p:ph type="ctrTitle"/>
          </p:nvPr>
        </p:nvSpPr>
        <p:spPr>
          <a:xfrm>
            <a:off x="1081314" y="4334933"/>
            <a:ext cx="10805886" cy="1975104"/>
          </a:xfrm>
        </p:spPr>
        <p:txBody>
          <a:bodyPr/>
          <a:lstStyle/>
          <a:p>
            <a:r>
              <a:rPr lang="en-US" sz="4800" cap="none" dirty="0">
                <a:effectLst>
                  <a:outerShdw blurRad="38100" dist="38100" dir="2700000" algn="tl">
                    <a:srgbClr val="000000">
                      <a:alpha val="43137"/>
                    </a:srgbClr>
                  </a:outerShdw>
                  <a:reflection blurRad="12700" stA="34000" endA="740" endPos="36000" dir="5400000" sy="-100000" algn="bl" rotWithShape="0"/>
                </a:effectLst>
              </a:rPr>
              <a:t>Using Statistics for Better </a:t>
            </a:r>
            <a:r>
              <a:rPr lang="en-US" sz="4800" cap="none" dirty="0" smtClean="0">
                <a:effectLst>
                  <a:outerShdw blurRad="38100" dist="38100" dir="2700000" algn="tl">
                    <a:srgbClr val="000000">
                      <a:alpha val="43137"/>
                    </a:srgbClr>
                  </a:outerShdw>
                  <a:reflection blurRad="12700" stA="34000" endA="740" endPos="36000" dir="5400000" sy="-100000" algn="bl" rotWithShape="0"/>
                </a:effectLst>
              </a:rPr>
              <a:t/>
            </a:r>
            <a:br>
              <a:rPr lang="en-US" sz="4800" cap="none" dirty="0" smtClean="0">
                <a:effectLst>
                  <a:outerShdw blurRad="38100" dist="38100" dir="2700000" algn="tl">
                    <a:srgbClr val="000000">
                      <a:alpha val="43137"/>
                    </a:srgbClr>
                  </a:outerShdw>
                  <a:reflection blurRad="12700" stA="34000" endA="740" endPos="36000" dir="5400000" sy="-100000" algn="bl" rotWithShape="0"/>
                </a:effectLst>
              </a:rPr>
            </a:br>
            <a:r>
              <a:rPr lang="en-US" sz="4800" cap="none" dirty="0" smtClean="0">
                <a:effectLst>
                  <a:outerShdw blurRad="38100" dist="38100" dir="2700000" algn="tl">
                    <a:srgbClr val="000000">
                      <a:alpha val="43137"/>
                    </a:srgbClr>
                  </a:outerShdw>
                  <a:reflection blurRad="12700" stA="34000" endA="740" endPos="36000" dir="5400000" sy="-100000" algn="bl" rotWithShape="0"/>
                </a:effectLst>
              </a:rPr>
              <a:t>Business </a:t>
            </a:r>
            <a:r>
              <a:rPr lang="en-US" sz="4800" cap="none" dirty="0">
                <a:effectLst>
                  <a:outerShdw blurRad="38100" dist="38100" dir="2700000" algn="tl">
                    <a:srgbClr val="000000">
                      <a:alpha val="43137"/>
                    </a:srgbClr>
                  </a:outerShdw>
                  <a:reflection blurRad="12700" stA="34000" endA="740" endPos="36000" dir="5400000" sy="-100000" algn="bl" rotWithShape="0"/>
                </a:effectLst>
              </a:rPr>
              <a:t>Decisions</a:t>
            </a:r>
          </a:p>
        </p:txBody>
      </p:sp>
      <p:sp>
        <p:nvSpPr>
          <p:cNvPr id="4" name="Date Placeholder 27"/>
          <p:cNvSpPr txBox="1">
            <a:spLocks/>
          </p:cNvSpPr>
          <p:nvPr/>
        </p:nvSpPr>
        <p:spPr>
          <a:xfrm>
            <a:off x="307950" y="6566262"/>
            <a:ext cx="4995570" cy="215465"/>
          </a:xfrm>
          <a:prstGeom prst="rect">
            <a:avLst/>
          </a:prstGeom>
        </p:spPr>
        <p:txBody>
          <a:bodyPr/>
          <a:lstStyle>
            <a:defPPr>
              <a:defRPr lang="en-US"/>
            </a:defPPr>
            <a:lvl1pPr marL="0" marR="0" indent="0" algn="l" defTabSz="914400" rtl="0" eaLnBrk="1" fontAlgn="auto" latinLnBrk="0" hangingPunct="1">
              <a:lnSpc>
                <a:spcPct val="100000"/>
              </a:lnSpc>
              <a:spcBef>
                <a:spcPts val="0"/>
              </a:spcBef>
              <a:spcAft>
                <a:spcPts val="0"/>
              </a:spcAft>
              <a:buClrTx/>
              <a:buSzTx/>
              <a:buFontTx/>
              <a:buNone/>
              <a:tabLst/>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100"/>
              </a:spcAft>
            </a:pPr>
            <a:r>
              <a:rPr lang="en-US" sz="1050" b="0" i="0" kern="1200" dirty="0" smtClean="0">
                <a:solidFill>
                  <a:schemeClr val="tx1">
                    <a:lumMod val="95000"/>
                    <a:lumOff val="5000"/>
                  </a:schemeClr>
                </a:solidFill>
                <a:effectLst/>
                <a:latin typeface="+mn-lt"/>
              </a:rPr>
              <a:t>Copyright © Justin </a:t>
            </a:r>
            <a:r>
              <a:rPr lang="en-US" sz="1050" b="0" i="0" kern="1200" dirty="0" err="1" smtClean="0">
                <a:solidFill>
                  <a:schemeClr val="tx1">
                    <a:lumMod val="95000"/>
                    <a:lumOff val="5000"/>
                  </a:schemeClr>
                </a:solidFill>
                <a:effectLst/>
                <a:latin typeface="+mn-lt"/>
              </a:rPr>
              <a:t>Bateh</a:t>
            </a:r>
            <a:r>
              <a:rPr lang="en-US" sz="1050" b="0" i="0" kern="1200" dirty="0" smtClean="0">
                <a:solidFill>
                  <a:schemeClr val="tx1">
                    <a:lumMod val="95000"/>
                    <a:lumOff val="5000"/>
                  </a:schemeClr>
                </a:solidFill>
                <a:effectLst/>
                <a:latin typeface="+mn-lt"/>
              </a:rPr>
              <a:t> and Bert G. </a:t>
            </a:r>
            <a:r>
              <a:rPr lang="en-US" sz="1050" b="0" i="0" kern="1200" dirty="0" err="1" smtClean="0">
                <a:solidFill>
                  <a:schemeClr val="tx1">
                    <a:lumMod val="95000"/>
                    <a:lumOff val="5000"/>
                  </a:schemeClr>
                </a:solidFill>
                <a:effectLst/>
                <a:latin typeface="+mn-lt"/>
              </a:rPr>
              <a:t>Wachsmuth</a:t>
            </a:r>
            <a:r>
              <a:rPr lang="en-US" sz="1050" b="0" i="0" kern="1200" dirty="0" smtClean="0">
                <a:solidFill>
                  <a:schemeClr val="tx1">
                    <a:lumMod val="95000"/>
                    <a:lumOff val="5000"/>
                  </a:schemeClr>
                </a:solidFill>
                <a:effectLst/>
                <a:latin typeface="+mn-lt"/>
              </a:rPr>
              <a:t>, 2016. All rights reserved.</a:t>
            </a:r>
            <a:endParaRPr lang="en-US" sz="1050" i="0" dirty="0" smtClean="0">
              <a:solidFill>
                <a:schemeClr val="tx1">
                  <a:lumMod val="95000"/>
                  <a:lumOff val="5000"/>
                </a:schemeClr>
              </a:solidFill>
              <a:latin typeface="+mn-lt"/>
            </a:endParaRPr>
          </a:p>
        </p:txBody>
      </p:sp>
    </p:spTree>
    <p:extLst>
      <p:ext uri="{BB962C8B-B14F-4D97-AF65-F5344CB8AC3E}">
        <p14:creationId xmlns:p14="http://schemas.microsoft.com/office/powerpoint/2010/main" val="46848360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1853" y="969710"/>
            <a:ext cx="10448294" cy="5101388"/>
          </a:xfrm>
        </p:spPr>
        <p:txBody>
          <a:bodyPr>
            <a:noAutofit/>
          </a:bodyPr>
          <a:lstStyle/>
          <a:p>
            <a:pPr algn="just">
              <a:buFont typeface="Wingdings" panose="05000000000000000000" pitchFamily="2" charset="2"/>
              <a:buChar char="§"/>
            </a:pPr>
            <a:r>
              <a:rPr lang="en-US" sz="2500" dirty="0" smtClean="0"/>
              <a:t>But </a:t>
            </a:r>
            <a:r>
              <a:rPr lang="en-US" sz="2500" dirty="0"/>
              <a:t>that is an </a:t>
            </a:r>
            <a:r>
              <a:rPr lang="en-US" sz="2500" i="1" dirty="0"/>
              <a:t>inverse </a:t>
            </a:r>
            <a:r>
              <a:rPr lang="en-US" sz="2500" dirty="0"/>
              <a:t>normal problem as described in Chapter 4 and the Excel function </a:t>
            </a:r>
            <a:r>
              <a:rPr lang="en-US" sz="2500" i="1" dirty="0"/>
              <a:t>NORMINV </a:t>
            </a:r>
            <a:r>
              <a:rPr lang="en-US" sz="2500" dirty="0"/>
              <a:t>will come to the rescue: </a:t>
            </a:r>
          </a:p>
          <a:p>
            <a:pPr lvl="2" algn="just">
              <a:buFont typeface="Wingdings" panose="05000000000000000000" pitchFamily="2" charset="2"/>
              <a:buChar char="§"/>
            </a:pPr>
            <a:r>
              <a:rPr lang="en-US" sz="2500" i="1" dirty="0" smtClean="0"/>
              <a:t>a </a:t>
            </a:r>
            <a:r>
              <a:rPr lang="en-US" sz="2500" dirty="0"/>
              <a:t>= </a:t>
            </a:r>
            <a:r>
              <a:rPr lang="en-US" sz="2500" i="1" dirty="0"/>
              <a:t>NORMINV</a:t>
            </a:r>
            <a:r>
              <a:rPr lang="en-US" sz="2500" dirty="0"/>
              <a:t>(0.025, 23.5, 0.3290) = </a:t>
            </a:r>
            <a:r>
              <a:rPr lang="en-US" sz="2500" dirty="0" smtClean="0"/>
              <a:t>22.8552</a:t>
            </a:r>
            <a:endParaRPr lang="en-US" sz="2500" dirty="0"/>
          </a:p>
          <a:p>
            <a:pPr algn="just"/>
            <a:r>
              <a:rPr lang="en-US" sz="2500" dirty="0"/>
              <a:t>Similarly, to find </a:t>
            </a:r>
            <a:r>
              <a:rPr lang="en-US" sz="2500" i="1" dirty="0"/>
              <a:t>b </a:t>
            </a:r>
            <a:r>
              <a:rPr lang="en-US" sz="2500" dirty="0"/>
              <a:t>such that </a:t>
            </a:r>
            <a:r>
              <a:rPr lang="en-US" sz="2500" i="1" dirty="0" smtClean="0"/>
              <a:t>P(x &gt; b</a:t>
            </a:r>
            <a:r>
              <a:rPr lang="en-US" sz="2500" dirty="0" smtClean="0"/>
              <a:t>)= 0.025 </a:t>
            </a:r>
            <a:r>
              <a:rPr lang="en-US" sz="2500" dirty="0"/>
              <a:t>implies that </a:t>
            </a:r>
          </a:p>
          <a:p>
            <a:pPr lvl="2" algn="just">
              <a:buFont typeface="Wingdings" panose="05000000000000000000" pitchFamily="2" charset="2"/>
              <a:buChar char="§"/>
            </a:pPr>
            <a:r>
              <a:rPr lang="en-US" sz="2500" i="1" dirty="0"/>
              <a:t>b </a:t>
            </a:r>
            <a:r>
              <a:rPr lang="en-US" sz="2500" dirty="0"/>
              <a:t>= </a:t>
            </a:r>
            <a:r>
              <a:rPr lang="en-US" sz="2500" i="1" dirty="0"/>
              <a:t>NORMINV</a:t>
            </a:r>
            <a:r>
              <a:rPr lang="en-US" sz="2500" dirty="0"/>
              <a:t>(0.975, 23.5, 0.3290) = </a:t>
            </a:r>
            <a:r>
              <a:rPr lang="en-US" sz="2500" dirty="0" smtClean="0"/>
              <a:t>24.1448</a:t>
            </a:r>
          </a:p>
          <a:p>
            <a:pPr lvl="1" algn="just"/>
            <a:r>
              <a:rPr lang="en-US" sz="2500" dirty="0" smtClean="0"/>
              <a:t>Thus, we conclude that the unknown population mean is between 22.8551 and 24.1448 with 95 percent certainty.</a:t>
            </a:r>
          </a:p>
          <a:p>
            <a:pPr lvl="1" algn="just"/>
            <a:r>
              <a:rPr lang="en-US" sz="2500" dirty="0" smtClean="0"/>
              <a:t>Alternatively, we say that the 95 percent confidence interval for the average gas mileage of all cars is (22.8551, 24.1448). </a:t>
            </a:r>
            <a:endParaRPr lang="en-US" sz="2500" dirty="0"/>
          </a:p>
        </p:txBody>
      </p:sp>
      <p:sp>
        <p:nvSpPr>
          <p:cNvPr id="5" name="TextBox 4"/>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5</a:t>
            </a:r>
            <a:r>
              <a:rPr lang="en-US" sz="1100" b="1" dirty="0">
                <a:solidFill>
                  <a:schemeClr val="tx2"/>
                </a:solidFill>
              </a:rPr>
              <a:t>: Estimation </a:t>
            </a:r>
            <a:r>
              <a:rPr lang="en-US" sz="1100" b="1" dirty="0" smtClean="0">
                <a:solidFill>
                  <a:schemeClr val="tx2"/>
                </a:solidFill>
              </a:rPr>
              <a:t>– Confidence </a:t>
            </a:r>
            <a:r>
              <a:rPr lang="en-US" sz="1100" b="1" dirty="0">
                <a:solidFill>
                  <a:schemeClr val="tx2"/>
                </a:solidFill>
              </a:rPr>
              <a:t>Intervals for Means </a:t>
            </a:r>
          </a:p>
        </p:txBody>
      </p:sp>
    </p:spTree>
    <p:extLst>
      <p:ext uri="{BB962C8B-B14F-4D97-AF65-F5344CB8AC3E}">
        <p14:creationId xmlns:p14="http://schemas.microsoft.com/office/powerpoint/2010/main" val="281322927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750"/>
                                        <p:tgtEl>
                                          <p:spTgt spid="2">
                                            <p:txEl>
                                              <p:pRg st="3" end="3"/>
                                            </p:txEl>
                                          </p:spTgt>
                                        </p:tgtEl>
                                      </p:cBhvr>
                                    </p:animEffect>
                                    <p:anim calcmode="lin" valueType="num">
                                      <p:cBhvr>
                                        <p:cTn id="22"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750"/>
                                        <p:tgtEl>
                                          <p:spTgt spid="2">
                                            <p:txEl>
                                              <p:pRg st="4" end="4"/>
                                            </p:txEl>
                                          </p:spTgt>
                                        </p:tgtEl>
                                      </p:cBhvr>
                                    </p:animEffect>
                                    <p:anim calcmode="lin" valueType="num">
                                      <p:cBhvr>
                                        <p:cTn id="29" dur="75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75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750"/>
                                        <p:tgtEl>
                                          <p:spTgt spid="2">
                                            <p:txEl>
                                              <p:pRg st="5" end="5"/>
                                            </p:txEl>
                                          </p:spTgt>
                                        </p:tgtEl>
                                      </p:cBhvr>
                                    </p:animEffect>
                                    <p:anim calcmode="lin" valueType="num">
                                      <p:cBhvr>
                                        <p:cTn id="36" dur="75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7" dur="75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276271" y="994973"/>
            <a:ext cx="9937187" cy="1523637"/>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r>
              <a:rPr lang="en-US" sz="2400" dirty="0" smtClean="0"/>
              <a:t>Again </a:t>
            </a:r>
            <a:r>
              <a:rPr lang="en-US" sz="2400" dirty="0"/>
              <a:t>using our data on cars, as earlier, find the 95 percent confidence interval for the engine size of all cars.</a:t>
            </a:r>
            <a:endParaRPr lang="en-US" sz="2400" dirty="0" smtClean="0"/>
          </a:p>
          <a:p>
            <a:pPr defTabSz="1244600">
              <a:spcBef>
                <a:spcPts val="600"/>
              </a:spcBef>
              <a:spcAft>
                <a:spcPts val="1200"/>
              </a:spcAft>
            </a:pPr>
            <a:endParaRPr lang="en-US" sz="2400" kern="1200" dirty="0" smtClean="0"/>
          </a:p>
        </p:txBody>
      </p:sp>
      <p:sp>
        <p:nvSpPr>
          <p:cNvPr id="8" name="Freeform 7"/>
          <p:cNvSpPr/>
          <p:nvPr/>
        </p:nvSpPr>
        <p:spPr>
          <a:xfrm>
            <a:off x="1402989" y="609936"/>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868992" y="2662989"/>
                <a:ext cx="10745492" cy="3655924"/>
              </a:xfrm>
            </p:spPr>
            <p:txBody>
              <a:bodyPr>
                <a:noAutofit/>
              </a:bodyPr>
              <a:lstStyle/>
              <a:p>
                <a:pPr algn="just">
                  <a:spcAft>
                    <a:spcPts val="600"/>
                  </a:spcAft>
                  <a:buFont typeface="Wingdings" panose="05000000000000000000" pitchFamily="2" charset="2"/>
                  <a:buChar char="§"/>
                </a:pPr>
                <a:r>
                  <a:rPr lang="en-US" sz="2400" dirty="0" smtClean="0"/>
                  <a:t>We </a:t>
                </a:r>
                <a:r>
                  <a:rPr lang="en-US" sz="2400" dirty="0"/>
                  <a:t>compute the sample mean to be </a:t>
                </a:r>
                <a:r>
                  <a:rPr lang="en-US" sz="2400" dirty="0" smtClean="0"/>
                  <a:t>193 </a:t>
                </a:r>
                <a14:m>
                  <m:oMath xmlns:m="http://schemas.openxmlformats.org/officeDocument/2006/math">
                    <m:sSup>
                      <m:sSupPr>
                        <m:ctrlPr>
                          <a:rPr lang="en-US" sz="2400" i="1" smtClean="0">
                            <a:latin typeface="Cambria Math" panose="02040503050406030204" pitchFamily="18" charset="0"/>
                          </a:rPr>
                        </m:ctrlPr>
                      </m:sSupPr>
                      <m:e>
                        <m:r>
                          <m:rPr>
                            <m:sty m:val="p"/>
                          </m:rPr>
                          <a:rPr lang="en-US" sz="2400" b="0" i="0" smtClean="0">
                            <a:latin typeface="Cambria Math" panose="02040503050406030204" pitchFamily="18" charset="0"/>
                          </a:rPr>
                          <m:t>in</m:t>
                        </m:r>
                        <m:r>
                          <a:rPr lang="en-US" sz="2400" b="0" i="0" smtClean="0">
                            <a:latin typeface="Cambria Math" panose="02040503050406030204" pitchFamily="18" charset="0"/>
                          </a:rPr>
                          <m:t>.</m:t>
                        </m:r>
                      </m:e>
                      <m:sup>
                        <m:r>
                          <a:rPr lang="en-US" sz="2400" b="0" i="0" smtClean="0">
                            <a:latin typeface="Cambria Math" panose="02040503050406030204" pitchFamily="18" charset="0"/>
                          </a:rPr>
                          <m:t>3</m:t>
                        </m:r>
                      </m:sup>
                    </m:sSup>
                  </m:oMath>
                </a14:m>
                <a:r>
                  <a:rPr lang="en-US" sz="2400" dirty="0" smtClean="0"/>
                  <a:t> with </a:t>
                </a:r>
                <a:r>
                  <a:rPr lang="en-US" sz="2400" dirty="0"/>
                  <a:t>a standard deviation of 104.55 </a:t>
                </a:r>
                <a14:m>
                  <m:oMath xmlns:m="http://schemas.openxmlformats.org/officeDocument/2006/math">
                    <m:sSup>
                      <m:sSupPr>
                        <m:ctrlPr>
                          <a:rPr lang="en-US" sz="2400" i="1">
                            <a:latin typeface="Cambria Math" panose="02040503050406030204" pitchFamily="18" charset="0"/>
                          </a:rPr>
                        </m:ctrlPr>
                      </m:sSupPr>
                      <m:e>
                        <m:r>
                          <m:rPr>
                            <m:sty m:val="p"/>
                          </m:rPr>
                          <a:rPr lang="en-US" sz="2400">
                            <a:latin typeface="Cambria Math" panose="02040503050406030204" pitchFamily="18" charset="0"/>
                          </a:rPr>
                          <m:t>in</m:t>
                        </m:r>
                        <m:r>
                          <a:rPr lang="en-US" sz="2400">
                            <a:latin typeface="Cambria Math" panose="02040503050406030204" pitchFamily="18" charset="0"/>
                          </a:rPr>
                          <m:t>.</m:t>
                        </m:r>
                      </m:e>
                      <m:sup>
                        <m:r>
                          <a:rPr lang="en-US" sz="2400">
                            <a:latin typeface="Cambria Math" panose="02040503050406030204" pitchFamily="18" charset="0"/>
                          </a:rPr>
                          <m:t>3</m:t>
                        </m:r>
                      </m:sup>
                    </m:sSup>
                  </m:oMath>
                </a14:m>
                <a:r>
                  <a:rPr lang="en-US" sz="2400" dirty="0"/>
                  <a:t> and the sample size </a:t>
                </a:r>
                <a:r>
                  <a:rPr lang="en-US" sz="2400" i="1" dirty="0"/>
                  <a:t>n </a:t>
                </a:r>
                <a:r>
                  <a:rPr lang="en-US" sz="2400" dirty="0"/>
                  <a:t>= 398. </a:t>
                </a:r>
                <a:endParaRPr lang="en-US" sz="2400" dirty="0" smtClean="0"/>
              </a:p>
              <a:p>
                <a:pPr algn="just">
                  <a:spcAft>
                    <a:spcPts val="600"/>
                  </a:spcAft>
                </a:pPr>
                <a:r>
                  <a:rPr lang="en-US" sz="2400" dirty="0" smtClean="0"/>
                  <a:t>To </a:t>
                </a:r>
                <a:r>
                  <a:rPr lang="en-US" sz="2400" dirty="0"/>
                  <a:t>find a 95 percent confidence interval, we need to find </a:t>
                </a:r>
                <a:r>
                  <a:rPr lang="en-US" sz="2400" i="1" dirty="0"/>
                  <a:t>a </a:t>
                </a:r>
                <a:r>
                  <a:rPr lang="en-US" sz="2400" dirty="0"/>
                  <a:t>such that </a:t>
                </a:r>
                <a:r>
                  <a:rPr lang="en-US" sz="2400" i="1" dirty="0"/>
                  <a:t>P</a:t>
                </a:r>
                <a:r>
                  <a:rPr lang="en-US" sz="2400" dirty="0"/>
                  <a:t>(</a:t>
                </a:r>
                <a:r>
                  <a:rPr lang="en-US" sz="2400" i="1" dirty="0"/>
                  <a:t>x </a:t>
                </a:r>
                <a:r>
                  <a:rPr lang="en-US" sz="2400" dirty="0"/>
                  <a:t>&lt; </a:t>
                </a:r>
                <a:r>
                  <a:rPr lang="en-US" sz="2400" i="1" dirty="0"/>
                  <a:t>a</a:t>
                </a:r>
                <a:r>
                  <a:rPr lang="en-US" sz="2400" dirty="0"/>
                  <a:t>) = 0.025 and </a:t>
                </a:r>
                <a:r>
                  <a:rPr lang="en-US" sz="2400" i="1" dirty="0"/>
                  <a:t>b </a:t>
                </a:r>
                <a:r>
                  <a:rPr lang="en-US" sz="2400" dirty="0" smtClean="0"/>
                  <a:t>such </a:t>
                </a:r>
                <a:r>
                  <a:rPr lang="en-US" sz="2400" dirty="0"/>
                  <a:t>that </a:t>
                </a:r>
                <a:r>
                  <a:rPr lang="en-US" sz="2400" i="1" dirty="0"/>
                  <a:t>P</a:t>
                </a:r>
                <a:r>
                  <a:rPr lang="en-US" sz="2400" dirty="0"/>
                  <a:t>(</a:t>
                </a:r>
                <a:r>
                  <a:rPr lang="en-US" sz="2400" i="1" dirty="0"/>
                  <a:t>x </a:t>
                </a:r>
                <a:r>
                  <a:rPr lang="en-US" sz="2400" dirty="0"/>
                  <a:t>&gt; </a:t>
                </a:r>
                <a:r>
                  <a:rPr lang="en-US" sz="2400" i="1" dirty="0"/>
                  <a:t>b</a:t>
                </a:r>
                <a:r>
                  <a:rPr lang="en-US" sz="2400" dirty="0"/>
                  <a:t>) = 0.025, assuming that  </a:t>
                </a:r>
                <a:r>
                  <a:rPr lang="en-US" sz="2400" dirty="0" smtClean="0"/>
                  <a:t> </a:t>
                </a:r>
                <a:r>
                  <a:rPr lang="en-US" sz="2400" i="1" dirty="0" smtClean="0"/>
                  <a:t>x </a:t>
                </a:r>
                <a:r>
                  <a:rPr lang="en-US" sz="2400" dirty="0"/>
                  <a:t>is </a:t>
                </a:r>
                <a:r>
                  <a:rPr lang="en-US" sz="2400" i="1" dirty="0" smtClean="0">
                    <a:ea typeface="Cambria Math" panose="02040503050406030204" pitchFamily="18" charset="0"/>
                  </a:rPr>
                  <a:t>N</a:t>
                </a:r>
                <a:r>
                  <a:rPr lang="en-US" sz="2400" dirty="0" smtClean="0">
                    <a:latin typeface="Cambria Math" panose="02040503050406030204" pitchFamily="18" charset="0"/>
                    <a:ea typeface="Cambria Math" panose="02040503050406030204" pitchFamily="18" charset="0"/>
                  </a:rPr>
                  <a:t>(193,104.55/</a:t>
                </a:r>
                <a14:m>
                  <m:oMath xmlns:m="http://schemas.openxmlformats.org/officeDocument/2006/math">
                    <m:rad>
                      <m:radPr>
                        <m:degHide m:val="on"/>
                        <m:ctrlPr>
                          <a:rPr lang="en-US" sz="2400" i="1" smtClean="0">
                            <a:latin typeface="Cambria Math" panose="02040503050406030204" pitchFamily="18" charset="0"/>
                            <a:ea typeface="Cambria Math" panose="02040503050406030204" pitchFamily="18" charset="0"/>
                          </a:rPr>
                        </m:ctrlPr>
                      </m:radPr>
                      <m:deg/>
                      <m:e>
                        <m:r>
                          <a:rPr lang="en-US" sz="2400" b="0" i="1" smtClean="0">
                            <a:latin typeface="Cambria Math" panose="02040503050406030204" pitchFamily="18" charset="0"/>
                            <a:ea typeface="Cambria Math" panose="02040503050406030204" pitchFamily="18" charset="0"/>
                          </a:rPr>
                          <m:t>398</m:t>
                        </m:r>
                      </m:e>
                    </m:rad>
                  </m:oMath>
                </a14:m>
                <a:r>
                  <a:rPr lang="en-US" sz="2400" dirty="0" smtClean="0"/>
                  <a:t>)</a:t>
                </a:r>
                <a:endParaRPr lang="en-US" sz="2400" dirty="0"/>
              </a:p>
              <a:p>
                <a:pPr algn="just">
                  <a:spcAft>
                    <a:spcPts val="600"/>
                  </a:spcAft>
                </a:pPr>
                <a:r>
                  <a:rPr lang="en-US" sz="2400" dirty="0"/>
                  <a:t>Thus, since </a:t>
                </a:r>
                <a:r>
                  <a:rPr lang="en-US" sz="2400" dirty="0" smtClean="0">
                    <a:latin typeface="Cambria Math" panose="02040503050406030204" pitchFamily="18" charset="0"/>
                    <a:ea typeface="Cambria Math" panose="02040503050406030204" pitchFamily="18" charset="0"/>
                  </a:rPr>
                  <a:t>104.55/</a:t>
                </a:r>
                <a14:m>
                  <m:oMath xmlns:m="http://schemas.openxmlformats.org/officeDocument/2006/math">
                    <m:rad>
                      <m:radPr>
                        <m:degHide m:val="on"/>
                        <m:ctrlPr>
                          <a:rPr lang="en-US" sz="2400" i="1">
                            <a:latin typeface="Cambria Math" panose="02040503050406030204" pitchFamily="18" charset="0"/>
                            <a:ea typeface="Cambria Math" panose="02040503050406030204" pitchFamily="18" charset="0"/>
                          </a:rPr>
                        </m:ctrlPr>
                      </m:radPr>
                      <m:deg/>
                      <m:e>
                        <m:r>
                          <a:rPr lang="en-US" sz="2400" i="1">
                            <a:latin typeface="Cambria Math" panose="02040503050406030204" pitchFamily="18" charset="0"/>
                            <a:ea typeface="Cambria Math" panose="02040503050406030204" pitchFamily="18" charset="0"/>
                          </a:rPr>
                          <m:t>398</m:t>
                        </m:r>
                      </m:e>
                    </m:rad>
                  </m:oMath>
                </a14:m>
                <a:r>
                  <a:rPr lang="en-US" sz="2400" dirty="0" smtClean="0"/>
                  <a:t> = </a:t>
                </a:r>
                <a:r>
                  <a:rPr lang="en-US" sz="2400" dirty="0" smtClean="0">
                    <a:latin typeface="Cambria Math" panose="02040503050406030204" pitchFamily="18" charset="0"/>
                    <a:ea typeface="Cambria Math" panose="02040503050406030204" pitchFamily="18" charset="0"/>
                  </a:rPr>
                  <a:t>5.2406</a:t>
                </a:r>
              </a:p>
              <a:p>
                <a:pPr lvl="1" algn="just">
                  <a:spcBef>
                    <a:spcPts val="0"/>
                  </a:spcBef>
                  <a:spcAft>
                    <a:spcPts val="0"/>
                  </a:spcAft>
                </a:pPr>
                <a:r>
                  <a:rPr lang="en-US" i="1" dirty="0"/>
                  <a:t>a </a:t>
                </a:r>
                <a:r>
                  <a:rPr lang="en-US" dirty="0"/>
                  <a:t>= </a:t>
                </a:r>
                <a:r>
                  <a:rPr lang="en-US" i="1" dirty="0"/>
                  <a:t>NORMINV</a:t>
                </a:r>
                <a:r>
                  <a:rPr lang="en-US" dirty="0"/>
                  <a:t>(0.025,193,5.2406) = 182.7286</a:t>
                </a:r>
              </a:p>
              <a:p>
                <a:pPr lvl="1" algn="just">
                  <a:spcBef>
                    <a:spcPts val="0"/>
                  </a:spcBef>
                  <a:spcAft>
                    <a:spcPts val="0"/>
                  </a:spcAft>
                </a:pPr>
                <a:r>
                  <a:rPr lang="en-US" i="1" dirty="0" smtClean="0"/>
                  <a:t>b </a:t>
                </a:r>
                <a:r>
                  <a:rPr lang="en-US" dirty="0"/>
                  <a:t>= </a:t>
                </a:r>
                <a:r>
                  <a:rPr lang="en-US" i="1" dirty="0"/>
                  <a:t>NORMINV</a:t>
                </a:r>
                <a:r>
                  <a:rPr lang="en-US" dirty="0"/>
                  <a:t>(0.975,193,5.2406) = 203.2714</a:t>
                </a:r>
              </a:p>
              <a:p>
                <a:pPr algn="just">
                  <a:spcAft>
                    <a:spcPts val="600"/>
                  </a:spcAft>
                </a:pPr>
                <a:endParaRPr lang="en-US" sz="2400" dirty="0" smtClean="0">
                  <a:latin typeface="Cambria Math" panose="02040503050406030204" pitchFamily="18" charset="0"/>
                  <a:ea typeface="Cambria Math" panose="02040503050406030204" pitchFamily="18" charset="0"/>
                </a:endParaRPr>
              </a:p>
              <a:p>
                <a:pPr marL="68580" indent="0" algn="just">
                  <a:spcAft>
                    <a:spcPts val="600"/>
                  </a:spcAft>
                  <a:buNone/>
                </a:pPr>
                <a:r>
                  <a:rPr lang="en-US" sz="2400" dirty="0" smtClean="0">
                    <a:latin typeface="Cambria Math" panose="02040503050406030204" pitchFamily="18" charset="0"/>
                    <a:ea typeface="Cambria Math" panose="02040503050406030204" pitchFamily="18" charset="0"/>
                  </a:rPr>
                  <a:t> </a:t>
                </a:r>
                <a:endParaRPr lang="en-US" sz="2400" dirty="0">
                  <a:latin typeface="Cambria Math" panose="02040503050406030204" pitchFamily="18" charset="0"/>
                  <a:ea typeface="Cambria Math" panose="02040503050406030204"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868992" y="2662989"/>
                <a:ext cx="10745492" cy="3655924"/>
              </a:xfrm>
              <a:blipFill rotWithShape="0">
                <a:blip r:embed="rId3"/>
                <a:stretch>
                  <a:fillRect l="-57" t="-500" r="-908"/>
                </a:stretch>
              </a:blipFill>
            </p:spPr>
            <p:txBody>
              <a:bodyPr/>
              <a:lstStyle/>
              <a:p>
                <a:r>
                  <a:rPr lang="en-US">
                    <a:noFill/>
                  </a:rPr>
                  <a:t> </a:t>
                </a:r>
              </a:p>
            </p:txBody>
          </p:sp>
        </mc:Fallback>
      </mc:AlternateContent>
      <p:sp>
        <p:nvSpPr>
          <p:cNvPr id="6" name="TextBox 5"/>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5</a:t>
            </a:r>
            <a:r>
              <a:rPr lang="en-US" sz="1100" b="1" dirty="0">
                <a:solidFill>
                  <a:schemeClr val="tx2"/>
                </a:solidFill>
              </a:rPr>
              <a:t>: Estimation </a:t>
            </a:r>
            <a:r>
              <a:rPr lang="en-US" sz="1100" b="1" dirty="0" smtClean="0">
                <a:solidFill>
                  <a:schemeClr val="tx2"/>
                </a:solidFill>
              </a:rPr>
              <a:t>– Confidence </a:t>
            </a:r>
            <a:r>
              <a:rPr lang="en-US" sz="1100" b="1" dirty="0">
                <a:solidFill>
                  <a:schemeClr val="tx2"/>
                </a:solidFill>
              </a:rPr>
              <a:t>Intervals for Means </a:t>
            </a:r>
          </a:p>
        </p:txBody>
      </p:sp>
    </p:spTree>
    <p:extLst>
      <p:ext uri="{BB962C8B-B14F-4D97-AF65-F5344CB8AC3E}">
        <p14:creationId xmlns:p14="http://schemas.microsoft.com/office/powerpoint/2010/main" val="54702538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750"/>
                                        <p:tgtEl>
                                          <p:spTgt spid="2">
                                            <p:txEl>
                                              <p:pRg st="0" end="0"/>
                                            </p:txEl>
                                          </p:spTgt>
                                        </p:tgtEl>
                                      </p:cBhvr>
                                    </p:animEffect>
                                    <p:anim calcmode="lin" valueType="num">
                                      <p:cBhvr>
                                        <p:cTn id="8" dur="75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750"/>
                                        <p:tgtEl>
                                          <p:spTgt spid="2">
                                            <p:txEl>
                                              <p:pRg st="1" end="1"/>
                                            </p:txEl>
                                          </p:spTgt>
                                        </p:tgtEl>
                                      </p:cBhvr>
                                    </p:animEffect>
                                    <p:anim calcmode="lin" valueType="num">
                                      <p:cBhvr>
                                        <p:cTn id="15"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750"/>
                                        <p:tgtEl>
                                          <p:spTgt spid="2">
                                            <p:txEl>
                                              <p:pRg st="2" end="2"/>
                                            </p:txEl>
                                          </p:spTgt>
                                        </p:tgtEl>
                                      </p:cBhvr>
                                    </p:animEffect>
                                    <p:anim calcmode="lin" valueType="num">
                                      <p:cBhvr>
                                        <p:cTn id="22"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750"/>
                                        <p:tgtEl>
                                          <p:spTgt spid="2">
                                            <p:txEl>
                                              <p:pRg st="3" end="3"/>
                                            </p:txEl>
                                          </p:spTgt>
                                        </p:tgtEl>
                                      </p:cBhvr>
                                    </p:animEffect>
                                    <p:anim calcmode="lin" valueType="num">
                                      <p:cBhvr>
                                        <p:cTn id="29"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750"/>
                                        <p:tgtEl>
                                          <p:spTgt spid="2">
                                            <p:txEl>
                                              <p:pRg st="4" end="4"/>
                                            </p:txEl>
                                          </p:spTgt>
                                        </p:tgtEl>
                                      </p:cBhvr>
                                    </p:animEffect>
                                    <p:anim calcmode="lin" valueType="num">
                                      <p:cBhvr>
                                        <p:cTn id="36" dur="75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75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1390" y="980661"/>
            <a:ext cx="10483369" cy="5141843"/>
          </a:xfrm>
        </p:spPr>
        <p:txBody>
          <a:bodyPr>
            <a:normAutofit/>
          </a:bodyPr>
          <a:lstStyle/>
          <a:p>
            <a:pPr algn="just"/>
            <a:r>
              <a:rPr lang="en-US" sz="2800" dirty="0"/>
              <a:t>Therefore, our 95 percent confidence interval is (182.73, </a:t>
            </a:r>
            <a:r>
              <a:rPr lang="en-US" sz="2800" dirty="0" smtClean="0"/>
              <a:t>203.27)</a:t>
            </a:r>
          </a:p>
          <a:p>
            <a:pPr lvl="1" algn="just"/>
            <a:r>
              <a:rPr lang="en-US" sz="2800" dirty="0"/>
              <a:t>I</a:t>
            </a:r>
            <a:r>
              <a:rPr lang="en-US" sz="2800" dirty="0" smtClean="0"/>
              <a:t>n </a:t>
            </a:r>
            <a:r>
              <a:rPr lang="en-US" sz="2800" dirty="0"/>
              <a:t>other words, we are 95 percent certain that the unknown population </a:t>
            </a:r>
            <a:r>
              <a:rPr lang="en-US" sz="2800" dirty="0" smtClean="0"/>
              <a:t>mean (in </a:t>
            </a:r>
            <a:r>
              <a:rPr lang="en-US" sz="2800" dirty="0"/>
              <a:t>this case the size of the engines of all </a:t>
            </a:r>
            <a:r>
              <a:rPr lang="en-US" sz="2800" dirty="0" smtClean="0"/>
              <a:t>cars) is:</a:t>
            </a:r>
          </a:p>
          <a:p>
            <a:pPr lvl="2" algn="just">
              <a:spcBef>
                <a:spcPts val="0"/>
              </a:spcBef>
              <a:spcAft>
                <a:spcPts val="0"/>
              </a:spcAft>
            </a:pPr>
            <a:r>
              <a:rPr lang="en-US" sz="2800" dirty="0" smtClean="0"/>
              <a:t>between </a:t>
            </a:r>
            <a:r>
              <a:rPr lang="en-US" sz="2800" dirty="0"/>
              <a:t>182.73 and </a:t>
            </a:r>
            <a:r>
              <a:rPr lang="en-US" sz="2800" dirty="0" smtClean="0"/>
              <a:t>203.2</a:t>
            </a:r>
          </a:p>
          <a:p>
            <a:pPr lvl="2" algn="just">
              <a:spcBef>
                <a:spcPts val="0"/>
              </a:spcBef>
              <a:spcAft>
                <a:spcPts val="0"/>
              </a:spcAft>
            </a:pPr>
            <a:r>
              <a:rPr lang="en-US" sz="2800" dirty="0" smtClean="0"/>
              <a:t>with </a:t>
            </a:r>
            <a:r>
              <a:rPr lang="en-US" sz="2800" dirty="0"/>
              <a:t>the mean 193 right in the </a:t>
            </a:r>
            <a:r>
              <a:rPr lang="en-US" sz="2800" dirty="0" smtClean="0"/>
              <a:t>middle</a:t>
            </a:r>
            <a:endParaRPr lang="en-US" sz="2800" dirty="0"/>
          </a:p>
        </p:txBody>
      </p:sp>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5</a:t>
            </a:r>
            <a:r>
              <a:rPr lang="en-US" sz="1100" b="1" dirty="0">
                <a:solidFill>
                  <a:schemeClr val="tx2"/>
                </a:solidFill>
              </a:rPr>
              <a:t>: Estimation </a:t>
            </a:r>
            <a:r>
              <a:rPr lang="en-US" sz="1100" b="1" dirty="0" smtClean="0">
                <a:solidFill>
                  <a:schemeClr val="tx2"/>
                </a:solidFill>
              </a:rPr>
              <a:t>– Confidence </a:t>
            </a:r>
            <a:r>
              <a:rPr lang="en-US" sz="1100" b="1" dirty="0">
                <a:solidFill>
                  <a:schemeClr val="tx2"/>
                </a:solidFill>
              </a:rPr>
              <a:t>Intervals for Means </a:t>
            </a:r>
          </a:p>
        </p:txBody>
      </p:sp>
    </p:spTree>
    <p:extLst>
      <p:ext uri="{BB962C8B-B14F-4D97-AF65-F5344CB8AC3E}">
        <p14:creationId xmlns:p14="http://schemas.microsoft.com/office/powerpoint/2010/main" val="272399639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750"/>
                                        <p:tgtEl>
                                          <p:spTgt spid="2">
                                            <p:txEl>
                                              <p:pRg st="3" end="3"/>
                                            </p:txEl>
                                          </p:spTgt>
                                        </p:tgtEl>
                                      </p:cBhvr>
                                    </p:animEffect>
                                    <p:anim calcmode="lin" valueType="num">
                                      <p:cBhvr>
                                        <p:cTn id="20"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1"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
          <p:cNvSpPr/>
          <p:nvPr/>
        </p:nvSpPr>
        <p:spPr>
          <a:xfrm>
            <a:off x="625642" y="523492"/>
            <a:ext cx="10940716" cy="777600"/>
          </a:xfrm>
          <a:custGeom>
            <a:avLst/>
            <a:gdLst>
              <a:gd name="connsiteX0" fmla="*/ 0 w 10940716"/>
              <a:gd name="connsiteY0" fmla="*/ 0 h 777600"/>
              <a:gd name="connsiteX1" fmla="*/ 10940716 w 10940716"/>
              <a:gd name="connsiteY1" fmla="*/ 0 h 777600"/>
              <a:gd name="connsiteX2" fmla="*/ 10940716 w 10940716"/>
              <a:gd name="connsiteY2" fmla="*/ 777600 h 777600"/>
              <a:gd name="connsiteX3" fmla="*/ 0 w 10940716"/>
              <a:gd name="connsiteY3" fmla="*/ 777600 h 777600"/>
              <a:gd name="connsiteX4" fmla="*/ 0 w 10940716"/>
              <a:gd name="connsiteY4" fmla="*/ 0 h 77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777600">
                <a:moveTo>
                  <a:pt x="0" y="0"/>
                </a:moveTo>
                <a:lnTo>
                  <a:pt x="10940716" y="0"/>
                </a:lnTo>
                <a:lnTo>
                  <a:pt x="10940716" y="777600"/>
                </a:lnTo>
                <a:lnTo>
                  <a:pt x="0" y="777600"/>
                </a:lnTo>
                <a:lnTo>
                  <a:pt x="0" y="0"/>
                </a:lnTo>
                <a:close/>
              </a:path>
            </a:pathLst>
          </a:custGeom>
          <a:solidFill>
            <a:srgbClr val="2254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3200" dirty="0">
                <a:solidFill>
                  <a:schemeClr val="bg1"/>
                </a:solidFill>
                <a:effectLst>
                  <a:outerShdw blurRad="38100" dist="38100" dir="2700000" algn="tl">
                    <a:srgbClr val="000000">
                      <a:alpha val="43137"/>
                    </a:srgbClr>
                  </a:outerShdw>
                </a:effectLst>
              </a:rPr>
              <a:t>Confidence Interval for Mean, </a:t>
            </a:r>
            <a:r>
              <a:rPr lang="en-US" sz="3200" i="1" dirty="0">
                <a:solidFill>
                  <a:schemeClr val="bg1"/>
                </a:solidFill>
                <a:effectLst>
                  <a:outerShdw blurRad="38100" dist="38100" dir="2700000" algn="tl">
                    <a:srgbClr val="000000">
                      <a:alpha val="43137"/>
                    </a:srgbClr>
                  </a:outerShdw>
                </a:effectLst>
              </a:rPr>
              <a:t>n</a:t>
            </a:r>
            <a:r>
              <a:rPr lang="en-US" sz="3200" dirty="0">
                <a:solidFill>
                  <a:schemeClr val="bg1"/>
                </a:solidFill>
                <a:effectLst>
                  <a:outerShdw blurRad="38100" dist="38100" dir="2700000" algn="tl">
                    <a:srgbClr val="000000">
                      <a:alpha val="43137"/>
                    </a:srgbClr>
                  </a:outerShdw>
                </a:effectLst>
              </a:rPr>
              <a:t> &gt; 30 (with Excel)</a:t>
            </a:r>
            <a:endParaRPr lang="en-US" sz="3200" kern="1200" dirty="0">
              <a:solidFill>
                <a:schemeClr val="bg1"/>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23" name="Freeform 22"/>
              <p:cNvSpPr/>
              <p:nvPr/>
            </p:nvSpPr>
            <p:spPr>
              <a:xfrm>
                <a:off x="625642" y="1301092"/>
                <a:ext cx="10940716" cy="4929227"/>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solidFill>
                <a:srgbClr val="F2FFE3"/>
              </a:soli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4018" tIns="144018" rIns="192024" bIns="216027" numCol="1" spcCol="1270" anchor="t" anchorCtr="0">
                <a:noAutofit/>
              </a:bodyPr>
              <a:lstStyle/>
              <a:p>
                <a:pPr marL="285750" indent="-285750" algn="just">
                  <a:spcBef>
                    <a:spcPts val="600"/>
                  </a:spcBef>
                  <a:spcAft>
                    <a:spcPts val="1200"/>
                  </a:spcAft>
                  <a:buFont typeface="Wingdings" panose="05000000000000000000" pitchFamily="2" charset="2"/>
                  <a:buChar char="§"/>
                </a:pPr>
                <a:r>
                  <a:rPr lang="en-US" sz="2400" dirty="0" smtClean="0"/>
                  <a:t>Suppose </a:t>
                </a:r>
                <a:r>
                  <a:rPr lang="en-US" sz="2400" dirty="0"/>
                  <a:t>we have selected a random sample with size </a:t>
                </a:r>
                <a:r>
                  <a:rPr lang="en-US" sz="2400" i="1" dirty="0"/>
                  <a:t>n </a:t>
                </a:r>
                <a:r>
                  <a:rPr lang="en-US" sz="2400" dirty="0"/>
                  <a:t>&gt; 30 and with </a:t>
                </a:r>
                <a:r>
                  <a:rPr lang="en-US" sz="2400" i="1" dirty="0"/>
                  <a:t>sample </a:t>
                </a:r>
                <a:r>
                  <a:rPr lang="en-US" sz="2400" dirty="0"/>
                  <a:t>mean </a:t>
                </a:r>
                <a:r>
                  <a:rPr lang="en-US" sz="2400" i="1" dirty="0"/>
                  <a:t>m </a:t>
                </a:r>
                <a:r>
                  <a:rPr lang="en-US" sz="2400" dirty="0"/>
                  <a:t>and </a:t>
                </a:r>
                <a:r>
                  <a:rPr lang="en-US" sz="2400" i="1" dirty="0"/>
                  <a:t>sample </a:t>
                </a:r>
                <a:r>
                  <a:rPr lang="en-US" sz="2400" dirty="0"/>
                  <a:t>standard deviation </a:t>
                </a:r>
                <a:r>
                  <a:rPr lang="en-US" sz="2400" i="1" dirty="0"/>
                  <a:t>s</a:t>
                </a:r>
                <a:r>
                  <a:rPr lang="en-US" sz="2400" dirty="0"/>
                  <a:t>. Then the </a:t>
                </a:r>
                <a:r>
                  <a:rPr lang="en-US" sz="2400" i="1" dirty="0"/>
                  <a:t>p</a:t>
                </a:r>
                <a:r>
                  <a:rPr lang="en-US" sz="2400" dirty="0">
                    <a:latin typeface="Book Antiqua" panose="02040602050305030304" pitchFamily="18" charset="0"/>
                  </a:rPr>
                  <a:t>% </a:t>
                </a:r>
                <a:r>
                  <a:rPr lang="en-US" sz="2400" dirty="0"/>
                  <a:t>confidence interval for the unknown population mean </a:t>
                </a:r>
                <a:r>
                  <a:rPr lang="en-US" sz="2400" i="1" dirty="0">
                    <a:latin typeface="Symbol" panose="05050102010706020507" pitchFamily="18" charset="2"/>
                  </a:rPr>
                  <a:t>m</a:t>
                </a:r>
                <a:r>
                  <a:rPr lang="en-US" sz="2400" i="1" dirty="0"/>
                  <a:t> </a:t>
                </a:r>
                <a:r>
                  <a:rPr lang="en-US" sz="2400" dirty="0"/>
                  <a:t>is the interval (</a:t>
                </a:r>
                <a:r>
                  <a:rPr lang="en-US" sz="2400" i="1" dirty="0"/>
                  <a:t>a, b</a:t>
                </a:r>
                <a:r>
                  <a:rPr lang="en-US" sz="2400" dirty="0"/>
                  <a:t>), where </a:t>
                </a:r>
                <a:endParaRPr lang="en-US" dirty="0"/>
              </a:p>
              <a:p>
                <a:pPr marL="742950" lvl="1" indent="-285750" algn="just">
                  <a:spcBef>
                    <a:spcPts val="600"/>
                  </a:spcBef>
                  <a:spcAft>
                    <a:spcPts val="1200"/>
                  </a:spcAft>
                  <a:buFont typeface="Wingdings" panose="05000000000000000000" pitchFamily="2" charset="2"/>
                  <a:buChar char="§"/>
                </a:pPr>
                <a:r>
                  <a:rPr lang="pt-BR" sz="2400" i="1" dirty="0"/>
                  <a:t>a </a:t>
                </a:r>
                <a:r>
                  <a:rPr lang="pt-BR" sz="2400" dirty="0"/>
                  <a:t>= </a:t>
                </a:r>
                <a:r>
                  <a:rPr lang="pt-BR" sz="2400" i="1" dirty="0"/>
                  <a:t>NORMINV</a:t>
                </a:r>
                <a:r>
                  <a:rPr lang="pt-BR" sz="2400" dirty="0"/>
                  <a:t>((1 − </a:t>
                </a:r>
                <a:r>
                  <a:rPr lang="pt-BR" sz="2400" i="1" dirty="0"/>
                  <a:t>p</a:t>
                </a:r>
                <a:r>
                  <a:rPr lang="pt-BR" sz="2400" dirty="0"/>
                  <a:t>)/2, </a:t>
                </a:r>
                <a:r>
                  <a:rPr lang="pt-BR" sz="2400" i="1" dirty="0"/>
                  <a:t>m</a:t>
                </a:r>
                <a:r>
                  <a:rPr lang="pt-BR" sz="2400" dirty="0"/>
                  <a:t>, </a:t>
                </a:r>
                <a:r>
                  <a:rPr lang="pt-BR" sz="2400" i="1" dirty="0" smtClean="0"/>
                  <a:t>s/</a:t>
                </a:r>
                <a14:m>
                  <m:oMath xmlns:m="http://schemas.openxmlformats.org/officeDocument/2006/math">
                    <m:rad>
                      <m:radPr>
                        <m:degHide m:val="on"/>
                        <m:ctrlPr>
                          <a:rPr lang="pt-BR" sz="2400" i="1" smtClean="0">
                            <a:latin typeface="Cambria Math" panose="02040503050406030204" pitchFamily="18" charset="0"/>
                          </a:rPr>
                        </m:ctrlPr>
                      </m:radPr>
                      <m:deg/>
                      <m:e>
                        <m:r>
                          <a:rPr lang="en-US" sz="2400" b="0" i="1" smtClean="0">
                            <a:latin typeface="Cambria Math" panose="02040503050406030204" pitchFamily="18" charset="0"/>
                          </a:rPr>
                          <m:t>𝑁</m:t>
                        </m:r>
                      </m:e>
                    </m:rad>
                  </m:oMath>
                </a14:m>
                <a:r>
                  <a:rPr lang="en-US" sz="2400" dirty="0" smtClean="0"/>
                  <a:t>)</a:t>
                </a:r>
                <a:endParaRPr lang="en-US" sz="2400" dirty="0"/>
              </a:p>
              <a:p>
                <a:pPr marL="742950" lvl="1" indent="-285750" algn="just">
                  <a:spcBef>
                    <a:spcPts val="600"/>
                  </a:spcBef>
                  <a:spcAft>
                    <a:spcPts val="1200"/>
                  </a:spcAft>
                  <a:buFont typeface="Wingdings" panose="05000000000000000000" pitchFamily="2" charset="2"/>
                  <a:buChar char="§"/>
                </a:pPr>
                <a:r>
                  <a:rPr lang="pt-BR" sz="2400" i="1" dirty="0" smtClean="0"/>
                  <a:t>b </a:t>
                </a:r>
                <a:r>
                  <a:rPr lang="pt-BR" sz="2400" dirty="0"/>
                  <a:t>= </a:t>
                </a:r>
                <a:r>
                  <a:rPr lang="pt-BR" sz="2400" i="1" dirty="0"/>
                  <a:t>NORMINV</a:t>
                </a:r>
                <a:r>
                  <a:rPr lang="pt-BR" sz="2400" dirty="0"/>
                  <a:t>((1 + </a:t>
                </a:r>
                <a:r>
                  <a:rPr lang="pt-BR" sz="2400" i="1" dirty="0"/>
                  <a:t>p</a:t>
                </a:r>
                <a:r>
                  <a:rPr lang="pt-BR" sz="2400" dirty="0"/>
                  <a:t>)/2, </a:t>
                </a:r>
                <a:r>
                  <a:rPr lang="pt-BR" sz="2400" i="1" dirty="0"/>
                  <a:t>m</a:t>
                </a:r>
                <a:r>
                  <a:rPr lang="pt-BR" sz="2400" dirty="0"/>
                  <a:t>, </a:t>
                </a:r>
                <a:r>
                  <a:rPr lang="pt-BR" sz="2400" i="1" dirty="0" smtClean="0"/>
                  <a:t>s/</a:t>
                </a:r>
                <a14:m>
                  <m:oMath xmlns:m="http://schemas.openxmlformats.org/officeDocument/2006/math">
                    <m:rad>
                      <m:radPr>
                        <m:degHide m:val="on"/>
                        <m:ctrlPr>
                          <a:rPr lang="pt-BR" sz="2400" i="1">
                            <a:latin typeface="Cambria Math" panose="02040503050406030204" pitchFamily="18" charset="0"/>
                          </a:rPr>
                        </m:ctrlPr>
                      </m:radPr>
                      <m:deg/>
                      <m:e>
                        <m:r>
                          <a:rPr lang="en-US" sz="2400" b="0" i="1" smtClean="0">
                            <a:latin typeface="Cambria Math" panose="02040503050406030204" pitchFamily="18" charset="0"/>
                          </a:rPr>
                          <m:t>𝑛</m:t>
                        </m:r>
                      </m:e>
                    </m:rad>
                  </m:oMath>
                </a14:m>
                <a:r>
                  <a:rPr lang="en-US" sz="2400" dirty="0" smtClean="0"/>
                  <a:t>)</a:t>
                </a:r>
              </a:p>
              <a:p>
                <a:pPr lvl="1" algn="just">
                  <a:spcBef>
                    <a:spcPts val="600"/>
                  </a:spcBef>
                  <a:spcAft>
                    <a:spcPts val="1200"/>
                  </a:spcAft>
                </a:pPr>
                <a:endParaRPr lang="en-US" sz="2400" dirty="0"/>
              </a:p>
              <a:p>
                <a:pPr marL="742950" lvl="1" indent="-285750" algn="just">
                  <a:spcBef>
                    <a:spcPts val="600"/>
                  </a:spcBef>
                  <a:spcAft>
                    <a:spcPts val="1200"/>
                  </a:spcAft>
                  <a:buFont typeface="Wingdings" panose="05000000000000000000" pitchFamily="2" charset="2"/>
                  <a:buChar char="§"/>
                </a:pPr>
                <a:endParaRPr lang="en-US" sz="2400" dirty="0"/>
              </a:p>
            </p:txBody>
          </p:sp>
        </mc:Choice>
        <mc:Fallback xmlns="">
          <p:sp>
            <p:nvSpPr>
              <p:cNvPr id="23" name="Freeform 22"/>
              <p:cNvSpPr>
                <a:spLocks noRot="1" noChangeAspect="1" noMove="1" noResize="1" noEditPoints="1" noAdjustHandles="1" noChangeArrowheads="1" noChangeShapeType="1" noTextEdit="1"/>
              </p:cNvSpPr>
              <p:nvPr/>
            </p:nvSpPr>
            <p:spPr>
              <a:xfrm>
                <a:off x="625642" y="1301092"/>
                <a:ext cx="10940716" cy="4929227"/>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blipFill rotWithShape="0">
                <a:blip r:embed="rId3"/>
                <a:stretch>
                  <a:fillRect l="-223"/>
                </a:stretch>
              </a:blipFill>
            </p:spPr>
            <p:txBody>
              <a:bodyPr/>
              <a:lstStyle/>
              <a:p>
                <a:r>
                  <a:rPr lang="en-US">
                    <a:noFill/>
                  </a:rPr>
                  <a:t> </a:t>
                </a:r>
              </a:p>
            </p:txBody>
          </p:sp>
        </mc:Fallback>
      </mc:AlternateContent>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5</a:t>
            </a:r>
            <a:r>
              <a:rPr lang="en-US" sz="1100" b="1" dirty="0">
                <a:solidFill>
                  <a:schemeClr val="tx2"/>
                </a:solidFill>
              </a:rPr>
              <a:t>: Estimation </a:t>
            </a:r>
            <a:r>
              <a:rPr lang="en-US" sz="1100" b="1" dirty="0" smtClean="0">
                <a:solidFill>
                  <a:schemeClr val="tx2"/>
                </a:solidFill>
              </a:rPr>
              <a:t>– Large Sample Size </a:t>
            </a:r>
            <a:endParaRPr lang="en-US" sz="1100" b="1" dirty="0">
              <a:solidFill>
                <a:schemeClr val="tx2"/>
              </a:solidFill>
            </a:endParaRPr>
          </a:p>
        </p:txBody>
      </p:sp>
      <p:sp>
        <p:nvSpPr>
          <p:cNvPr id="3" name="Rectangle 2"/>
          <p:cNvSpPr/>
          <p:nvPr/>
        </p:nvSpPr>
        <p:spPr>
          <a:xfrm>
            <a:off x="625642" y="4488138"/>
            <a:ext cx="10940716" cy="1200329"/>
          </a:xfrm>
          <a:prstGeom prst="rect">
            <a:avLst/>
          </a:prstGeom>
        </p:spPr>
        <p:txBody>
          <a:bodyPr wrap="square">
            <a:spAutoFit/>
          </a:bodyPr>
          <a:lstStyle/>
          <a:p>
            <a:pPr marL="342900" indent="-342900" algn="just">
              <a:buFont typeface="Wingdings" panose="05000000000000000000" pitchFamily="2" charset="2"/>
              <a:buChar char="§"/>
            </a:pPr>
            <a:r>
              <a:rPr lang="en-US" sz="2400" dirty="0"/>
              <a:t>Note: </a:t>
            </a:r>
            <a:r>
              <a:rPr lang="en-US" sz="2400" dirty="0" smtClean="0"/>
              <a:t>The </a:t>
            </a:r>
            <a:r>
              <a:rPr lang="en-US" sz="2400" dirty="0"/>
              <a:t>sample mean </a:t>
            </a:r>
            <a:r>
              <a:rPr lang="en-US" sz="2400" i="1" dirty="0"/>
              <a:t>m</a:t>
            </a:r>
            <a:r>
              <a:rPr lang="en-US" sz="2400" dirty="0"/>
              <a:t> will always be half way between </a:t>
            </a:r>
            <a:r>
              <a:rPr lang="en-US" sz="2400" i="1" dirty="0"/>
              <a:t>a </a:t>
            </a:r>
            <a:r>
              <a:rPr lang="en-US" sz="2400" dirty="0"/>
              <a:t>and </a:t>
            </a:r>
            <a:r>
              <a:rPr lang="en-US" sz="2400" i="1" dirty="0" smtClean="0"/>
              <a:t>b</a:t>
            </a:r>
            <a:r>
              <a:rPr lang="en-US" sz="2400" dirty="0" smtClean="0"/>
              <a:t>, that is (</a:t>
            </a:r>
            <a:r>
              <a:rPr lang="en-US" sz="2400" i="1" dirty="0" smtClean="0"/>
              <a:t>a </a:t>
            </a:r>
            <a:r>
              <a:rPr lang="en-US" sz="2400" dirty="0"/>
              <a:t>+ </a:t>
            </a:r>
            <a:r>
              <a:rPr lang="en-US" sz="2400" i="1" dirty="0"/>
              <a:t>b</a:t>
            </a:r>
            <a:r>
              <a:rPr lang="en-US" sz="2400" dirty="0"/>
              <a:t>)/2 = </a:t>
            </a:r>
            <a:r>
              <a:rPr lang="en-US" sz="2400" i="1" dirty="0" smtClean="0"/>
              <a:t>m</a:t>
            </a:r>
            <a:endParaRPr lang="en-US" sz="2400" dirty="0" smtClean="0"/>
          </a:p>
          <a:p>
            <a:pPr marL="800100" lvl="1" indent="-342900" algn="just">
              <a:buFont typeface="Wingdings" panose="05000000000000000000" pitchFamily="2" charset="2"/>
              <a:buChar char="§"/>
            </a:pPr>
            <a:r>
              <a:rPr lang="en-US" sz="2400" dirty="0" smtClean="0"/>
              <a:t>You </a:t>
            </a:r>
            <a:r>
              <a:rPr lang="en-US" sz="2400" dirty="0"/>
              <a:t>could use this relationship to quickly </a:t>
            </a:r>
            <a:r>
              <a:rPr lang="en-US" sz="2400" dirty="0" smtClean="0"/>
              <a:t>check your </a:t>
            </a:r>
            <a:r>
              <a:rPr lang="en-US" sz="2400" dirty="0"/>
              <a:t>calculations.</a:t>
            </a:r>
          </a:p>
        </p:txBody>
      </p:sp>
    </p:spTree>
    <p:extLst>
      <p:ext uri="{BB962C8B-B14F-4D97-AF65-F5344CB8AC3E}">
        <p14:creationId xmlns:p14="http://schemas.microsoft.com/office/powerpoint/2010/main" val="411792904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7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750"/>
                                        <p:tgtEl>
                                          <p:spTgt spid="23"/>
                                        </p:tgtEl>
                                      </p:cBhvr>
                                    </p:animEffect>
                                  </p:childTnLst>
                                </p:cTn>
                              </p:par>
                              <p:par>
                                <p:cTn id="13" presetID="42" presetClass="entr" presetSubtype="0" fill="hold" nodeType="with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animEffect transition="in" filter="fade">
                                      <p:cBhvr>
                                        <p:cTn id="15" dur="750"/>
                                        <p:tgtEl>
                                          <p:spTgt spid="23">
                                            <p:txEl>
                                              <p:pRg st="0" end="0"/>
                                            </p:txEl>
                                          </p:spTgt>
                                        </p:tgtEl>
                                      </p:cBhvr>
                                    </p:animEffect>
                                    <p:anim calcmode="lin" valueType="num">
                                      <p:cBhvr>
                                        <p:cTn id="16" dur="75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7" dur="75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3">
                                            <p:txEl>
                                              <p:pRg st="1" end="1"/>
                                            </p:txEl>
                                          </p:spTgt>
                                        </p:tgtEl>
                                        <p:attrNameLst>
                                          <p:attrName>style.visibility</p:attrName>
                                        </p:attrNameLst>
                                      </p:cBhvr>
                                      <p:to>
                                        <p:strVal val="visible"/>
                                      </p:to>
                                    </p:set>
                                    <p:animEffect transition="in" filter="fade">
                                      <p:cBhvr>
                                        <p:cTn id="22" dur="750"/>
                                        <p:tgtEl>
                                          <p:spTgt spid="23">
                                            <p:txEl>
                                              <p:pRg st="1" end="1"/>
                                            </p:txEl>
                                          </p:spTgt>
                                        </p:tgtEl>
                                      </p:cBhvr>
                                    </p:animEffect>
                                    <p:anim calcmode="lin" valueType="num">
                                      <p:cBhvr>
                                        <p:cTn id="23" dur="75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24" dur="75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3">
                                            <p:txEl>
                                              <p:pRg st="2" end="2"/>
                                            </p:txEl>
                                          </p:spTgt>
                                        </p:tgtEl>
                                        <p:attrNameLst>
                                          <p:attrName>style.visibility</p:attrName>
                                        </p:attrNameLst>
                                      </p:cBhvr>
                                      <p:to>
                                        <p:strVal val="visible"/>
                                      </p:to>
                                    </p:set>
                                    <p:animEffect transition="in" filter="fade">
                                      <p:cBhvr>
                                        <p:cTn id="29" dur="750"/>
                                        <p:tgtEl>
                                          <p:spTgt spid="23">
                                            <p:txEl>
                                              <p:pRg st="2" end="2"/>
                                            </p:txEl>
                                          </p:spTgt>
                                        </p:tgtEl>
                                      </p:cBhvr>
                                    </p:animEffect>
                                    <p:anim calcmode="lin" valueType="num">
                                      <p:cBhvr>
                                        <p:cTn id="30" dur="75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31" dur="75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0" end="0"/>
                                            </p:txEl>
                                          </p:spTgt>
                                        </p:tgtEl>
                                        <p:attrNameLst>
                                          <p:attrName>style.visibility</p:attrName>
                                        </p:attrNameLst>
                                      </p:cBhvr>
                                      <p:to>
                                        <p:strVal val="visible"/>
                                      </p:to>
                                    </p:set>
                                    <p:animEffect transition="in" filter="fade">
                                      <p:cBhvr>
                                        <p:cTn id="36" dur="750"/>
                                        <p:tgtEl>
                                          <p:spTgt spid="3">
                                            <p:txEl>
                                              <p:pRg st="0" end="0"/>
                                            </p:txEl>
                                          </p:spTgt>
                                        </p:tgtEl>
                                      </p:cBhvr>
                                    </p:animEffect>
                                    <p:anim calcmode="lin" valueType="num">
                                      <p:cBhvr>
                                        <p:cTn id="37"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8" dur="7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fade">
                                      <p:cBhvr>
                                        <p:cTn id="43" dur="750"/>
                                        <p:tgtEl>
                                          <p:spTgt spid="3">
                                            <p:txEl>
                                              <p:pRg st="1" end="1"/>
                                            </p:txEl>
                                          </p:spTgt>
                                        </p:tgtEl>
                                      </p:cBhvr>
                                    </p:animEffect>
                                    <p:anim calcmode="lin" valueType="num">
                                      <p:cBhvr>
                                        <p:cTn id="44"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5" dur="7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244187" y="1510767"/>
            <a:ext cx="9937187" cy="3836148"/>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pPr>
              <a:spcBef>
                <a:spcPts val="600"/>
              </a:spcBef>
              <a:spcAft>
                <a:spcPts val="1200"/>
              </a:spcAft>
            </a:pPr>
            <a:r>
              <a:rPr lang="en-US" sz="2400" dirty="0" smtClean="0"/>
              <a:t>We </a:t>
            </a:r>
            <a:r>
              <a:rPr lang="en-US" sz="2400" dirty="0"/>
              <a:t>want to know the average weight of cheese that comes in 8 </a:t>
            </a:r>
            <a:r>
              <a:rPr lang="en-US" sz="2400" dirty="0" err="1"/>
              <a:t>oz</a:t>
            </a:r>
            <a:r>
              <a:rPr lang="en-US" sz="2400" dirty="0"/>
              <a:t> packages. </a:t>
            </a:r>
            <a:endParaRPr lang="en-US" sz="2400" dirty="0" smtClean="0"/>
          </a:p>
          <a:p>
            <a:pPr marL="342900" indent="-342900">
              <a:spcBef>
                <a:spcPts val="600"/>
              </a:spcBef>
              <a:spcAft>
                <a:spcPts val="1200"/>
              </a:spcAft>
              <a:buFont typeface="Wingdings" panose="05000000000000000000" pitchFamily="2" charset="2"/>
              <a:buChar char="§"/>
            </a:pPr>
            <a:r>
              <a:rPr lang="en-US" sz="2400" dirty="0" smtClean="0"/>
              <a:t>We </a:t>
            </a:r>
            <a:r>
              <a:rPr lang="en-US" sz="2400" dirty="0"/>
              <a:t>select a random sample of 100 packages, weigh them, and find that the sample mean is 7.8 </a:t>
            </a:r>
            <a:r>
              <a:rPr lang="en-US" sz="2400" dirty="0" err="1"/>
              <a:t>oz</a:t>
            </a:r>
            <a:r>
              <a:rPr lang="en-US" sz="2400" dirty="0"/>
              <a:t> with a standard deviation of 0.8 oz. </a:t>
            </a:r>
            <a:endParaRPr lang="en-US" sz="2400" dirty="0" smtClean="0"/>
          </a:p>
          <a:p>
            <a:pPr marL="342900" indent="-342900">
              <a:spcBef>
                <a:spcPts val="600"/>
              </a:spcBef>
              <a:spcAft>
                <a:spcPts val="1200"/>
              </a:spcAft>
              <a:buFont typeface="Wingdings" panose="05000000000000000000" pitchFamily="2" charset="2"/>
              <a:buChar char="§"/>
            </a:pPr>
            <a:r>
              <a:rPr lang="en-US" sz="2400" dirty="0" smtClean="0"/>
              <a:t>Estimate </a:t>
            </a:r>
            <a:r>
              <a:rPr lang="en-US" sz="2400" dirty="0"/>
              <a:t>the average weight of all 8 </a:t>
            </a:r>
            <a:r>
              <a:rPr lang="en-US" sz="2400" dirty="0" err="1"/>
              <a:t>oz</a:t>
            </a:r>
            <a:r>
              <a:rPr lang="en-US" sz="2400" dirty="0"/>
              <a:t> packages, using a 95 percent confidence interval.</a:t>
            </a:r>
            <a:endParaRPr lang="en-US" sz="2400" dirty="0" smtClean="0"/>
          </a:p>
          <a:p>
            <a:pPr defTabSz="1244600">
              <a:spcBef>
                <a:spcPts val="600"/>
              </a:spcBef>
              <a:spcAft>
                <a:spcPts val="1200"/>
              </a:spcAft>
            </a:pPr>
            <a:endParaRPr lang="en-US" sz="2400" kern="1200" dirty="0" smtClean="0"/>
          </a:p>
        </p:txBody>
      </p:sp>
      <p:sp>
        <p:nvSpPr>
          <p:cNvPr id="8" name="Freeform 7"/>
          <p:cNvSpPr/>
          <p:nvPr/>
        </p:nvSpPr>
        <p:spPr>
          <a:xfrm>
            <a:off x="1370905" y="1125730"/>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5</a:t>
            </a:r>
            <a:r>
              <a:rPr lang="en-US" sz="1100" b="1" dirty="0">
                <a:solidFill>
                  <a:schemeClr val="tx2"/>
                </a:solidFill>
              </a:rPr>
              <a:t>: Estimation </a:t>
            </a:r>
            <a:r>
              <a:rPr lang="en-US" sz="1100" b="1" dirty="0" smtClean="0">
                <a:solidFill>
                  <a:schemeClr val="tx2"/>
                </a:solidFill>
              </a:rPr>
              <a:t>– Large Sample Size </a:t>
            </a:r>
            <a:endParaRPr lang="en-US" sz="1100" b="1" dirty="0">
              <a:solidFill>
                <a:schemeClr val="tx2"/>
              </a:solidFill>
            </a:endParaRPr>
          </a:p>
        </p:txBody>
      </p:sp>
    </p:spTree>
    <p:extLst>
      <p:ext uri="{BB962C8B-B14F-4D97-AF65-F5344CB8AC3E}">
        <p14:creationId xmlns:p14="http://schemas.microsoft.com/office/powerpoint/2010/main" val="219003376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750"/>
                                        <p:tgtEl>
                                          <p:spTgt spid="7">
                                            <p:txEl>
                                              <p:pRg st="1" end="1"/>
                                            </p:txEl>
                                          </p:spTgt>
                                        </p:tgtEl>
                                      </p:cBhvr>
                                    </p:animEffect>
                                    <p:anim calcmode="lin" valueType="num">
                                      <p:cBhvr>
                                        <p:cTn id="8" dur="75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750"/>
                                        <p:tgtEl>
                                          <p:spTgt spid="7">
                                            <p:txEl>
                                              <p:pRg st="2" end="2"/>
                                            </p:txEl>
                                          </p:spTgt>
                                        </p:tgtEl>
                                      </p:cBhvr>
                                    </p:animEffect>
                                    <p:anim calcmode="lin" valueType="num">
                                      <p:cBhvr>
                                        <p:cTn id="15" dur="75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3095" y="790699"/>
            <a:ext cx="5360505" cy="1689030"/>
          </a:xfrm>
        </p:spPr>
        <p:txBody>
          <a:bodyPr>
            <a:normAutofit fontScale="92500" lnSpcReduction="10000"/>
          </a:bodyPr>
          <a:lstStyle/>
          <a:p>
            <a:pPr>
              <a:buFont typeface="Wingdings" panose="05000000000000000000" pitchFamily="2" charset="2"/>
              <a:buChar char="§"/>
            </a:pPr>
            <a:r>
              <a:rPr lang="en-US" dirty="0" smtClean="0"/>
              <a:t>We </a:t>
            </a:r>
            <a:r>
              <a:rPr lang="en-US" dirty="0"/>
              <a:t>have </a:t>
            </a:r>
            <a:r>
              <a:rPr lang="en-US" i="1" dirty="0"/>
              <a:t>N </a:t>
            </a:r>
            <a:r>
              <a:rPr lang="en-US" dirty="0"/>
              <a:t>= 100 &gt; 30, so our preceding procedure for a large sample size is valid. </a:t>
            </a:r>
            <a:endParaRPr lang="en-US" dirty="0" smtClean="0"/>
          </a:p>
          <a:p>
            <a:pPr lvl="1">
              <a:buFont typeface="Wingdings" panose="05000000000000000000" pitchFamily="2" charset="2"/>
              <a:buChar char="§"/>
            </a:pPr>
            <a:r>
              <a:rPr lang="en-US" dirty="0" smtClean="0"/>
              <a:t>Thus</a:t>
            </a:r>
            <a:r>
              <a:rPr lang="en-US" dirty="0"/>
              <a:t>, we find: </a:t>
            </a:r>
          </a:p>
        </p:txBody>
      </p:sp>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5</a:t>
            </a:r>
            <a:r>
              <a:rPr lang="en-US" sz="1100" b="1" dirty="0">
                <a:solidFill>
                  <a:schemeClr val="tx2"/>
                </a:solidFill>
              </a:rPr>
              <a:t>: Estimation </a:t>
            </a:r>
            <a:r>
              <a:rPr lang="en-US" sz="1100" b="1" dirty="0" smtClean="0">
                <a:solidFill>
                  <a:schemeClr val="tx2"/>
                </a:solidFill>
              </a:rPr>
              <a:t>– Large Sample Size </a:t>
            </a:r>
            <a:endParaRPr lang="en-US" sz="1100" b="1" dirty="0">
              <a:solidFill>
                <a:schemeClr val="tx2"/>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545" y="2447602"/>
            <a:ext cx="5648325" cy="3705225"/>
          </a:xfrm>
          <a:prstGeom prst="rect">
            <a:avLst/>
          </a:prstGeom>
        </p:spPr>
      </p:pic>
      <p:sp>
        <p:nvSpPr>
          <p:cNvPr id="5" name="Content Placeholder 1"/>
          <p:cNvSpPr txBox="1">
            <a:spLocks/>
          </p:cNvSpPr>
          <p:nvPr/>
        </p:nvSpPr>
        <p:spPr>
          <a:xfrm>
            <a:off x="6658363" y="790698"/>
            <a:ext cx="4810383" cy="5362129"/>
          </a:xfrm>
          <a:prstGeom prst="rect">
            <a:avLst/>
          </a:prstGeom>
        </p:spPr>
        <p:txBody>
          <a:bodyPr vert="horz">
            <a:normAutofit/>
          </a:bodyPr>
          <a:lstStyle>
            <a:lvl1pPr marL="411480" indent="-342900" algn="l" rtl="0" eaLnBrk="1" latinLnBrk="0" hangingPunct="1">
              <a:spcBef>
                <a:spcPts val="600"/>
              </a:spcBef>
              <a:spcAft>
                <a:spcPts val="1200"/>
              </a:spcAft>
              <a:buClr>
                <a:schemeClr val="tx2"/>
              </a:buClr>
              <a:buSzPct val="95000"/>
              <a:buFont typeface="Wingdings"/>
              <a:buChar char=""/>
              <a:defRPr kumimoji="0" sz="2600" kern="1200">
                <a:solidFill>
                  <a:schemeClr val="tx1"/>
                </a:solidFill>
                <a:latin typeface="+mn-lt"/>
                <a:ea typeface="+mn-ea"/>
                <a:cs typeface="+mn-cs"/>
              </a:defRPr>
            </a:lvl1pPr>
            <a:lvl2pPr marL="740664" indent="-285750" algn="l" rtl="0" eaLnBrk="1" latinLnBrk="0" hangingPunct="1">
              <a:spcBef>
                <a:spcPts val="600"/>
              </a:spcBef>
              <a:spcAft>
                <a:spcPts val="1200"/>
              </a:spcAft>
              <a:buClr>
                <a:schemeClr val="accent2"/>
              </a:buClr>
              <a:buSzPct val="90000"/>
              <a:buFont typeface="Wingdings"/>
              <a:buChar char=""/>
              <a:defRPr kumimoji="0" sz="2400" kern="1200">
                <a:solidFill>
                  <a:schemeClr val="tx1"/>
                </a:solidFill>
                <a:latin typeface="+mn-lt"/>
                <a:ea typeface="+mn-ea"/>
                <a:cs typeface="+mn-cs"/>
              </a:defRPr>
            </a:lvl2pPr>
            <a:lvl3pPr marL="996696" indent="-228600" algn="l" rtl="0" eaLnBrk="1" latinLnBrk="0" hangingPunct="1">
              <a:spcBef>
                <a:spcPts val="600"/>
              </a:spcBef>
              <a:spcAft>
                <a:spcPts val="1200"/>
              </a:spcAft>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ts val="600"/>
              </a:spcBef>
              <a:spcAft>
                <a:spcPts val="1200"/>
              </a:spcAft>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ts val="600"/>
              </a:spcBef>
              <a:spcAft>
                <a:spcPts val="1200"/>
              </a:spcAft>
              <a:buClr>
                <a:schemeClr val="accent3"/>
              </a:buClr>
              <a:buFont typeface="Wingdings 2"/>
              <a:buChar char=""/>
              <a:defRPr kumimoji="0" sz="22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r>
              <a:rPr lang="en-US" sz="2400" dirty="0" smtClean="0"/>
              <a:t>Note that:		</a:t>
            </a:r>
            <a:r>
              <a:rPr lang="en-US" sz="2400" dirty="0"/>
              <a:t> </a:t>
            </a:r>
            <a:r>
              <a:rPr lang="en-US" sz="2400" dirty="0" smtClean="0"/>
              <a:t>       </a:t>
            </a:r>
          </a:p>
          <a:p>
            <a:pPr marL="68580" indent="0">
              <a:buNone/>
            </a:pPr>
            <a:endParaRPr lang="en-US" sz="2400" dirty="0"/>
          </a:p>
          <a:p>
            <a:pPr marL="68580" indent="0">
              <a:buNone/>
            </a:pPr>
            <a:endParaRPr lang="en-US" sz="2200" dirty="0" smtClean="0"/>
          </a:p>
          <a:p>
            <a:pPr marL="68580" indent="0">
              <a:buNone/>
            </a:pPr>
            <a:r>
              <a:rPr lang="en-US" sz="2200" dirty="0" smtClean="0"/>
              <a:t>so that our calculations check out</a:t>
            </a:r>
          </a:p>
          <a:p>
            <a:r>
              <a:rPr lang="en-US" sz="2200" dirty="0" smtClean="0"/>
              <a:t>We have found that the average weight of all 8 </a:t>
            </a:r>
            <a:r>
              <a:rPr lang="en-US" sz="2200" dirty="0" err="1" smtClean="0"/>
              <a:t>oz</a:t>
            </a:r>
            <a:r>
              <a:rPr lang="en-US" sz="2200" dirty="0" smtClean="0"/>
              <a:t> packages of cheese is between 7.6432 </a:t>
            </a:r>
            <a:r>
              <a:rPr lang="en-US" sz="2200" dirty="0" err="1" smtClean="0"/>
              <a:t>oz</a:t>
            </a:r>
            <a:r>
              <a:rPr lang="en-US" sz="2200" dirty="0" smtClean="0"/>
              <a:t> and 7.9568 oz.</a:t>
            </a:r>
          </a:p>
          <a:p>
            <a:pPr lvl="1"/>
            <a:r>
              <a:rPr lang="en-US" sz="2200" dirty="0" smtClean="0"/>
              <a:t> </a:t>
            </a:r>
            <a:r>
              <a:rPr lang="en-US" sz="2200" dirty="0"/>
              <a:t>W</a:t>
            </a:r>
            <a:r>
              <a:rPr lang="en-US" sz="2200" dirty="0" smtClean="0"/>
              <a:t>e are 95 percent certain of this estimate. </a:t>
            </a:r>
            <a:endParaRPr lang="en-US" sz="22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1870" y="1524962"/>
            <a:ext cx="5191125" cy="781050"/>
          </a:xfrm>
          <a:prstGeom prst="rect">
            <a:avLst/>
          </a:prstGeom>
        </p:spPr>
      </p:pic>
    </p:spTree>
    <p:extLst>
      <p:ext uri="{BB962C8B-B14F-4D97-AF65-F5344CB8AC3E}">
        <p14:creationId xmlns:p14="http://schemas.microsoft.com/office/powerpoint/2010/main" val="27010989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75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750"/>
                                        <p:tgtEl>
                                          <p:spTgt spid="5">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750"/>
                                        <p:tgtEl>
                                          <p:spTgt spid="6"/>
                                        </p:tgtEl>
                                      </p:cBhvr>
                                    </p:animEffect>
                                  </p:childTnLst>
                                </p:cTn>
                              </p:par>
                              <p:par>
                                <p:cTn id="23" presetID="10" presetClass="entr" presetSubtype="0" fill="hold"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75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fade">
                                      <p:cBhvr>
                                        <p:cTn id="30" dur="750"/>
                                        <p:tgtEl>
                                          <p:spTgt spid="5">
                                            <p:txEl>
                                              <p:pRg st="4" end="4"/>
                                            </p:txEl>
                                          </p:spTgt>
                                        </p:tgtEl>
                                      </p:cBhvr>
                                    </p:animEffect>
                                    <p:anim calcmode="lin" valueType="num">
                                      <p:cBhvr>
                                        <p:cTn id="31" dur="75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2" dur="750" fill="hold"/>
                                        <p:tgtEl>
                                          <p:spTgt spid="5">
                                            <p:txEl>
                                              <p:pRg st="4" end="4"/>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fade">
                                      <p:cBhvr>
                                        <p:cTn id="35" dur="750"/>
                                        <p:tgtEl>
                                          <p:spTgt spid="5">
                                            <p:txEl>
                                              <p:pRg st="5" end="5"/>
                                            </p:txEl>
                                          </p:spTgt>
                                        </p:tgtEl>
                                      </p:cBhvr>
                                    </p:animEffect>
                                    <p:anim calcmode="lin" valueType="num">
                                      <p:cBhvr>
                                        <p:cTn id="36" dur="75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7" dur="75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35495" y="790698"/>
            <a:ext cx="10721009" cy="5362129"/>
          </a:xfrm>
        </p:spPr>
        <p:txBody>
          <a:bodyPr>
            <a:normAutofit/>
          </a:bodyPr>
          <a:lstStyle/>
          <a:p>
            <a:r>
              <a:rPr lang="en-US" sz="2400" dirty="0"/>
              <a:t>Incidentally, this would mean that it is likely that these 8 </a:t>
            </a:r>
            <a:r>
              <a:rPr lang="en-US" sz="2400" dirty="0" err="1"/>
              <a:t>oz</a:t>
            </a:r>
            <a:r>
              <a:rPr lang="en-US" sz="2400" dirty="0"/>
              <a:t> packages of cheese are mislabeled! </a:t>
            </a:r>
            <a:endParaRPr lang="en-US" sz="2400" dirty="0" smtClean="0"/>
          </a:p>
          <a:p>
            <a:pPr lvl="1"/>
            <a:r>
              <a:rPr lang="en-US" dirty="0" smtClean="0"/>
              <a:t>They </a:t>
            </a:r>
            <a:r>
              <a:rPr lang="en-US" dirty="0"/>
              <a:t>should of course contain 8 </a:t>
            </a:r>
            <a:r>
              <a:rPr lang="en-US" dirty="0" err="1"/>
              <a:t>oz</a:t>
            </a:r>
            <a:r>
              <a:rPr lang="en-US" dirty="0"/>
              <a:t> of cheese on average, but we found that the (unknown) average is less than 7.9568 with 95 percent </a:t>
            </a:r>
            <a:r>
              <a:rPr lang="en-US" dirty="0" smtClean="0"/>
              <a:t>certainty.</a:t>
            </a:r>
          </a:p>
          <a:p>
            <a:pPr lvl="1"/>
            <a:r>
              <a:rPr lang="en-US" dirty="0" smtClean="0"/>
              <a:t>In </a:t>
            </a:r>
            <a:r>
              <a:rPr lang="en-US" dirty="0"/>
              <a:t>other words, there is a small chance that the average weight of all cheeses is indeed 8 </a:t>
            </a:r>
            <a:r>
              <a:rPr lang="en-US" dirty="0" err="1"/>
              <a:t>oz</a:t>
            </a:r>
            <a:r>
              <a:rPr lang="en-US" dirty="0"/>
              <a:t>, but that chance is less than 5 percent. </a:t>
            </a:r>
            <a:endParaRPr lang="en-US" dirty="0" smtClean="0"/>
          </a:p>
          <a:p>
            <a:pPr lvl="1"/>
            <a:r>
              <a:rPr lang="en-US" dirty="0" smtClean="0"/>
              <a:t>Thus</a:t>
            </a:r>
            <a:r>
              <a:rPr lang="en-US" dirty="0"/>
              <a:t>, we are relatively certain that the cheese manufacturer is indeed mislabeling their cheese. </a:t>
            </a:r>
            <a:endParaRPr lang="en-US" sz="2800" dirty="0"/>
          </a:p>
          <a:p>
            <a:r>
              <a:rPr lang="en-US" sz="2400" dirty="0" smtClean="0"/>
              <a:t>By the way, do you think a 99 percent confidence interval would be wider or narrower than the 95 percent interval (7.6432, 7.9568)? </a:t>
            </a:r>
            <a:endParaRPr lang="en-US" sz="6000" dirty="0" smtClean="0"/>
          </a:p>
        </p:txBody>
      </p:sp>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5</a:t>
            </a:r>
            <a:r>
              <a:rPr lang="en-US" sz="1100" b="1" dirty="0">
                <a:solidFill>
                  <a:schemeClr val="tx2"/>
                </a:solidFill>
              </a:rPr>
              <a:t>: Estimation </a:t>
            </a:r>
            <a:r>
              <a:rPr lang="en-US" sz="1100" b="1" dirty="0" smtClean="0">
                <a:solidFill>
                  <a:schemeClr val="tx2"/>
                </a:solidFill>
              </a:rPr>
              <a:t>– Large Sample Size </a:t>
            </a:r>
            <a:endParaRPr lang="en-US" sz="1100" b="1" dirty="0">
              <a:solidFill>
                <a:schemeClr val="tx2"/>
              </a:solidFill>
            </a:endParaRPr>
          </a:p>
        </p:txBody>
      </p:sp>
    </p:spTree>
    <p:extLst>
      <p:ext uri="{BB962C8B-B14F-4D97-AF65-F5344CB8AC3E}">
        <p14:creationId xmlns:p14="http://schemas.microsoft.com/office/powerpoint/2010/main" val="352322007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750"/>
                                        <p:tgtEl>
                                          <p:spTgt spid="2">
                                            <p:txEl>
                                              <p:pRg st="3" end="3"/>
                                            </p:txEl>
                                          </p:spTgt>
                                        </p:tgtEl>
                                      </p:cBhvr>
                                    </p:animEffect>
                                    <p:anim calcmode="lin" valueType="num">
                                      <p:cBhvr>
                                        <p:cTn id="22"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750"/>
                                        <p:tgtEl>
                                          <p:spTgt spid="2">
                                            <p:txEl>
                                              <p:pRg st="4" end="4"/>
                                            </p:txEl>
                                          </p:spTgt>
                                        </p:tgtEl>
                                      </p:cBhvr>
                                    </p:animEffect>
                                    <p:anim calcmode="lin" valueType="num">
                                      <p:cBhvr>
                                        <p:cTn id="29" dur="75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75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a:t>According to our preceding summary, a </a:t>
            </a:r>
            <a:r>
              <a:rPr lang="en-US" i="1" dirty="0"/>
              <a:t>standard </a:t>
            </a:r>
            <a:r>
              <a:rPr lang="en-US" dirty="0"/>
              <a:t>normal distribution has a 95 percent confidence interval (</a:t>
            </a:r>
            <a:r>
              <a:rPr lang="en-US" i="1" dirty="0"/>
              <a:t>a</a:t>
            </a:r>
            <a:r>
              <a:rPr lang="en-US" dirty="0"/>
              <a:t>, </a:t>
            </a:r>
            <a:r>
              <a:rPr lang="en-US" i="1" dirty="0"/>
              <a:t>b</a:t>
            </a:r>
            <a:r>
              <a:rPr lang="en-US" dirty="0"/>
              <a:t>) </a:t>
            </a:r>
            <a:r>
              <a:rPr lang="en-US" dirty="0" smtClean="0"/>
              <a:t>where</a:t>
            </a:r>
          </a:p>
          <a:p>
            <a:pPr lvl="2"/>
            <a:r>
              <a:rPr lang="en-US" i="1" dirty="0" smtClean="0"/>
              <a:t>a </a:t>
            </a:r>
            <a:r>
              <a:rPr lang="en-US" dirty="0"/>
              <a:t>= </a:t>
            </a:r>
            <a:r>
              <a:rPr lang="en-US" i="1" dirty="0"/>
              <a:t>NORMINV</a:t>
            </a:r>
            <a:r>
              <a:rPr lang="en-US" dirty="0"/>
              <a:t>(0.025, 0, 1) = -1.96 </a:t>
            </a:r>
          </a:p>
          <a:p>
            <a:pPr lvl="2"/>
            <a:r>
              <a:rPr lang="en-US" i="1" dirty="0" smtClean="0"/>
              <a:t>b </a:t>
            </a:r>
            <a:r>
              <a:rPr lang="en-US" dirty="0"/>
              <a:t>= </a:t>
            </a:r>
            <a:r>
              <a:rPr lang="en-US" i="1" dirty="0"/>
              <a:t>NORMINV</a:t>
            </a:r>
            <a:r>
              <a:rPr lang="en-US" dirty="0"/>
              <a:t>(0.975, 0, 1) = </a:t>
            </a:r>
            <a:r>
              <a:rPr lang="en-US" dirty="0" smtClean="0"/>
              <a:t>1.96</a:t>
            </a:r>
          </a:p>
          <a:p>
            <a:pPr lvl="1"/>
            <a:r>
              <a:rPr lang="en-US" dirty="0" smtClean="0"/>
              <a:t>Thus</a:t>
            </a:r>
            <a:r>
              <a:rPr lang="en-US" dirty="0"/>
              <a:t>, if we start with a normal distribution with mean </a:t>
            </a:r>
            <a:r>
              <a:rPr lang="en-US" i="1" dirty="0"/>
              <a:t>m </a:t>
            </a:r>
            <a:r>
              <a:rPr lang="en-US" dirty="0"/>
              <a:t>and standard deviation </a:t>
            </a:r>
            <a:r>
              <a:rPr lang="en-US" i="1" dirty="0"/>
              <a:t>s</a:t>
            </a:r>
            <a:r>
              <a:rPr lang="en-US" dirty="0"/>
              <a:t>, then (</a:t>
            </a:r>
            <a:r>
              <a:rPr lang="en-US" i="1" dirty="0"/>
              <a:t>x </a:t>
            </a:r>
            <a:r>
              <a:rPr lang="en-US" dirty="0"/>
              <a:t>- </a:t>
            </a:r>
            <a:r>
              <a:rPr lang="en-US" i="1" dirty="0"/>
              <a:t>m</a:t>
            </a:r>
            <a:r>
              <a:rPr lang="en-US" dirty="0"/>
              <a:t>)/</a:t>
            </a:r>
            <a:r>
              <a:rPr lang="en-US" i="1" dirty="0"/>
              <a:t>s </a:t>
            </a:r>
            <a:r>
              <a:rPr lang="en-US" dirty="0"/>
              <a:t>is </a:t>
            </a:r>
            <a:r>
              <a:rPr lang="en-US" i="1" dirty="0"/>
              <a:t>standard </a:t>
            </a:r>
            <a:r>
              <a:rPr lang="en-US" dirty="0"/>
              <a:t>normal and has a 95 percent confidence interval (-1.96, 1.96). </a:t>
            </a:r>
            <a:endParaRPr lang="en-US" dirty="0" smtClean="0"/>
          </a:p>
          <a:p>
            <a:pPr lvl="1"/>
            <a:r>
              <a:rPr lang="en-US" dirty="0" smtClean="0"/>
              <a:t>In </a:t>
            </a:r>
            <a:r>
              <a:rPr lang="en-US" dirty="0"/>
              <a:t>other words, the confidence interval goes from (</a:t>
            </a:r>
            <a:r>
              <a:rPr lang="en-US" i="1" dirty="0"/>
              <a:t>x </a:t>
            </a:r>
            <a:r>
              <a:rPr lang="en-US" dirty="0"/>
              <a:t>- </a:t>
            </a:r>
            <a:r>
              <a:rPr lang="en-US" i="1" dirty="0"/>
              <a:t>m</a:t>
            </a:r>
            <a:r>
              <a:rPr lang="en-US" dirty="0"/>
              <a:t>)/</a:t>
            </a:r>
            <a:r>
              <a:rPr lang="en-US" i="1" dirty="0" smtClean="0"/>
              <a:t>s</a:t>
            </a:r>
            <a:r>
              <a:rPr lang="en-US" dirty="0"/>
              <a:t> </a:t>
            </a:r>
            <a:r>
              <a:rPr lang="en-US" dirty="0" smtClean="0"/>
              <a:t>= </a:t>
            </a:r>
            <a:r>
              <a:rPr lang="en-US" dirty="0"/>
              <a:t>-1.96 to (</a:t>
            </a:r>
            <a:r>
              <a:rPr lang="en-US" i="1" dirty="0"/>
              <a:t>x </a:t>
            </a:r>
            <a:r>
              <a:rPr lang="en-US" dirty="0"/>
              <a:t>- </a:t>
            </a:r>
            <a:r>
              <a:rPr lang="en-US" i="1" dirty="0"/>
              <a:t>m</a:t>
            </a:r>
            <a:r>
              <a:rPr lang="en-US" dirty="0"/>
              <a:t>)/</a:t>
            </a:r>
            <a:r>
              <a:rPr lang="en-US" i="1" dirty="0"/>
              <a:t>s </a:t>
            </a:r>
            <a:r>
              <a:rPr lang="en-US" dirty="0"/>
              <a:t>= 1.96, or equivalently, solving for </a:t>
            </a:r>
            <a:r>
              <a:rPr lang="en-US" i="1" dirty="0"/>
              <a:t>x</a:t>
            </a:r>
            <a:r>
              <a:rPr lang="en-US" dirty="0"/>
              <a:t>, from </a:t>
            </a:r>
            <a:r>
              <a:rPr lang="en-US" i="1" dirty="0"/>
              <a:t>x </a:t>
            </a:r>
            <a:r>
              <a:rPr lang="en-US" dirty="0"/>
              <a:t>= </a:t>
            </a:r>
            <a:r>
              <a:rPr lang="en-US" i="1" dirty="0"/>
              <a:t>m </a:t>
            </a:r>
            <a:r>
              <a:rPr lang="en-US" dirty="0" smtClean="0"/>
              <a:t>-1.96 </a:t>
            </a:r>
            <a:r>
              <a:rPr lang="en-US" i="1" dirty="0"/>
              <a:t>s </a:t>
            </a:r>
            <a:r>
              <a:rPr lang="en-US" dirty="0"/>
              <a:t>to </a:t>
            </a:r>
            <a:r>
              <a:rPr lang="en-US" i="1" dirty="0"/>
              <a:t>x </a:t>
            </a:r>
            <a:r>
              <a:rPr lang="en-US" dirty="0"/>
              <a:t>= </a:t>
            </a:r>
            <a:r>
              <a:rPr lang="en-US" i="1" dirty="0"/>
              <a:t>m </a:t>
            </a:r>
            <a:r>
              <a:rPr lang="en-US" dirty="0"/>
              <a:t>+ 1.96 </a:t>
            </a:r>
            <a:r>
              <a:rPr lang="en-US" i="1" dirty="0"/>
              <a:t>s</a:t>
            </a:r>
            <a:r>
              <a:rPr lang="en-US" dirty="0"/>
              <a:t>. </a:t>
            </a:r>
            <a:endParaRPr lang="en-US" dirty="0" smtClean="0"/>
          </a:p>
          <a:p>
            <a:pPr lvl="1"/>
            <a:r>
              <a:rPr lang="en-US" dirty="0" smtClean="0"/>
              <a:t>Thus</a:t>
            </a:r>
            <a:r>
              <a:rPr lang="en-US" dirty="0"/>
              <a:t>, the 95 percent confidence interval for </a:t>
            </a:r>
            <a:r>
              <a:rPr lang="en-US" i="1" dirty="0"/>
              <a:t>x </a:t>
            </a:r>
            <a:r>
              <a:rPr lang="en-US" dirty="0"/>
              <a:t>is (</a:t>
            </a:r>
            <a:r>
              <a:rPr lang="en-US" i="1" dirty="0"/>
              <a:t>m </a:t>
            </a:r>
            <a:r>
              <a:rPr lang="en-US" dirty="0"/>
              <a:t>- 1.96 </a:t>
            </a:r>
            <a:r>
              <a:rPr lang="en-US" i="1" dirty="0"/>
              <a:t>s, m </a:t>
            </a:r>
            <a:r>
              <a:rPr lang="en-US" dirty="0"/>
              <a:t>+ 1.96 </a:t>
            </a:r>
            <a:r>
              <a:rPr lang="en-US" i="1" dirty="0"/>
              <a:t>s</a:t>
            </a:r>
            <a:r>
              <a:rPr lang="en-US" dirty="0"/>
              <a:t>).</a:t>
            </a:r>
          </a:p>
          <a:p>
            <a:endParaRPr lang="en-US" dirty="0"/>
          </a:p>
        </p:txBody>
      </p:sp>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5</a:t>
            </a:r>
            <a:r>
              <a:rPr lang="en-US" sz="1100" b="1" dirty="0">
                <a:solidFill>
                  <a:schemeClr val="tx2"/>
                </a:solidFill>
              </a:rPr>
              <a:t>: Estimation </a:t>
            </a:r>
            <a:r>
              <a:rPr lang="en-US" sz="1100" b="1" dirty="0" smtClean="0">
                <a:solidFill>
                  <a:schemeClr val="tx2"/>
                </a:solidFill>
              </a:rPr>
              <a:t>– Large Sample Size </a:t>
            </a:r>
            <a:endParaRPr lang="en-US" sz="1100" b="1" dirty="0">
              <a:solidFill>
                <a:schemeClr val="tx2"/>
              </a:solidFill>
            </a:endParaRPr>
          </a:p>
        </p:txBody>
      </p:sp>
    </p:spTree>
    <p:extLst>
      <p:ext uri="{BB962C8B-B14F-4D97-AF65-F5344CB8AC3E}">
        <p14:creationId xmlns:p14="http://schemas.microsoft.com/office/powerpoint/2010/main" val="290396096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750"/>
                                        <p:tgtEl>
                                          <p:spTgt spid="2">
                                            <p:txEl>
                                              <p:pRg st="3" end="3"/>
                                            </p:txEl>
                                          </p:spTgt>
                                        </p:tgtEl>
                                      </p:cBhvr>
                                    </p:animEffect>
                                    <p:anim calcmode="lin" valueType="num">
                                      <p:cBhvr>
                                        <p:cTn id="22"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750"/>
                                        <p:tgtEl>
                                          <p:spTgt spid="2">
                                            <p:txEl>
                                              <p:pRg st="4" end="4"/>
                                            </p:txEl>
                                          </p:spTgt>
                                        </p:tgtEl>
                                      </p:cBhvr>
                                    </p:animEffect>
                                    <p:anim calcmode="lin" valueType="num">
                                      <p:cBhvr>
                                        <p:cTn id="29" dur="75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75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750"/>
                                        <p:tgtEl>
                                          <p:spTgt spid="2">
                                            <p:txEl>
                                              <p:pRg st="5" end="5"/>
                                            </p:txEl>
                                          </p:spTgt>
                                        </p:tgtEl>
                                      </p:cBhvr>
                                    </p:animEffect>
                                    <p:anim calcmode="lin" valueType="num">
                                      <p:cBhvr>
                                        <p:cTn id="36" dur="75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7" dur="75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p:cNvSpPr>
                <a:spLocks noGrp="1"/>
              </p:cNvSpPr>
              <p:nvPr>
                <p:ph idx="1"/>
              </p:nvPr>
            </p:nvSpPr>
            <p:spPr/>
            <p:txBody>
              <a:bodyPr>
                <a:normAutofit/>
              </a:bodyPr>
              <a:lstStyle/>
              <a:p>
                <a:pPr marL="68580" indent="0" algn="just">
                  <a:buNone/>
                </a:pPr>
                <a:r>
                  <a:rPr lang="en-US" dirty="0" smtClean="0"/>
                  <a:t>Now </a:t>
                </a:r>
                <a:r>
                  <a:rPr lang="en-US" dirty="0"/>
                  <a:t>we can finish up this discussion by resorting to the Central Limit Theorem: </a:t>
                </a:r>
                <a:endParaRPr lang="en-US" dirty="0" smtClean="0"/>
              </a:p>
              <a:p>
                <a:pPr algn="just">
                  <a:buFont typeface="Wingdings" panose="05000000000000000000" pitchFamily="2" charset="2"/>
                  <a:buChar char="§"/>
                </a:pPr>
                <a:r>
                  <a:rPr lang="en-US" dirty="0"/>
                  <a:t>I</a:t>
                </a:r>
                <a:r>
                  <a:rPr lang="en-US" dirty="0" smtClean="0"/>
                  <a:t>f </a:t>
                </a:r>
                <a:r>
                  <a:rPr lang="en-US" i="1" dirty="0"/>
                  <a:t>x </a:t>
                </a:r>
                <a:r>
                  <a:rPr lang="en-US" dirty="0"/>
                  <a:t>has a distribution with mean </a:t>
                </a:r>
                <a:r>
                  <a:rPr lang="en-US" i="1" dirty="0"/>
                  <a:t>m </a:t>
                </a:r>
                <a:r>
                  <a:rPr lang="en-US" dirty="0"/>
                  <a:t>and standard deviation </a:t>
                </a:r>
                <a:r>
                  <a:rPr lang="en-US" i="1" dirty="0"/>
                  <a:t>s </a:t>
                </a:r>
                <a:r>
                  <a:rPr lang="en-US" dirty="0"/>
                  <a:t>then the sample means are normal with mean </a:t>
                </a:r>
                <a:r>
                  <a:rPr lang="en-US" i="1" dirty="0"/>
                  <a:t>m </a:t>
                </a:r>
                <a:r>
                  <a:rPr lang="en-US" dirty="0"/>
                  <a:t>and standard deviation </a:t>
                </a:r>
                <a:r>
                  <a:rPr lang="en-US" i="1" dirty="0" smtClean="0"/>
                  <a:t>s</a:t>
                </a:r>
                <a:r>
                  <a:rPr lang="en-US" i="1" dirty="0" smtClean="0">
                    <a:sym typeface="Symbol" panose="05050102010706020507" pitchFamily="18" charset="2"/>
                  </a:rPr>
                  <a:t> </a:t>
                </a:r>
                <a14:m>
                  <m:oMath xmlns:m="http://schemas.openxmlformats.org/officeDocument/2006/math">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𝑁</m:t>
                        </m:r>
                      </m:e>
                    </m:rad>
                  </m:oMath>
                </a14:m>
                <a:r>
                  <a:rPr lang="en-US" dirty="0" smtClean="0"/>
                  <a:t>. </a:t>
                </a:r>
              </a:p>
              <a:p>
                <a:pPr algn="just">
                  <a:buFont typeface="Wingdings" panose="05000000000000000000" pitchFamily="2" charset="2"/>
                  <a:buChar char="§"/>
                </a:pPr>
                <a:r>
                  <a:rPr lang="en-US" dirty="0" smtClean="0"/>
                  <a:t>But then </a:t>
                </a:r>
                <a:r>
                  <a:rPr lang="en-US" dirty="0"/>
                  <a:t>the sample means have a 95 percent confidence </a:t>
                </a:r>
                <a:r>
                  <a:rPr lang="en-US" dirty="0" smtClean="0"/>
                  <a:t>interval </a:t>
                </a:r>
                <a:r>
                  <a:rPr lang="en-US" dirty="0"/>
                  <a:t>from </a:t>
                </a:r>
                <a:r>
                  <a:rPr lang="en-US" i="1" dirty="0"/>
                  <a:t>m </a:t>
                </a:r>
                <a:r>
                  <a:rPr lang="en-US" i="1" dirty="0" smtClean="0"/>
                  <a:t>– </a:t>
                </a:r>
                <a:r>
                  <a:rPr lang="en-US" dirty="0" smtClean="0"/>
                  <a:t>19.6 </a:t>
                </a:r>
                <a:r>
                  <a:rPr lang="en-US" i="1" dirty="0" smtClean="0"/>
                  <a:t>s</a:t>
                </a:r>
                <a:r>
                  <a:rPr lang="en-US" i="1" dirty="0" smtClean="0">
                    <a:sym typeface="Symbol" panose="05050102010706020507" pitchFamily="18" charset="2"/>
                  </a:rPr>
                  <a:t></a:t>
                </a:r>
                <a:r>
                  <a:rPr lang="en-US" i="1" dirty="0">
                    <a:sym typeface="Symbol" panose="05050102010706020507" pitchFamily="18" charset="2"/>
                  </a:rPr>
                  <a:t> </a:t>
                </a:r>
                <a14:m>
                  <m:oMath xmlns:m="http://schemas.openxmlformats.org/officeDocument/2006/math">
                    <m:rad>
                      <m:radPr>
                        <m:degHide m:val="on"/>
                        <m:ctrlPr>
                          <a:rPr lang="en-US" i="1">
                            <a:latin typeface="Cambria Math" panose="02040503050406030204" pitchFamily="18" charset="0"/>
                          </a:rPr>
                        </m:ctrlPr>
                      </m:radPr>
                      <m:deg/>
                      <m:e>
                        <m:r>
                          <a:rPr lang="en-US" i="1">
                            <a:latin typeface="Cambria Math" panose="02040503050406030204" pitchFamily="18" charset="0"/>
                          </a:rPr>
                          <m:t>𝑁</m:t>
                        </m:r>
                      </m:e>
                    </m:rad>
                  </m:oMath>
                </a14:m>
                <a:r>
                  <a:rPr lang="en-US" i="1" dirty="0" smtClean="0"/>
                  <a:t> </a:t>
                </a:r>
                <a:r>
                  <a:rPr lang="en-US" dirty="0" smtClean="0"/>
                  <a:t>to </a:t>
                </a:r>
                <a:r>
                  <a:rPr lang="en-US" i="1" dirty="0"/>
                  <a:t>m </a:t>
                </a:r>
                <a:r>
                  <a:rPr lang="en-US" i="1" dirty="0" smtClean="0"/>
                  <a:t>+ </a:t>
                </a:r>
                <a:r>
                  <a:rPr lang="en-US" dirty="0"/>
                  <a:t>19.6 </a:t>
                </a:r>
                <a:r>
                  <a:rPr lang="en-US" i="1" dirty="0" smtClean="0"/>
                  <a:t>s</a:t>
                </a:r>
                <a:r>
                  <a:rPr lang="en-US" i="1" dirty="0" smtClean="0">
                    <a:sym typeface="Symbol" panose="05050102010706020507" pitchFamily="18" charset="2"/>
                  </a:rPr>
                  <a:t> </a:t>
                </a:r>
                <a14:m>
                  <m:oMath xmlns:m="http://schemas.openxmlformats.org/officeDocument/2006/math">
                    <m:rad>
                      <m:radPr>
                        <m:degHide m:val="on"/>
                        <m:ctrlPr>
                          <a:rPr lang="en-US" i="1">
                            <a:latin typeface="Cambria Math" panose="02040503050406030204" pitchFamily="18" charset="0"/>
                          </a:rPr>
                        </m:ctrlPr>
                      </m:radPr>
                      <m:deg/>
                      <m:e>
                        <m:r>
                          <a:rPr lang="en-US" i="1">
                            <a:latin typeface="Cambria Math" panose="02040503050406030204" pitchFamily="18" charset="0"/>
                          </a:rPr>
                          <m:t>𝑁</m:t>
                        </m:r>
                      </m:e>
                    </m:rad>
                  </m:oMath>
                </a14:m>
                <a:endParaRPr lang="en-US" dirty="0" smtClean="0"/>
              </a:p>
              <a:p>
                <a:pPr algn="just">
                  <a:buFont typeface="Wingdings" panose="05000000000000000000" pitchFamily="2" charset="2"/>
                  <a:buChar char="§"/>
                </a:pPr>
                <a:r>
                  <a:rPr lang="en-US" dirty="0" smtClean="0"/>
                  <a:t>Putting </a:t>
                </a:r>
                <a:r>
                  <a:rPr lang="en-US" dirty="0"/>
                  <a:t>everything together, we can summarize an alternative method of computing confidence intervals, at least for the ones most commonly used. </a:t>
                </a:r>
              </a:p>
            </p:txBody>
          </p:sp>
        </mc:Choice>
        <mc:Fallback>
          <p:sp>
            <p:nvSpPr>
              <p:cNvPr id="2" name="Content Placeholder 1"/>
              <p:cNvSpPr>
                <a:spLocks noGrp="1" noRot="1" noChangeAspect="1" noMove="1" noResize="1" noEditPoints="1" noAdjustHandles="1" noChangeArrowheads="1" noChangeShapeType="1" noTextEdit="1"/>
              </p:cNvSpPr>
              <p:nvPr>
                <p:ph idx="1"/>
              </p:nvPr>
            </p:nvSpPr>
            <p:spPr>
              <a:blipFill rotWithShape="0">
                <a:blip r:embed="rId3"/>
                <a:stretch>
                  <a:fillRect l="-398" t="-1068" r="-1023"/>
                </a:stretch>
              </a:blipFill>
            </p:spPr>
            <p:txBody>
              <a:bodyPr/>
              <a:lstStyle/>
              <a:p>
                <a:r>
                  <a:rPr lang="en-US">
                    <a:noFill/>
                  </a:rPr>
                  <a:t> </a:t>
                </a:r>
              </a:p>
            </p:txBody>
          </p:sp>
        </mc:Fallback>
      </mc:AlternateContent>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5</a:t>
            </a:r>
            <a:r>
              <a:rPr lang="en-US" sz="1100" b="1" dirty="0">
                <a:solidFill>
                  <a:schemeClr val="tx2"/>
                </a:solidFill>
              </a:rPr>
              <a:t>: Estimation </a:t>
            </a:r>
            <a:r>
              <a:rPr lang="en-US" sz="1100" b="1" dirty="0" smtClean="0">
                <a:solidFill>
                  <a:schemeClr val="tx2"/>
                </a:solidFill>
              </a:rPr>
              <a:t>– Large Sample Size </a:t>
            </a:r>
            <a:endParaRPr lang="en-US" sz="1100" b="1" dirty="0">
              <a:solidFill>
                <a:schemeClr val="tx2"/>
              </a:solidFill>
            </a:endParaRPr>
          </a:p>
        </p:txBody>
      </p:sp>
    </p:spTree>
    <p:extLst>
      <p:ext uri="{BB962C8B-B14F-4D97-AF65-F5344CB8AC3E}">
        <p14:creationId xmlns:p14="http://schemas.microsoft.com/office/powerpoint/2010/main" val="274089363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750"/>
                                        <p:tgtEl>
                                          <p:spTgt spid="2">
                                            <p:txEl>
                                              <p:pRg st="3" end="3"/>
                                            </p:txEl>
                                          </p:spTgt>
                                        </p:tgtEl>
                                      </p:cBhvr>
                                    </p:animEffect>
                                    <p:anim calcmode="lin" valueType="num">
                                      <p:cBhvr>
                                        <p:cTn id="22"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
          <p:cNvSpPr/>
          <p:nvPr/>
        </p:nvSpPr>
        <p:spPr>
          <a:xfrm>
            <a:off x="625642" y="523492"/>
            <a:ext cx="10940716" cy="777600"/>
          </a:xfrm>
          <a:custGeom>
            <a:avLst/>
            <a:gdLst>
              <a:gd name="connsiteX0" fmla="*/ 0 w 10940716"/>
              <a:gd name="connsiteY0" fmla="*/ 0 h 777600"/>
              <a:gd name="connsiteX1" fmla="*/ 10940716 w 10940716"/>
              <a:gd name="connsiteY1" fmla="*/ 0 h 777600"/>
              <a:gd name="connsiteX2" fmla="*/ 10940716 w 10940716"/>
              <a:gd name="connsiteY2" fmla="*/ 777600 h 777600"/>
              <a:gd name="connsiteX3" fmla="*/ 0 w 10940716"/>
              <a:gd name="connsiteY3" fmla="*/ 777600 h 777600"/>
              <a:gd name="connsiteX4" fmla="*/ 0 w 10940716"/>
              <a:gd name="connsiteY4" fmla="*/ 0 h 77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777600">
                <a:moveTo>
                  <a:pt x="0" y="0"/>
                </a:moveTo>
                <a:lnTo>
                  <a:pt x="10940716" y="0"/>
                </a:lnTo>
                <a:lnTo>
                  <a:pt x="10940716" y="777600"/>
                </a:lnTo>
                <a:lnTo>
                  <a:pt x="0" y="777600"/>
                </a:lnTo>
                <a:lnTo>
                  <a:pt x="0" y="0"/>
                </a:lnTo>
                <a:close/>
              </a:path>
            </a:pathLst>
          </a:custGeom>
          <a:solidFill>
            <a:srgbClr val="2254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2900" dirty="0">
                <a:solidFill>
                  <a:schemeClr val="bg1"/>
                </a:solidFill>
                <a:effectLst>
                  <a:outerShdw blurRad="38100" dist="38100" dir="2700000" algn="tl">
                    <a:srgbClr val="000000">
                      <a:alpha val="43137"/>
                    </a:srgbClr>
                  </a:outerShdw>
                </a:effectLst>
              </a:rPr>
              <a:t>Confidence Interval for Mean, </a:t>
            </a:r>
            <a:r>
              <a:rPr lang="en-US" sz="2900" i="1" dirty="0">
                <a:solidFill>
                  <a:schemeClr val="bg1"/>
                </a:solidFill>
                <a:effectLst>
                  <a:outerShdw blurRad="38100" dist="38100" dir="2700000" algn="tl">
                    <a:srgbClr val="000000">
                      <a:alpha val="43137"/>
                    </a:srgbClr>
                  </a:outerShdw>
                </a:effectLst>
              </a:rPr>
              <a:t>N</a:t>
            </a:r>
            <a:r>
              <a:rPr lang="en-US" sz="2900" dirty="0">
                <a:solidFill>
                  <a:schemeClr val="bg1"/>
                </a:solidFill>
                <a:effectLst>
                  <a:outerShdw blurRad="38100" dist="38100" dir="2700000" algn="tl">
                    <a:srgbClr val="000000">
                      <a:alpha val="43137"/>
                    </a:srgbClr>
                  </a:outerShdw>
                </a:effectLst>
              </a:rPr>
              <a:t> &gt; 30 (Alternate Version):</a:t>
            </a:r>
            <a:endParaRPr lang="en-US" sz="2900" kern="1200" dirty="0">
              <a:solidFill>
                <a:schemeClr val="bg1"/>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23" name="Freeform 22"/>
              <p:cNvSpPr/>
              <p:nvPr/>
            </p:nvSpPr>
            <p:spPr>
              <a:xfrm>
                <a:off x="625642" y="1301092"/>
                <a:ext cx="10940716" cy="4975722"/>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solidFill>
                <a:srgbClr val="F2FFE3"/>
              </a:soli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4018" tIns="144018" rIns="192024" bIns="216027" numCol="1" spcCol="1270" anchor="t" anchorCtr="0">
                <a:noAutofit/>
              </a:bodyPr>
              <a:lstStyle/>
              <a:p>
                <a:pPr marL="285750" indent="-285750">
                  <a:spcBef>
                    <a:spcPts val="600"/>
                  </a:spcBef>
                  <a:spcAft>
                    <a:spcPts val="1200"/>
                  </a:spcAft>
                  <a:buFont typeface="Wingdings" panose="05000000000000000000" pitchFamily="2" charset="2"/>
                  <a:buChar char="§"/>
                </a:pPr>
                <a:r>
                  <a:rPr lang="en-US" sz="2200" dirty="0" smtClean="0"/>
                  <a:t>Suppose </a:t>
                </a:r>
                <a:r>
                  <a:rPr lang="en-US" sz="2200" dirty="0"/>
                  <a:t>we have selected a random sample with size </a:t>
                </a:r>
                <a:r>
                  <a:rPr lang="en-US" sz="2200" i="1" dirty="0"/>
                  <a:t>N</a:t>
                </a:r>
                <a:r>
                  <a:rPr lang="en-US" sz="2200" i="1" dirty="0" smtClean="0"/>
                  <a:t> </a:t>
                </a:r>
                <a:r>
                  <a:rPr lang="en-US" sz="2200" dirty="0"/>
                  <a:t>&gt; 30 and with </a:t>
                </a:r>
                <a:r>
                  <a:rPr lang="en-US" sz="2200" i="1" dirty="0"/>
                  <a:t>sample </a:t>
                </a:r>
                <a:r>
                  <a:rPr lang="en-US" sz="2200" dirty="0"/>
                  <a:t>mean </a:t>
                </a:r>
                <a:r>
                  <a:rPr lang="en-US" sz="2200" i="1" dirty="0"/>
                  <a:t>m </a:t>
                </a:r>
                <a:r>
                  <a:rPr lang="en-US" sz="2200" dirty="0"/>
                  <a:t>and </a:t>
                </a:r>
                <a:r>
                  <a:rPr lang="en-US" sz="2200" i="1" dirty="0"/>
                  <a:t>sample </a:t>
                </a:r>
                <a:r>
                  <a:rPr lang="en-US" sz="2200" dirty="0"/>
                  <a:t>standard deviation </a:t>
                </a:r>
                <a:r>
                  <a:rPr lang="en-US" sz="2200" i="1" dirty="0"/>
                  <a:t>s</a:t>
                </a:r>
                <a:r>
                  <a:rPr lang="en-US" sz="2200" dirty="0"/>
                  <a:t>. </a:t>
                </a:r>
                <a:r>
                  <a:rPr lang="en-US" sz="2200" dirty="0" smtClean="0"/>
                  <a:t>Then:</a:t>
                </a:r>
              </a:p>
              <a:p>
                <a:pPr marL="742950" lvl="1" indent="-285750">
                  <a:buFont typeface="Wingdings" panose="05000000000000000000" pitchFamily="2" charset="2"/>
                  <a:buChar char="§"/>
                </a:pPr>
                <a:r>
                  <a:rPr lang="en-US" sz="2400" dirty="0" smtClean="0"/>
                  <a:t>A 90 percent confidence interval goes from </a:t>
                </a:r>
                <a:r>
                  <a:rPr lang="en-US" sz="2400" i="1" dirty="0" smtClean="0"/>
                  <a:t>m – </a:t>
                </a:r>
                <a:r>
                  <a:rPr lang="en-US" sz="2400" dirty="0" smtClean="0"/>
                  <a:t>1.645 </a:t>
                </a:r>
                <a:r>
                  <a:rPr lang="en-US" sz="2400" dirty="0" smtClean="0">
                    <a:sym typeface="Symbol" panose="05050102010706020507" pitchFamily="18" charset="2"/>
                  </a:rPr>
                  <a:t> </a:t>
                </a:r>
                <a14:m>
                  <m:oMath xmlns:m="http://schemas.openxmlformats.org/officeDocument/2006/math">
                    <m:f>
                      <m:fPr>
                        <m:ctrlPr>
                          <a:rPr lang="en-US" sz="2400" i="1" smtClean="0">
                            <a:latin typeface="Cambria Math" panose="02040503050406030204" pitchFamily="18" charset="0"/>
                            <a:sym typeface="Symbol" panose="05050102010706020507" pitchFamily="18" charset="2"/>
                          </a:rPr>
                        </m:ctrlPr>
                      </m:fPr>
                      <m:num>
                        <m:r>
                          <a:rPr lang="en-US" sz="2400" b="0" i="1" smtClean="0">
                            <a:latin typeface="Cambria Math" panose="02040503050406030204" pitchFamily="18" charset="0"/>
                            <a:sym typeface="Symbol" panose="05050102010706020507" pitchFamily="18" charset="2"/>
                          </a:rPr>
                          <m:t>𝑠</m:t>
                        </m:r>
                      </m:num>
                      <m:den>
                        <m:rad>
                          <m:radPr>
                            <m:degHide m:val="on"/>
                            <m:ctrlPr>
                              <a:rPr lang="pt-BR" sz="2400" i="1">
                                <a:latin typeface="Cambria Math" panose="02040503050406030204" pitchFamily="18" charset="0"/>
                              </a:rPr>
                            </m:ctrlPr>
                          </m:radPr>
                          <m:deg/>
                          <m:e>
                            <m:r>
                              <a:rPr lang="en-US" sz="2400" i="1">
                                <a:latin typeface="Cambria Math" panose="02040503050406030204" pitchFamily="18" charset="0"/>
                              </a:rPr>
                              <m:t>𝑁</m:t>
                            </m:r>
                          </m:e>
                        </m:rad>
                      </m:den>
                    </m:f>
                  </m:oMath>
                </a14:m>
                <a:r>
                  <a:rPr lang="en-US" sz="2400" dirty="0" smtClean="0"/>
                  <a:t>              to  </a:t>
                </a:r>
                <a:r>
                  <a:rPr lang="en-US" sz="2400" i="1" dirty="0" smtClean="0"/>
                  <a:t>m + </a:t>
                </a:r>
                <a:r>
                  <a:rPr lang="en-US" sz="2400" dirty="0"/>
                  <a:t>1.645 </a:t>
                </a:r>
                <a:r>
                  <a:rPr lang="en-US" sz="2400" dirty="0">
                    <a:sym typeface="Symbol" panose="05050102010706020507" pitchFamily="18" charset="2"/>
                  </a:rPr>
                  <a:t> </a:t>
                </a:r>
                <a14:m>
                  <m:oMath xmlns:m="http://schemas.openxmlformats.org/officeDocument/2006/math">
                    <m:f>
                      <m:fPr>
                        <m:ctrlPr>
                          <a:rPr lang="en-US" sz="2400" i="1">
                            <a:latin typeface="Cambria Math" panose="02040503050406030204" pitchFamily="18" charset="0"/>
                            <a:sym typeface="Symbol" panose="05050102010706020507" pitchFamily="18" charset="2"/>
                          </a:rPr>
                        </m:ctrlPr>
                      </m:fPr>
                      <m:num>
                        <m:r>
                          <a:rPr lang="en-US" sz="2400" i="1">
                            <a:latin typeface="Cambria Math" panose="02040503050406030204" pitchFamily="18" charset="0"/>
                            <a:sym typeface="Symbol" panose="05050102010706020507" pitchFamily="18" charset="2"/>
                          </a:rPr>
                          <m:t>𝑠</m:t>
                        </m:r>
                      </m:num>
                      <m:den>
                        <m:rad>
                          <m:radPr>
                            <m:degHide m:val="on"/>
                            <m:ctrlPr>
                              <a:rPr lang="pt-BR" sz="2400" i="1">
                                <a:latin typeface="Cambria Math" panose="02040503050406030204" pitchFamily="18" charset="0"/>
                              </a:rPr>
                            </m:ctrlPr>
                          </m:radPr>
                          <m:deg/>
                          <m:e>
                            <m:r>
                              <a:rPr lang="en-US" sz="2400" i="1">
                                <a:latin typeface="Cambria Math" panose="02040503050406030204" pitchFamily="18" charset="0"/>
                              </a:rPr>
                              <m:t>𝑁</m:t>
                            </m:r>
                          </m:e>
                        </m:rad>
                      </m:den>
                    </m:f>
                  </m:oMath>
                </a14:m>
                <a:endParaRPr lang="en-US" sz="2400" dirty="0" smtClean="0"/>
              </a:p>
              <a:p>
                <a:pPr marL="742950" lvl="1" indent="-285750">
                  <a:buFont typeface="Wingdings" panose="05000000000000000000" pitchFamily="2" charset="2"/>
                  <a:buChar char="§"/>
                </a:pPr>
                <a:r>
                  <a:rPr lang="en-US" sz="2400" dirty="0"/>
                  <a:t>A </a:t>
                </a:r>
                <a:r>
                  <a:rPr lang="en-US" sz="2400" dirty="0" smtClean="0"/>
                  <a:t>95 </a:t>
                </a:r>
                <a:r>
                  <a:rPr lang="en-US" sz="2400" dirty="0"/>
                  <a:t>percent confidence interval goes from </a:t>
                </a:r>
                <a:r>
                  <a:rPr lang="en-US" sz="2400" i="1" dirty="0"/>
                  <a:t>m – </a:t>
                </a:r>
                <a:r>
                  <a:rPr lang="en-US" sz="2400" dirty="0" smtClean="0"/>
                  <a:t>1.96 </a:t>
                </a:r>
                <a:r>
                  <a:rPr lang="en-US" sz="2400" dirty="0">
                    <a:sym typeface="Symbol" panose="05050102010706020507" pitchFamily="18" charset="2"/>
                  </a:rPr>
                  <a:t> </a:t>
                </a:r>
                <a14:m>
                  <m:oMath xmlns:m="http://schemas.openxmlformats.org/officeDocument/2006/math">
                    <m:f>
                      <m:fPr>
                        <m:ctrlPr>
                          <a:rPr lang="en-US" sz="2400" i="1">
                            <a:latin typeface="Cambria Math" panose="02040503050406030204" pitchFamily="18" charset="0"/>
                            <a:sym typeface="Symbol" panose="05050102010706020507" pitchFamily="18" charset="2"/>
                          </a:rPr>
                        </m:ctrlPr>
                      </m:fPr>
                      <m:num>
                        <m:r>
                          <a:rPr lang="en-US" sz="2400" i="1">
                            <a:latin typeface="Cambria Math" panose="02040503050406030204" pitchFamily="18" charset="0"/>
                            <a:sym typeface="Symbol" panose="05050102010706020507" pitchFamily="18" charset="2"/>
                          </a:rPr>
                          <m:t>𝑠</m:t>
                        </m:r>
                      </m:num>
                      <m:den>
                        <m:rad>
                          <m:radPr>
                            <m:degHide m:val="on"/>
                            <m:ctrlPr>
                              <a:rPr lang="pt-BR" sz="2400" i="1">
                                <a:latin typeface="Cambria Math" panose="02040503050406030204" pitchFamily="18" charset="0"/>
                              </a:rPr>
                            </m:ctrlPr>
                          </m:radPr>
                          <m:deg/>
                          <m:e>
                            <m:r>
                              <a:rPr lang="en-US" sz="2400" i="1">
                                <a:latin typeface="Cambria Math" panose="02040503050406030204" pitchFamily="18" charset="0"/>
                              </a:rPr>
                              <m:t>𝑁</m:t>
                            </m:r>
                          </m:e>
                        </m:rad>
                      </m:den>
                    </m:f>
                  </m:oMath>
                </a14:m>
                <a:r>
                  <a:rPr lang="en-US" sz="2400" dirty="0"/>
                  <a:t>   </a:t>
                </a:r>
                <a:r>
                  <a:rPr lang="en-US" sz="2400" dirty="0" smtClean="0"/>
                  <a:t>             to  </a:t>
                </a:r>
                <a:r>
                  <a:rPr lang="en-US" sz="2400" i="1" dirty="0" smtClean="0"/>
                  <a:t>m </a:t>
                </a:r>
                <a:r>
                  <a:rPr lang="en-US" sz="2400" i="1" dirty="0"/>
                  <a:t>+ </a:t>
                </a:r>
                <a:r>
                  <a:rPr lang="en-US" sz="2400" dirty="0" smtClean="0"/>
                  <a:t>1.96 </a:t>
                </a:r>
                <a:r>
                  <a:rPr lang="en-US" sz="2400" dirty="0">
                    <a:sym typeface="Symbol" panose="05050102010706020507" pitchFamily="18" charset="2"/>
                  </a:rPr>
                  <a:t> </a:t>
                </a:r>
                <a14:m>
                  <m:oMath xmlns:m="http://schemas.openxmlformats.org/officeDocument/2006/math">
                    <m:f>
                      <m:fPr>
                        <m:ctrlPr>
                          <a:rPr lang="en-US" sz="2400" i="1">
                            <a:latin typeface="Cambria Math" panose="02040503050406030204" pitchFamily="18" charset="0"/>
                            <a:sym typeface="Symbol" panose="05050102010706020507" pitchFamily="18" charset="2"/>
                          </a:rPr>
                        </m:ctrlPr>
                      </m:fPr>
                      <m:num>
                        <m:r>
                          <a:rPr lang="en-US" sz="2400" i="1">
                            <a:latin typeface="Cambria Math" panose="02040503050406030204" pitchFamily="18" charset="0"/>
                            <a:sym typeface="Symbol" panose="05050102010706020507" pitchFamily="18" charset="2"/>
                          </a:rPr>
                          <m:t>𝑠</m:t>
                        </m:r>
                      </m:num>
                      <m:den>
                        <m:rad>
                          <m:radPr>
                            <m:degHide m:val="on"/>
                            <m:ctrlPr>
                              <a:rPr lang="pt-BR" sz="2400" i="1">
                                <a:latin typeface="Cambria Math" panose="02040503050406030204" pitchFamily="18" charset="0"/>
                              </a:rPr>
                            </m:ctrlPr>
                          </m:radPr>
                          <m:deg/>
                          <m:e>
                            <m:r>
                              <a:rPr lang="en-US" sz="2400" i="1">
                                <a:latin typeface="Cambria Math" panose="02040503050406030204" pitchFamily="18" charset="0"/>
                              </a:rPr>
                              <m:t>𝑁</m:t>
                            </m:r>
                          </m:e>
                        </m:rad>
                      </m:den>
                    </m:f>
                  </m:oMath>
                </a14:m>
                <a:endParaRPr lang="en-US" sz="2400" dirty="0" smtClean="0"/>
              </a:p>
              <a:p>
                <a:pPr marL="742950" lvl="1" indent="-285750">
                  <a:buFont typeface="Wingdings" panose="05000000000000000000" pitchFamily="2" charset="2"/>
                  <a:buChar char="§"/>
                </a:pPr>
                <a:r>
                  <a:rPr lang="en-US" sz="2400" dirty="0"/>
                  <a:t>A </a:t>
                </a:r>
                <a:r>
                  <a:rPr lang="en-US" sz="2400" dirty="0" smtClean="0"/>
                  <a:t>99 </a:t>
                </a:r>
                <a:r>
                  <a:rPr lang="en-US" sz="2400" dirty="0"/>
                  <a:t>percent confidence interval goes from </a:t>
                </a:r>
                <a:r>
                  <a:rPr lang="en-US" sz="2400" i="1" dirty="0"/>
                  <a:t>m – </a:t>
                </a:r>
                <a:r>
                  <a:rPr lang="en-US" sz="2400" dirty="0" smtClean="0"/>
                  <a:t>2.58 </a:t>
                </a:r>
                <a:r>
                  <a:rPr lang="en-US" sz="2400" dirty="0">
                    <a:sym typeface="Symbol" panose="05050102010706020507" pitchFamily="18" charset="2"/>
                  </a:rPr>
                  <a:t> </a:t>
                </a:r>
                <a14:m>
                  <m:oMath xmlns:m="http://schemas.openxmlformats.org/officeDocument/2006/math">
                    <m:f>
                      <m:fPr>
                        <m:ctrlPr>
                          <a:rPr lang="en-US" sz="2400" i="1">
                            <a:latin typeface="Cambria Math" panose="02040503050406030204" pitchFamily="18" charset="0"/>
                            <a:sym typeface="Symbol" panose="05050102010706020507" pitchFamily="18" charset="2"/>
                          </a:rPr>
                        </m:ctrlPr>
                      </m:fPr>
                      <m:num>
                        <m:r>
                          <a:rPr lang="en-US" sz="2400" i="1">
                            <a:latin typeface="Cambria Math" panose="02040503050406030204" pitchFamily="18" charset="0"/>
                            <a:sym typeface="Symbol" panose="05050102010706020507" pitchFamily="18" charset="2"/>
                          </a:rPr>
                          <m:t>𝑠</m:t>
                        </m:r>
                      </m:num>
                      <m:den>
                        <m:rad>
                          <m:radPr>
                            <m:degHide m:val="on"/>
                            <m:ctrlPr>
                              <a:rPr lang="pt-BR" sz="2400" i="1">
                                <a:latin typeface="Cambria Math" panose="02040503050406030204" pitchFamily="18" charset="0"/>
                              </a:rPr>
                            </m:ctrlPr>
                          </m:radPr>
                          <m:deg/>
                          <m:e>
                            <m:r>
                              <a:rPr lang="en-US" sz="2400" i="1">
                                <a:latin typeface="Cambria Math" panose="02040503050406030204" pitchFamily="18" charset="0"/>
                              </a:rPr>
                              <m:t>𝑁</m:t>
                            </m:r>
                          </m:e>
                        </m:rad>
                      </m:den>
                    </m:f>
                  </m:oMath>
                </a14:m>
                <a:r>
                  <a:rPr lang="en-US" sz="2400" dirty="0"/>
                  <a:t>   </a:t>
                </a:r>
                <a:r>
                  <a:rPr lang="en-US" sz="2400" dirty="0" smtClean="0"/>
                  <a:t>             to </a:t>
                </a:r>
                <a:r>
                  <a:rPr lang="en-US" sz="2400" dirty="0"/>
                  <a:t> </a:t>
                </a:r>
                <a:r>
                  <a:rPr lang="en-US" sz="2400" i="1" dirty="0" smtClean="0"/>
                  <a:t>m </a:t>
                </a:r>
                <a:r>
                  <a:rPr lang="en-US" sz="2400" i="1" dirty="0"/>
                  <a:t>+ </a:t>
                </a:r>
                <a:r>
                  <a:rPr lang="en-US" sz="2400" dirty="0" smtClean="0"/>
                  <a:t>2.58 </a:t>
                </a:r>
                <a:r>
                  <a:rPr lang="en-US" sz="2400" dirty="0">
                    <a:sym typeface="Symbol" panose="05050102010706020507" pitchFamily="18" charset="2"/>
                  </a:rPr>
                  <a:t> </a:t>
                </a:r>
                <a14:m>
                  <m:oMath xmlns:m="http://schemas.openxmlformats.org/officeDocument/2006/math">
                    <m:f>
                      <m:fPr>
                        <m:ctrlPr>
                          <a:rPr lang="en-US" sz="2400" i="1">
                            <a:latin typeface="Cambria Math" panose="02040503050406030204" pitchFamily="18" charset="0"/>
                            <a:sym typeface="Symbol" panose="05050102010706020507" pitchFamily="18" charset="2"/>
                          </a:rPr>
                        </m:ctrlPr>
                      </m:fPr>
                      <m:num>
                        <m:r>
                          <a:rPr lang="en-US" sz="2400" i="1">
                            <a:latin typeface="Cambria Math" panose="02040503050406030204" pitchFamily="18" charset="0"/>
                            <a:sym typeface="Symbol" panose="05050102010706020507" pitchFamily="18" charset="2"/>
                          </a:rPr>
                          <m:t>𝑠</m:t>
                        </m:r>
                      </m:num>
                      <m:den>
                        <m:rad>
                          <m:radPr>
                            <m:degHide m:val="on"/>
                            <m:ctrlPr>
                              <a:rPr lang="pt-BR" sz="2400" i="1">
                                <a:latin typeface="Cambria Math" panose="02040503050406030204" pitchFamily="18" charset="0"/>
                              </a:rPr>
                            </m:ctrlPr>
                          </m:radPr>
                          <m:deg/>
                          <m:e>
                            <m:r>
                              <a:rPr lang="en-US" sz="2400" i="1">
                                <a:latin typeface="Cambria Math" panose="02040503050406030204" pitchFamily="18" charset="0"/>
                              </a:rPr>
                              <m:t>𝑁</m:t>
                            </m:r>
                          </m:e>
                        </m:rad>
                      </m:den>
                    </m:f>
                  </m:oMath>
                </a14:m>
                <a:endParaRPr lang="en-US" sz="2200" dirty="0" smtClean="0"/>
              </a:p>
              <a:p>
                <a:pPr marL="342900" indent="-342900">
                  <a:buFont typeface="Wingdings" panose="05000000000000000000" pitchFamily="2" charset="2"/>
                  <a:buChar char="§"/>
                </a:pPr>
                <a:r>
                  <a:rPr lang="en-US" sz="2200" dirty="0" smtClean="0"/>
                  <a:t>Each </a:t>
                </a:r>
                <a:r>
                  <a:rPr lang="en-US" sz="2200" dirty="0"/>
                  <a:t>of the intervals is centered at the mean </a:t>
                </a:r>
                <a:r>
                  <a:rPr lang="en-US" sz="2200" i="1" dirty="0"/>
                  <a:t>m</a:t>
                </a:r>
                <a:r>
                  <a:rPr lang="en-US" sz="2200" dirty="0"/>
                  <a:t>. The term </a:t>
                </a:r>
                <a14:m>
                  <m:oMath xmlns:m="http://schemas.openxmlformats.org/officeDocument/2006/math">
                    <m:r>
                      <a:rPr lang="en-US" sz="2200" b="0" i="1" smtClean="0">
                        <a:latin typeface="Cambria Math" panose="02040503050406030204" pitchFamily="18" charset="0"/>
                      </a:rPr>
                      <m:t>𝑠</m:t>
                    </m:r>
                    <m:r>
                      <a:rPr lang="en-US" sz="2200" b="0" i="0" smtClean="0">
                        <a:latin typeface="Cambria Math" panose="02040503050406030204" pitchFamily="18" charset="0"/>
                      </a:rPr>
                      <m:t>/</m:t>
                    </m:r>
                    <m:rad>
                      <m:radPr>
                        <m:degHide m:val="on"/>
                        <m:ctrlPr>
                          <a:rPr lang="pt-BR" sz="2200" i="1">
                            <a:latin typeface="Cambria Math" panose="02040503050406030204" pitchFamily="18" charset="0"/>
                          </a:rPr>
                        </m:ctrlPr>
                      </m:radPr>
                      <m:deg/>
                      <m:e>
                        <m:r>
                          <a:rPr lang="en-US" sz="2200" i="1">
                            <a:latin typeface="Cambria Math" panose="02040503050406030204" pitchFamily="18" charset="0"/>
                          </a:rPr>
                          <m:t>𝑁</m:t>
                        </m:r>
                      </m:e>
                    </m:rad>
                  </m:oMath>
                </a14:m>
                <a:r>
                  <a:rPr lang="en-US" sz="2200" dirty="0" smtClean="0"/>
                  <a:t> is known as the </a:t>
                </a:r>
                <a:r>
                  <a:rPr lang="en-US" sz="2200" b="1" dirty="0" smtClean="0"/>
                  <a:t>standard error</a:t>
                </a:r>
                <a:r>
                  <a:rPr lang="en-US" sz="2200" dirty="0" smtClean="0"/>
                  <a:t>.</a:t>
                </a:r>
                <a:endParaRPr lang="en-US" sz="2200" dirty="0"/>
              </a:p>
              <a:p>
                <a:pPr lvl="1">
                  <a:spcBef>
                    <a:spcPts val="600"/>
                  </a:spcBef>
                  <a:spcAft>
                    <a:spcPts val="1200"/>
                  </a:spcAft>
                </a:pPr>
                <a:endParaRPr lang="en-US" sz="2200" dirty="0"/>
              </a:p>
            </p:txBody>
          </p:sp>
        </mc:Choice>
        <mc:Fallback xmlns="">
          <p:sp>
            <p:nvSpPr>
              <p:cNvPr id="23" name="Freeform 22"/>
              <p:cNvSpPr>
                <a:spLocks noRot="1" noChangeAspect="1" noMove="1" noResize="1" noEditPoints="1" noAdjustHandles="1" noChangeArrowheads="1" noChangeShapeType="1" noTextEdit="1"/>
              </p:cNvSpPr>
              <p:nvPr/>
            </p:nvSpPr>
            <p:spPr>
              <a:xfrm>
                <a:off x="625642" y="1301092"/>
                <a:ext cx="10940716" cy="4975722"/>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blipFill rotWithShape="0">
                <a:blip r:embed="rId3"/>
                <a:stretch>
                  <a:fillRect l="-111"/>
                </a:stretch>
              </a:blipFill>
            </p:spPr>
            <p:txBody>
              <a:bodyPr/>
              <a:lstStyle/>
              <a:p>
                <a:r>
                  <a:rPr lang="en-US">
                    <a:noFill/>
                  </a:rPr>
                  <a:t> </a:t>
                </a:r>
              </a:p>
            </p:txBody>
          </p:sp>
        </mc:Fallback>
      </mc:AlternateContent>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5</a:t>
            </a:r>
            <a:r>
              <a:rPr lang="en-US" sz="1100" b="1" dirty="0">
                <a:solidFill>
                  <a:schemeClr val="tx2"/>
                </a:solidFill>
              </a:rPr>
              <a:t>: Estimation </a:t>
            </a:r>
            <a:r>
              <a:rPr lang="en-US" sz="1100" b="1" dirty="0" smtClean="0">
                <a:solidFill>
                  <a:schemeClr val="tx2"/>
                </a:solidFill>
              </a:rPr>
              <a:t>– Large Sample Size </a:t>
            </a:r>
            <a:endParaRPr lang="en-US" sz="1100" b="1" dirty="0">
              <a:solidFill>
                <a:schemeClr val="tx2"/>
              </a:solidFill>
            </a:endParaRPr>
          </a:p>
        </p:txBody>
      </p:sp>
    </p:spTree>
    <p:extLst>
      <p:ext uri="{BB962C8B-B14F-4D97-AF65-F5344CB8AC3E}">
        <p14:creationId xmlns:p14="http://schemas.microsoft.com/office/powerpoint/2010/main" val="401704842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7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750"/>
                                        <p:tgtEl>
                                          <p:spTgt spid="23"/>
                                        </p:tgtEl>
                                      </p:cBhvr>
                                    </p:animEffect>
                                  </p:childTnLst>
                                </p:cTn>
                              </p:par>
                              <p:par>
                                <p:cTn id="13" presetID="42" presetClass="entr" presetSubtype="0" fill="hold" nodeType="with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animEffect transition="in" filter="fade">
                                      <p:cBhvr>
                                        <p:cTn id="15" dur="750"/>
                                        <p:tgtEl>
                                          <p:spTgt spid="23">
                                            <p:txEl>
                                              <p:pRg st="0" end="0"/>
                                            </p:txEl>
                                          </p:spTgt>
                                        </p:tgtEl>
                                      </p:cBhvr>
                                    </p:animEffect>
                                    <p:anim calcmode="lin" valueType="num">
                                      <p:cBhvr>
                                        <p:cTn id="16" dur="75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7" dur="75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3">
                                            <p:txEl>
                                              <p:pRg st="1" end="1"/>
                                            </p:txEl>
                                          </p:spTgt>
                                        </p:tgtEl>
                                        <p:attrNameLst>
                                          <p:attrName>style.visibility</p:attrName>
                                        </p:attrNameLst>
                                      </p:cBhvr>
                                      <p:to>
                                        <p:strVal val="visible"/>
                                      </p:to>
                                    </p:set>
                                    <p:animEffect transition="in" filter="fade">
                                      <p:cBhvr>
                                        <p:cTn id="22" dur="750"/>
                                        <p:tgtEl>
                                          <p:spTgt spid="23">
                                            <p:txEl>
                                              <p:pRg st="1" end="1"/>
                                            </p:txEl>
                                          </p:spTgt>
                                        </p:tgtEl>
                                      </p:cBhvr>
                                    </p:animEffect>
                                    <p:anim calcmode="lin" valueType="num">
                                      <p:cBhvr>
                                        <p:cTn id="23" dur="75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24" dur="75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3">
                                            <p:txEl>
                                              <p:pRg st="2" end="2"/>
                                            </p:txEl>
                                          </p:spTgt>
                                        </p:tgtEl>
                                        <p:attrNameLst>
                                          <p:attrName>style.visibility</p:attrName>
                                        </p:attrNameLst>
                                      </p:cBhvr>
                                      <p:to>
                                        <p:strVal val="visible"/>
                                      </p:to>
                                    </p:set>
                                    <p:animEffect transition="in" filter="fade">
                                      <p:cBhvr>
                                        <p:cTn id="29" dur="750"/>
                                        <p:tgtEl>
                                          <p:spTgt spid="23">
                                            <p:txEl>
                                              <p:pRg st="2" end="2"/>
                                            </p:txEl>
                                          </p:spTgt>
                                        </p:tgtEl>
                                      </p:cBhvr>
                                    </p:animEffect>
                                    <p:anim calcmode="lin" valueType="num">
                                      <p:cBhvr>
                                        <p:cTn id="30" dur="75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31" dur="75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3">
                                            <p:txEl>
                                              <p:pRg st="3" end="3"/>
                                            </p:txEl>
                                          </p:spTgt>
                                        </p:tgtEl>
                                        <p:attrNameLst>
                                          <p:attrName>style.visibility</p:attrName>
                                        </p:attrNameLst>
                                      </p:cBhvr>
                                      <p:to>
                                        <p:strVal val="visible"/>
                                      </p:to>
                                    </p:set>
                                    <p:animEffect transition="in" filter="fade">
                                      <p:cBhvr>
                                        <p:cTn id="36" dur="750"/>
                                        <p:tgtEl>
                                          <p:spTgt spid="23">
                                            <p:txEl>
                                              <p:pRg st="3" end="3"/>
                                            </p:txEl>
                                          </p:spTgt>
                                        </p:tgtEl>
                                      </p:cBhvr>
                                    </p:animEffect>
                                    <p:anim calcmode="lin" valueType="num">
                                      <p:cBhvr>
                                        <p:cTn id="37" dur="75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38" dur="75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3">
                                            <p:txEl>
                                              <p:pRg st="4" end="4"/>
                                            </p:txEl>
                                          </p:spTgt>
                                        </p:tgtEl>
                                        <p:attrNameLst>
                                          <p:attrName>style.visibility</p:attrName>
                                        </p:attrNameLst>
                                      </p:cBhvr>
                                      <p:to>
                                        <p:strVal val="visible"/>
                                      </p:to>
                                    </p:set>
                                    <p:animEffect transition="in" filter="fade">
                                      <p:cBhvr>
                                        <p:cTn id="43" dur="750"/>
                                        <p:tgtEl>
                                          <p:spTgt spid="23">
                                            <p:txEl>
                                              <p:pRg st="4" end="4"/>
                                            </p:txEl>
                                          </p:spTgt>
                                        </p:tgtEl>
                                      </p:cBhvr>
                                    </p:animEffect>
                                    <p:anim calcmode="lin" valueType="num">
                                      <p:cBhvr>
                                        <p:cTn id="44" dur="75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45" dur="75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0686" y="1513162"/>
            <a:ext cx="10638972" cy="1975104"/>
          </a:xfrm>
        </p:spPr>
        <p:txBody>
          <a:bodyPr/>
          <a:lstStyle/>
          <a:p>
            <a:r>
              <a:rPr lang="en-US" sz="2800" b="0" cap="none" dirty="0" smtClean="0">
                <a:effectLst>
                  <a:outerShdw blurRad="38100" dist="38100" dir="2700000" algn="tl">
                    <a:srgbClr val="000000">
                      <a:alpha val="43137"/>
                    </a:srgbClr>
                  </a:outerShdw>
                  <a:reflection stA="34000" endA="740" endPos="0" dir="5400000" sy="-100000" algn="bl" rotWithShape="0"/>
                </a:effectLst>
              </a:rPr>
              <a:t>Chapter 5</a:t>
            </a:r>
            <a:r>
              <a:rPr lang="en-US" cap="none" dirty="0" smtClean="0">
                <a:effectLst>
                  <a:reflection stA="34000" endA="740" endPos="17000" dir="5400000" sy="-100000" algn="bl" rotWithShape="0"/>
                </a:effectLst>
              </a:rPr>
              <a:t/>
            </a:r>
            <a:br>
              <a:rPr lang="en-US" cap="none" dirty="0" smtClean="0">
                <a:effectLst>
                  <a:reflection stA="34000" endA="740" endPos="17000" dir="5400000" sy="-100000" algn="bl" rotWithShape="0"/>
                </a:effectLst>
              </a:rPr>
            </a:br>
            <a:r>
              <a:rPr lang="en-US" sz="3800" cap="none" dirty="0" smtClean="0">
                <a:effectLst>
                  <a:reflection stA="34000" endA="740" endPos="17000" dir="5400000" sy="-100000" algn="bl" rotWithShape="0"/>
                </a:effectLst>
              </a:rPr>
              <a:t>Estimation</a:t>
            </a:r>
            <a:endParaRPr lang="en-US" sz="3800" cap="none" dirty="0">
              <a:effectLst>
                <a:reflection stA="34000" endA="740" endPos="17000" dir="5400000" sy="-100000" algn="bl" rotWithShape="0"/>
              </a:effectLst>
            </a:endParaRPr>
          </a:p>
        </p:txBody>
      </p:sp>
      <p:sp>
        <p:nvSpPr>
          <p:cNvPr id="3" name="Date Placeholder 27"/>
          <p:cNvSpPr txBox="1">
            <a:spLocks/>
          </p:cNvSpPr>
          <p:nvPr/>
        </p:nvSpPr>
        <p:spPr>
          <a:xfrm>
            <a:off x="307950" y="6416676"/>
            <a:ext cx="4829534" cy="365052"/>
          </a:xfrm>
          <a:prstGeom prst="rect">
            <a:avLst/>
          </a:prstGeom>
        </p:spPr>
        <p:txBody>
          <a:bodyPr/>
          <a:lstStyle>
            <a:defPPr>
              <a:defRPr lang="en-US"/>
            </a:defPPr>
            <a:lvl1pPr marL="0" marR="0" indent="0" algn="l" defTabSz="914400" rtl="0" eaLnBrk="1" fontAlgn="auto" latinLnBrk="0" hangingPunct="1">
              <a:lnSpc>
                <a:spcPct val="100000"/>
              </a:lnSpc>
              <a:spcBef>
                <a:spcPts val="0"/>
              </a:spcBef>
              <a:spcAft>
                <a:spcPts val="0"/>
              </a:spcAft>
              <a:buClrTx/>
              <a:buSzTx/>
              <a:buFontTx/>
              <a:buNone/>
              <a:tabLst/>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0"/>
              </a:spcAft>
            </a:pPr>
            <a:r>
              <a:rPr lang="en-US" sz="1050" b="1" i="0" dirty="0" smtClean="0">
                <a:solidFill>
                  <a:schemeClr val="tx2"/>
                </a:solidFill>
                <a:latin typeface="+mn-lt"/>
              </a:rPr>
              <a:t>Using Statistics for Better Business Decisions </a:t>
            </a:r>
            <a:endParaRPr lang="en-US" sz="1050" b="0" i="0" dirty="0" smtClean="0">
              <a:solidFill>
                <a:schemeClr val="tx2"/>
              </a:solidFill>
              <a:latin typeface="+mn-lt"/>
            </a:endParaRPr>
          </a:p>
          <a:p>
            <a:pPr algn="l">
              <a:spcAft>
                <a:spcPts val="100"/>
              </a:spcAft>
            </a:pPr>
            <a:r>
              <a:rPr lang="en-US" sz="1000" b="0" i="0" kern="1200" dirty="0" smtClean="0">
                <a:solidFill>
                  <a:schemeClr val="tx2"/>
                </a:solidFill>
                <a:effectLst/>
                <a:latin typeface="+mn-lt"/>
                <a:ea typeface="+mn-ea"/>
                <a:cs typeface="+mn-cs"/>
              </a:rPr>
              <a:t>Copyright © Justin </a:t>
            </a:r>
            <a:r>
              <a:rPr lang="en-US" sz="1000" b="0" i="0" kern="1200" dirty="0" err="1" smtClean="0">
                <a:solidFill>
                  <a:schemeClr val="tx2"/>
                </a:solidFill>
                <a:effectLst/>
                <a:latin typeface="+mn-lt"/>
                <a:ea typeface="+mn-ea"/>
                <a:cs typeface="+mn-cs"/>
              </a:rPr>
              <a:t>Bateh</a:t>
            </a:r>
            <a:r>
              <a:rPr lang="en-US" sz="1000" b="0" i="0" kern="1200" dirty="0" smtClean="0">
                <a:solidFill>
                  <a:schemeClr val="tx2"/>
                </a:solidFill>
                <a:effectLst/>
                <a:latin typeface="+mn-lt"/>
                <a:ea typeface="+mn-ea"/>
                <a:cs typeface="+mn-cs"/>
              </a:rPr>
              <a:t> and Bert G. </a:t>
            </a:r>
            <a:r>
              <a:rPr lang="en-US" sz="1000" b="0" i="0" kern="1200" dirty="0" err="1" smtClean="0">
                <a:solidFill>
                  <a:schemeClr val="tx2"/>
                </a:solidFill>
                <a:effectLst/>
                <a:latin typeface="+mn-lt"/>
                <a:ea typeface="+mn-ea"/>
                <a:cs typeface="+mn-cs"/>
              </a:rPr>
              <a:t>Wachsmuth</a:t>
            </a:r>
            <a:r>
              <a:rPr lang="en-US" sz="1000" b="0" i="0" kern="1200" dirty="0" smtClean="0">
                <a:solidFill>
                  <a:schemeClr val="tx2"/>
                </a:solidFill>
                <a:effectLst/>
                <a:latin typeface="+mn-lt"/>
              </a:rPr>
              <a:t>, 2016. All rights reserved.</a:t>
            </a:r>
            <a:endParaRPr lang="en-US" sz="1000" i="0" dirty="0" smtClean="0">
              <a:solidFill>
                <a:schemeClr val="tx2"/>
              </a:solidFill>
              <a:latin typeface="+mn-lt"/>
            </a:endParaRPr>
          </a:p>
        </p:txBody>
      </p:sp>
    </p:spTree>
    <p:extLst>
      <p:ext uri="{BB962C8B-B14F-4D97-AF65-F5344CB8AC3E}">
        <p14:creationId xmlns:p14="http://schemas.microsoft.com/office/powerpoint/2010/main" val="316826875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94887" y="1187356"/>
            <a:ext cx="10002226" cy="4962444"/>
          </a:xfrm>
        </p:spPr>
        <p:txBody>
          <a:bodyPr>
            <a:normAutofit/>
          </a:bodyPr>
          <a:lstStyle/>
          <a:p>
            <a:pPr marL="457200" indent="-457200">
              <a:lnSpc>
                <a:spcPct val="110000"/>
              </a:lnSpc>
              <a:buFont typeface="Wingdings" panose="05000000000000000000" pitchFamily="2" charset="2"/>
              <a:buChar char="§"/>
            </a:pPr>
            <a:r>
              <a:rPr lang="en-US" sz="2400" dirty="0"/>
              <a:t>Note: As you could have (hopefully) guessed from our preceding discussion, the 90 percent and 99 percent intervals use the constants </a:t>
            </a:r>
            <a:r>
              <a:rPr lang="en-US" sz="2400" i="1" dirty="0"/>
              <a:t>NORMINV</a:t>
            </a:r>
            <a:r>
              <a:rPr lang="en-US" sz="2400" dirty="0"/>
              <a:t>(0.05, 0, 1) = -1.645 and </a:t>
            </a:r>
            <a:r>
              <a:rPr lang="en-US" sz="2400" i="1" dirty="0"/>
              <a:t>NORMINV</a:t>
            </a:r>
            <a:r>
              <a:rPr lang="en-US" sz="2400" dirty="0"/>
              <a:t>(0.005, 0, 1)= -2.58, respectively. </a:t>
            </a:r>
          </a:p>
          <a:p>
            <a:pPr marL="457200" indent="-457200">
              <a:lnSpc>
                <a:spcPct val="110000"/>
              </a:lnSpc>
              <a:buFont typeface="Wingdings" panose="05000000000000000000" pitchFamily="2" charset="2"/>
              <a:buChar char="§"/>
            </a:pPr>
            <a:r>
              <a:rPr lang="en-US" sz="2400" dirty="0"/>
              <a:t>The improvement of this alternate version is based on the fact that you do </a:t>
            </a:r>
            <a:r>
              <a:rPr lang="en-US" sz="2400" i="1" dirty="0"/>
              <a:t>not </a:t>
            </a:r>
            <a:r>
              <a:rPr lang="en-US" sz="2400" dirty="0"/>
              <a:t>need Excel to compute any of these constants, a simple, plain calculator would do just fine here (unless you want to find an interval different from 90 percent, 95 percent, or 99 percent).</a:t>
            </a:r>
          </a:p>
          <a:p>
            <a:pPr>
              <a:lnSpc>
                <a:spcPct val="110000"/>
              </a:lnSpc>
              <a:buFont typeface="Wingdings" panose="05000000000000000000" pitchFamily="2" charset="2"/>
              <a:buChar char="§"/>
            </a:pPr>
            <a:endParaRPr lang="en-US" sz="2400" dirty="0"/>
          </a:p>
          <a:p>
            <a:pPr>
              <a:lnSpc>
                <a:spcPct val="110000"/>
              </a:lnSpc>
              <a:buFont typeface="Wingdings" panose="05000000000000000000" pitchFamily="2" charset="2"/>
              <a:buChar char="§"/>
            </a:pPr>
            <a:endParaRPr lang="en-US" sz="2400" dirty="0"/>
          </a:p>
        </p:txBody>
      </p:sp>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5</a:t>
            </a:r>
            <a:r>
              <a:rPr lang="en-US" sz="1100" b="1" dirty="0">
                <a:solidFill>
                  <a:schemeClr val="tx2"/>
                </a:solidFill>
              </a:rPr>
              <a:t>: Estimation </a:t>
            </a:r>
            <a:r>
              <a:rPr lang="en-US" sz="1100" b="1" dirty="0" smtClean="0">
                <a:solidFill>
                  <a:schemeClr val="tx2"/>
                </a:solidFill>
              </a:rPr>
              <a:t>– Large Sample Size </a:t>
            </a:r>
            <a:endParaRPr lang="en-US" sz="1100" b="1" dirty="0">
              <a:solidFill>
                <a:schemeClr val="tx2"/>
              </a:solidFill>
            </a:endParaRPr>
          </a:p>
        </p:txBody>
      </p:sp>
    </p:spTree>
    <p:extLst>
      <p:ext uri="{BB962C8B-B14F-4D97-AF65-F5344CB8AC3E}">
        <p14:creationId xmlns:p14="http://schemas.microsoft.com/office/powerpoint/2010/main" val="63567124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321679" y="1681249"/>
            <a:ext cx="9325657" cy="2762890"/>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pPr>
              <a:spcBef>
                <a:spcPts val="600"/>
              </a:spcBef>
              <a:spcAft>
                <a:spcPts val="1200"/>
              </a:spcAft>
            </a:pPr>
            <a:r>
              <a:rPr lang="en-US" sz="2400" dirty="0"/>
              <a:t>In an earlier example we analyzed the gasoline efficiency of cars. Recall that we looked at a sample of size </a:t>
            </a:r>
            <a:r>
              <a:rPr lang="en-US" sz="2400" i="1" dirty="0"/>
              <a:t>N </a:t>
            </a:r>
            <a:r>
              <a:rPr lang="en-US" sz="2400" dirty="0"/>
              <a:t>= 398 with </a:t>
            </a:r>
            <a:r>
              <a:rPr lang="en-US" sz="2400" i="1" dirty="0"/>
              <a:t>m </a:t>
            </a:r>
            <a:r>
              <a:rPr lang="en-US" sz="2400" dirty="0"/>
              <a:t>= 23.5 and </a:t>
            </a:r>
            <a:r>
              <a:rPr lang="en-US" sz="2400" i="1" dirty="0"/>
              <a:t>s </a:t>
            </a:r>
            <a:r>
              <a:rPr lang="en-US" sz="2400" dirty="0"/>
              <a:t>= 7.82. </a:t>
            </a:r>
            <a:endParaRPr lang="en-US" sz="2400" dirty="0" smtClean="0"/>
          </a:p>
          <a:p>
            <a:pPr marL="342900" indent="-342900">
              <a:spcBef>
                <a:spcPts val="600"/>
              </a:spcBef>
              <a:spcAft>
                <a:spcPts val="1200"/>
              </a:spcAft>
              <a:buFont typeface="Wingdings" panose="05000000000000000000" pitchFamily="2" charset="2"/>
              <a:buChar char="§"/>
            </a:pPr>
            <a:r>
              <a:rPr lang="en-US" sz="2400" dirty="0" smtClean="0"/>
              <a:t>Find </a:t>
            </a:r>
            <a:r>
              <a:rPr lang="en-US" sz="2400" dirty="0"/>
              <a:t>a 90 percent, 95 percent, and 99 percent confidence interval for the average mpg of all cars.</a:t>
            </a:r>
          </a:p>
        </p:txBody>
      </p:sp>
      <p:sp>
        <p:nvSpPr>
          <p:cNvPr id="8" name="Freeform 7"/>
          <p:cNvSpPr/>
          <p:nvPr/>
        </p:nvSpPr>
        <p:spPr>
          <a:xfrm>
            <a:off x="1448397" y="1296212"/>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5</a:t>
            </a:r>
            <a:r>
              <a:rPr lang="en-US" sz="1100" b="1" dirty="0">
                <a:solidFill>
                  <a:schemeClr val="tx2"/>
                </a:solidFill>
              </a:rPr>
              <a:t>: Estimation </a:t>
            </a:r>
            <a:r>
              <a:rPr lang="en-US" sz="1100" b="1" dirty="0" smtClean="0">
                <a:solidFill>
                  <a:schemeClr val="tx2"/>
                </a:solidFill>
              </a:rPr>
              <a:t>– Large Sample Size </a:t>
            </a:r>
            <a:endParaRPr lang="en-US" sz="1100" b="1" dirty="0">
              <a:solidFill>
                <a:schemeClr val="tx2"/>
              </a:solidFill>
            </a:endParaRPr>
          </a:p>
        </p:txBody>
      </p:sp>
    </p:spTree>
    <p:extLst>
      <p:ext uri="{BB962C8B-B14F-4D97-AF65-F5344CB8AC3E}">
        <p14:creationId xmlns:p14="http://schemas.microsoft.com/office/powerpoint/2010/main" val="328460168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750"/>
                                        <p:tgtEl>
                                          <p:spTgt spid="7">
                                            <p:txEl>
                                              <p:pRg st="1" end="1"/>
                                            </p:txEl>
                                          </p:spTgt>
                                        </p:tgtEl>
                                      </p:cBhvr>
                                    </p:animEffect>
                                    <p:anim calcmode="lin" valueType="num">
                                      <p:cBhvr>
                                        <p:cTn id="8" dur="75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35495" y="681925"/>
            <a:ext cx="10721009" cy="883403"/>
          </a:xfrm>
        </p:spPr>
        <p:txBody>
          <a:bodyPr>
            <a:normAutofit/>
          </a:bodyPr>
          <a:lstStyle/>
          <a:p>
            <a:r>
              <a:rPr lang="en-US" dirty="0"/>
              <a:t>Using our alternate version the problem is pretty easy</a:t>
            </a:r>
            <a:r>
              <a:rPr lang="en-US" dirty="0" smtClean="0"/>
              <a:t>:</a:t>
            </a:r>
            <a:endParaRPr lang="en-US" dirty="0"/>
          </a:p>
        </p:txBody>
      </p:sp>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5</a:t>
            </a:r>
            <a:r>
              <a:rPr lang="en-US" sz="1100" b="1" dirty="0">
                <a:solidFill>
                  <a:schemeClr val="tx2"/>
                </a:solidFill>
              </a:rPr>
              <a:t>: Estimation </a:t>
            </a:r>
            <a:r>
              <a:rPr lang="en-US" sz="1100" b="1" dirty="0" smtClean="0">
                <a:solidFill>
                  <a:schemeClr val="tx2"/>
                </a:solidFill>
              </a:rPr>
              <a:t>– Large Sample Size </a:t>
            </a:r>
            <a:endParaRPr lang="en-US" sz="1100" b="1" dirty="0">
              <a:solidFill>
                <a:schemeClr val="tx2"/>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2188" y="1367910"/>
            <a:ext cx="7310035" cy="4960380"/>
          </a:xfrm>
          <a:prstGeom prst="rect">
            <a:avLst/>
          </a:prstGeom>
        </p:spPr>
      </p:pic>
    </p:spTree>
    <p:extLst>
      <p:ext uri="{BB962C8B-B14F-4D97-AF65-F5344CB8AC3E}">
        <p14:creationId xmlns:p14="http://schemas.microsoft.com/office/powerpoint/2010/main" val="318141568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35495" y="681925"/>
            <a:ext cx="10733251" cy="5656882"/>
          </a:xfrm>
        </p:spPr>
        <p:txBody>
          <a:bodyPr>
            <a:normAutofit lnSpcReduction="10000"/>
          </a:bodyPr>
          <a:lstStyle/>
          <a:p>
            <a:pPr algn="just">
              <a:buFont typeface="Wingdings" panose="05000000000000000000" pitchFamily="2" charset="2"/>
              <a:buChar char="§"/>
            </a:pPr>
            <a:r>
              <a:rPr lang="en-US" dirty="0" smtClean="0"/>
              <a:t>Thus</a:t>
            </a:r>
            <a:r>
              <a:rPr lang="en-US" dirty="0"/>
              <a:t>, we are 90 percent certain that the average mpg for all cars is between 22.85 and </a:t>
            </a:r>
            <a:r>
              <a:rPr lang="en-US" dirty="0" smtClean="0"/>
              <a:t>24.14.</a:t>
            </a:r>
          </a:p>
          <a:p>
            <a:pPr lvl="1" algn="just">
              <a:buFont typeface="Wingdings" panose="05000000000000000000" pitchFamily="2" charset="2"/>
              <a:buChar char="§"/>
            </a:pPr>
            <a:r>
              <a:rPr lang="en-US" dirty="0"/>
              <a:t>W</a:t>
            </a:r>
            <a:r>
              <a:rPr lang="en-US" dirty="0" smtClean="0"/>
              <a:t>e </a:t>
            </a:r>
            <a:r>
              <a:rPr lang="en-US" dirty="0"/>
              <a:t>are 95 percent certain that it is between 22.73 and </a:t>
            </a:r>
            <a:r>
              <a:rPr lang="en-US" dirty="0" smtClean="0"/>
              <a:t>24.27.</a:t>
            </a:r>
          </a:p>
          <a:p>
            <a:pPr lvl="1" algn="just">
              <a:buFont typeface="Wingdings" panose="05000000000000000000" pitchFamily="2" charset="2"/>
              <a:buChar char="§"/>
            </a:pPr>
            <a:r>
              <a:rPr lang="en-US" dirty="0"/>
              <a:t>W</a:t>
            </a:r>
            <a:r>
              <a:rPr lang="en-US" dirty="0" smtClean="0"/>
              <a:t>e </a:t>
            </a:r>
            <a:r>
              <a:rPr lang="en-US" dirty="0"/>
              <a:t>are 99 percent certain it is between 22.49 and 24.51. </a:t>
            </a:r>
          </a:p>
          <a:p>
            <a:pPr algn="just"/>
            <a:r>
              <a:rPr lang="en-US" dirty="0"/>
              <a:t>Usually you only need to compute one of these intervals, depending on your preferred level of certainty. </a:t>
            </a:r>
            <a:endParaRPr lang="en-US" dirty="0" smtClean="0"/>
          </a:p>
          <a:p>
            <a:pPr lvl="1" algn="just"/>
            <a:r>
              <a:rPr lang="en-US" dirty="0" smtClean="0"/>
              <a:t>There </a:t>
            </a:r>
            <a:r>
              <a:rPr lang="en-US" dirty="0"/>
              <a:t>is a price to pay, though: the more certain you want to be, the bigger your interval will turn out. </a:t>
            </a:r>
            <a:endParaRPr lang="en-US" dirty="0" smtClean="0"/>
          </a:p>
          <a:p>
            <a:pPr lvl="1" algn="just"/>
            <a:r>
              <a:rPr lang="en-US" dirty="0" smtClean="0"/>
              <a:t>Eventually</a:t>
            </a:r>
            <a:r>
              <a:rPr lang="en-US" dirty="0"/>
              <a:t>, a 100 percent confidence interval would be (</a:t>
            </a:r>
            <a:r>
              <a:rPr lang="en-US" dirty="0" smtClean="0"/>
              <a:t>−</a:t>
            </a:r>
            <a:r>
              <a:rPr lang="en-US" i="1" dirty="0" smtClean="0"/>
              <a:t>∞</a:t>
            </a:r>
            <a:r>
              <a:rPr lang="en-US" dirty="0" smtClean="0"/>
              <a:t>, +</a:t>
            </a:r>
            <a:r>
              <a:rPr lang="en-US" i="1" dirty="0"/>
              <a:t>∞</a:t>
            </a:r>
            <a:r>
              <a:rPr lang="en-US" dirty="0" smtClean="0"/>
              <a:t>): </a:t>
            </a:r>
            <a:r>
              <a:rPr lang="en-US" dirty="0"/>
              <a:t>you are clearly 100 percent certain that the unknown population mean is in that interval (after all, any number is) but that answer, while correct, does not help at all. </a:t>
            </a:r>
          </a:p>
        </p:txBody>
      </p:sp>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5</a:t>
            </a:r>
            <a:r>
              <a:rPr lang="en-US" sz="1100" b="1" dirty="0">
                <a:solidFill>
                  <a:schemeClr val="tx2"/>
                </a:solidFill>
              </a:rPr>
              <a:t>: Estimation </a:t>
            </a:r>
            <a:r>
              <a:rPr lang="en-US" sz="1100" b="1" dirty="0" smtClean="0">
                <a:solidFill>
                  <a:schemeClr val="tx2"/>
                </a:solidFill>
              </a:rPr>
              <a:t>– Large Sample Size </a:t>
            </a:r>
            <a:endParaRPr lang="en-US" sz="1100" b="1" dirty="0">
              <a:solidFill>
                <a:schemeClr val="tx2"/>
              </a:solidFill>
            </a:endParaRPr>
          </a:p>
        </p:txBody>
      </p:sp>
    </p:spTree>
    <p:extLst>
      <p:ext uri="{BB962C8B-B14F-4D97-AF65-F5344CB8AC3E}">
        <p14:creationId xmlns:p14="http://schemas.microsoft.com/office/powerpoint/2010/main" val="71058420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750"/>
                                        <p:tgtEl>
                                          <p:spTgt spid="2">
                                            <p:txEl>
                                              <p:pRg st="3" end="3"/>
                                            </p:txEl>
                                          </p:spTgt>
                                        </p:tgtEl>
                                      </p:cBhvr>
                                    </p:animEffect>
                                    <p:anim calcmode="lin" valueType="num">
                                      <p:cBhvr>
                                        <p:cTn id="22"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750"/>
                                        <p:tgtEl>
                                          <p:spTgt spid="2">
                                            <p:txEl>
                                              <p:pRg st="4" end="4"/>
                                            </p:txEl>
                                          </p:spTgt>
                                        </p:tgtEl>
                                      </p:cBhvr>
                                    </p:animEffect>
                                    <p:anim calcmode="lin" valueType="num">
                                      <p:cBhvr>
                                        <p:cTn id="29" dur="75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75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750"/>
                                        <p:tgtEl>
                                          <p:spTgt spid="2">
                                            <p:txEl>
                                              <p:pRg st="5" end="5"/>
                                            </p:txEl>
                                          </p:spTgt>
                                        </p:tgtEl>
                                      </p:cBhvr>
                                    </p:animEffect>
                                    <p:anim calcmode="lin" valueType="num">
                                      <p:cBhvr>
                                        <p:cTn id="36" dur="75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7" dur="75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
          <p:cNvSpPr/>
          <p:nvPr/>
        </p:nvSpPr>
        <p:spPr>
          <a:xfrm>
            <a:off x="625642" y="662977"/>
            <a:ext cx="10940716" cy="777600"/>
          </a:xfrm>
          <a:custGeom>
            <a:avLst/>
            <a:gdLst>
              <a:gd name="connsiteX0" fmla="*/ 0 w 10940716"/>
              <a:gd name="connsiteY0" fmla="*/ 0 h 777600"/>
              <a:gd name="connsiteX1" fmla="*/ 10940716 w 10940716"/>
              <a:gd name="connsiteY1" fmla="*/ 0 h 777600"/>
              <a:gd name="connsiteX2" fmla="*/ 10940716 w 10940716"/>
              <a:gd name="connsiteY2" fmla="*/ 777600 h 777600"/>
              <a:gd name="connsiteX3" fmla="*/ 0 w 10940716"/>
              <a:gd name="connsiteY3" fmla="*/ 777600 h 777600"/>
              <a:gd name="connsiteX4" fmla="*/ 0 w 10940716"/>
              <a:gd name="connsiteY4" fmla="*/ 0 h 77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777600">
                <a:moveTo>
                  <a:pt x="0" y="0"/>
                </a:moveTo>
                <a:lnTo>
                  <a:pt x="10940716" y="0"/>
                </a:lnTo>
                <a:lnTo>
                  <a:pt x="10940716" y="777600"/>
                </a:lnTo>
                <a:lnTo>
                  <a:pt x="0" y="777600"/>
                </a:lnTo>
                <a:lnTo>
                  <a:pt x="0" y="0"/>
                </a:lnTo>
                <a:close/>
              </a:path>
            </a:pathLst>
          </a:custGeom>
          <a:solidFill>
            <a:srgbClr val="2254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2800" dirty="0">
                <a:solidFill>
                  <a:schemeClr val="bg1"/>
                </a:solidFill>
                <a:effectLst>
                  <a:outerShdw blurRad="38100" dist="38100" dir="2700000" algn="tl">
                    <a:srgbClr val="000000">
                      <a:alpha val="43137"/>
                    </a:srgbClr>
                  </a:outerShdw>
                </a:effectLst>
              </a:rPr>
              <a:t>Confidence Interval for Mean, </a:t>
            </a:r>
            <a:r>
              <a:rPr lang="en-US" sz="2800" i="1" dirty="0">
                <a:solidFill>
                  <a:schemeClr val="bg1"/>
                </a:solidFill>
                <a:effectLst>
                  <a:outerShdw blurRad="38100" dist="38100" dir="2700000" algn="tl">
                    <a:srgbClr val="000000">
                      <a:alpha val="43137"/>
                    </a:srgbClr>
                  </a:outerShdw>
                </a:effectLst>
              </a:rPr>
              <a:t>N</a:t>
            </a:r>
            <a:r>
              <a:rPr lang="en-US" sz="2800" dirty="0">
                <a:solidFill>
                  <a:schemeClr val="bg1"/>
                </a:solidFill>
                <a:effectLst>
                  <a:outerShdw blurRad="38100" dist="38100" dir="2700000" algn="tl">
                    <a:srgbClr val="000000">
                      <a:alpha val="43137"/>
                    </a:srgbClr>
                  </a:outerShdw>
                </a:effectLst>
              </a:rPr>
              <a:t> ≤ 30 (Alternate Version):</a:t>
            </a:r>
            <a:endParaRPr lang="en-US" sz="2800" kern="1200" dirty="0">
              <a:solidFill>
                <a:schemeClr val="bg1"/>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23" name="Freeform 22"/>
              <p:cNvSpPr/>
              <p:nvPr/>
            </p:nvSpPr>
            <p:spPr>
              <a:xfrm>
                <a:off x="625642" y="1440577"/>
                <a:ext cx="10940716" cy="4417783"/>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solidFill>
                <a:srgbClr val="F2FFE3"/>
              </a:soli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4018" tIns="144018" rIns="192024" bIns="216027" numCol="1" spcCol="1270" anchor="t" anchorCtr="0">
                <a:noAutofit/>
              </a:bodyPr>
              <a:lstStyle/>
              <a:p>
                <a:pPr>
                  <a:spcBef>
                    <a:spcPts val="600"/>
                  </a:spcBef>
                  <a:spcAft>
                    <a:spcPts val="1200"/>
                  </a:spcAft>
                </a:pPr>
                <a:r>
                  <a:rPr lang="en-US" sz="2400" dirty="0" smtClean="0"/>
                  <a:t>Suppose</a:t>
                </a:r>
                <a:r>
                  <a:rPr lang="en-US" sz="2400" dirty="0"/>
                  <a:t> </a:t>
                </a:r>
                <a:r>
                  <a:rPr lang="en-US" sz="2400" dirty="0" smtClean="0"/>
                  <a:t>we </a:t>
                </a:r>
                <a:r>
                  <a:rPr lang="en-US" sz="2400" dirty="0"/>
                  <a:t>have selected a random sample with size </a:t>
                </a:r>
                <a:r>
                  <a:rPr lang="en-US" sz="2400" i="1" dirty="0"/>
                  <a:t>N </a:t>
                </a:r>
                <a:r>
                  <a:rPr lang="en-US" sz="2400" b="1" i="1" dirty="0"/>
                  <a:t>≤ </a:t>
                </a:r>
                <a:r>
                  <a:rPr lang="en-US" sz="2400" dirty="0"/>
                  <a:t>30 and with sample mean </a:t>
                </a:r>
                <a:r>
                  <a:rPr lang="en-US" sz="2400" i="1" dirty="0"/>
                  <a:t>m </a:t>
                </a:r>
                <a:r>
                  <a:rPr lang="en-US" sz="2400" dirty="0"/>
                  <a:t>and sample standard deviation </a:t>
                </a:r>
                <a:r>
                  <a:rPr lang="en-US" sz="2400" i="1" dirty="0"/>
                  <a:t>s</a:t>
                </a:r>
                <a:r>
                  <a:rPr lang="en-US" sz="2400" dirty="0"/>
                  <a:t>. </a:t>
                </a:r>
                <a:endParaRPr lang="en-US" sz="2400" dirty="0" smtClean="0"/>
              </a:p>
              <a:p>
                <a:pPr marL="285750" indent="-285750">
                  <a:spcBef>
                    <a:spcPts val="600"/>
                  </a:spcBef>
                  <a:spcAft>
                    <a:spcPts val="1200"/>
                  </a:spcAft>
                  <a:buFont typeface="Wingdings" panose="05000000000000000000" pitchFamily="2" charset="2"/>
                  <a:buChar char="§"/>
                </a:pPr>
                <a:r>
                  <a:rPr lang="en-US" sz="2400" dirty="0" smtClean="0"/>
                  <a:t>Compute </a:t>
                </a:r>
                <a:r>
                  <a:rPr lang="en-US" sz="2400" dirty="0"/>
                  <a:t>the number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𝑡</m:t>
                        </m:r>
                      </m:e>
                      <m:sub>
                        <m:r>
                          <a:rPr lang="en-US" sz="2400" b="0" i="1" smtClean="0">
                            <a:latin typeface="Cambria Math" panose="02040503050406030204" pitchFamily="18" charset="0"/>
                          </a:rPr>
                          <m:t>𝑝</m:t>
                        </m:r>
                      </m:sub>
                    </m:sSub>
                  </m:oMath>
                </a14:m>
                <a:r>
                  <a:rPr lang="en-US" sz="2400" dirty="0" smtClean="0"/>
                  <a:t>= </a:t>
                </a:r>
                <a:r>
                  <a:rPr lang="en-US" sz="2400" i="1" dirty="0"/>
                  <a:t>TINV</a:t>
                </a:r>
                <a:r>
                  <a:rPr lang="en-US" sz="2400" dirty="0"/>
                  <a:t>(1 − </a:t>
                </a:r>
                <a:r>
                  <a:rPr lang="en-US" sz="2400" i="1" dirty="0"/>
                  <a:t>p</a:t>
                </a:r>
                <a:r>
                  <a:rPr lang="en-US" sz="2400" dirty="0"/>
                  <a:t>, </a:t>
                </a:r>
                <a:r>
                  <a:rPr lang="en-US" sz="2400" i="1" dirty="0"/>
                  <a:t>N </a:t>
                </a:r>
                <a:r>
                  <a:rPr lang="en-US" sz="2400" dirty="0"/>
                  <a:t>− 1</a:t>
                </a:r>
                <a:r>
                  <a:rPr lang="en-US" sz="2400" dirty="0" smtClean="0"/>
                  <a:t>) where</a:t>
                </a:r>
              </a:p>
              <a:p>
                <a:pPr marL="742950" lvl="1" indent="-285750">
                  <a:spcBef>
                    <a:spcPts val="600"/>
                  </a:spcBef>
                  <a:spcAft>
                    <a:spcPts val="1200"/>
                  </a:spcAft>
                  <a:buFont typeface="Wingdings" panose="05000000000000000000" pitchFamily="2" charset="2"/>
                  <a:buChar char="§"/>
                </a:pPr>
                <a:r>
                  <a:rPr lang="en-US" sz="2300" i="1" dirty="0" smtClean="0"/>
                  <a:t>TINV </a:t>
                </a:r>
                <a:r>
                  <a:rPr lang="en-US" sz="2300" dirty="0"/>
                  <a:t>is inverse of the </a:t>
                </a:r>
                <a:r>
                  <a:rPr lang="en-US" sz="2300" i="1" dirty="0"/>
                  <a:t>t</a:t>
                </a:r>
                <a:r>
                  <a:rPr lang="en-US" sz="2300" dirty="0"/>
                  <a:t>-distribution with degrees of freedom </a:t>
                </a:r>
                <a:r>
                  <a:rPr lang="en-US" sz="2300" i="1" dirty="0" err="1" smtClean="0"/>
                  <a:t>df</a:t>
                </a:r>
                <a:r>
                  <a:rPr lang="en-US" sz="2300" i="1" dirty="0" smtClean="0"/>
                  <a:t> </a:t>
                </a:r>
                <a:r>
                  <a:rPr lang="en-US" sz="2300" dirty="0"/>
                  <a:t>= </a:t>
                </a:r>
                <a:r>
                  <a:rPr lang="en-US" sz="2300" i="1" dirty="0"/>
                  <a:t>N </a:t>
                </a:r>
                <a:r>
                  <a:rPr lang="en-US" sz="2300" dirty="0"/>
                  <a:t>− 1 </a:t>
                </a:r>
              </a:p>
              <a:p>
                <a:pPr marL="742950" lvl="1" indent="-285750">
                  <a:spcBef>
                    <a:spcPts val="600"/>
                  </a:spcBef>
                  <a:spcAft>
                    <a:spcPts val="1200"/>
                  </a:spcAft>
                  <a:buFont typeface="Wingdings" panose="05000000000000000000" pitchFamily="2" charset="2"/>
                  <a:buChar char="§"/>
                </a:pPr>
                <a:r>
                  <a:rPr lang="en-US" sz="2300" i="1" dirty="0" smtClean="0"/>
                  <a:t>p </a:t>
                </a:r>
                <a:r>
                  <a:rPr lang="en-US" sz="2300" dirty="0"/>
                  <a:t>is the confidence interval to </a:t>
                </a:r>
                <a:r>
                  <a:rPr lang="en-US" sz="2300" dirty="0" smtClean="0"/>
                  <a:t>compute </a:t>
                </a:r>
              </a:p>
              <a:p>
                <a:pPr marL="285750" indent="-285750">
                  <a:spcBef>
                    <a:spcPts val="600"/>
                  </a:spcBef>
                  <a:spcAft>
                    <a:spcPts val="1200"/>
                  </a:spcAft>
                  <a:buFont typeface="Wingdings" panose="05000000000000000000" pitchFamily="2" charset="2"/>
                  <a:buChar char="§"/>
                </a:pPr>
                <a:r>
                  <a:rPr lang="en-US" sz="2400" dirty="0" smtClean="0"/>
                  <a:t>Then: </a:t>
                </a:r>
              </a:p>
              <a:p>
                <a:pPr lvl="1">
                  <a:spcBef>
                    <a:spcPts val="600"/>
                  </a:spcBef>
                  <a:spcAft>
                    <a:spcPts val="1200"/>
                  </a:spcAft>
                </a:pPr>
                <a:r>
                  <a:rPr lang="en-US" sz="2400" dirty="0" smtClean="0"/>
                  <a:t>The </a:t>
                </a:r>
                <a:r>
                  <a:rPr lang="en-US" sz="2400" i="1" dirty="0"/>
                  <a:t>p</a:t>
                </a:r>
                <a:r>
                  <a:rPr lang="en-US" sz="2400" dirty="0"/>
                  <a:t>% confidence interval goes from </a:t>
                </a:r>
                <a:r>
                  <a:rPr lang="en-US" sz="2400" i="1" dirty="0" smtClean="0"/>
                  <a:t>m </a:t>
                </a:r>
                <a:r>
                  <a:rPr lang="en-US" sz="2400" i="1" dirty="0"/>
                  <a: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𝑡</m:t>
                        </m:r>
                      </m:e>
                      <m:sub>
                        <m:r>
                          <a:rPr lang="en-US" sz="2400" b="0" i="1" smtClean="0">
                            <a:latin typeface="Cambria Math" panose="02040503050406030204" pitchFamily="18" charset="0"/>
                          </a:rPr>
                          <m:t>𝑏</m:t>
                        </m:r>
                      </m:sub>
                    </m:sSub>
                  </m:oMath>
                </a14:m>
                <a:r>
                  <a:rPr lang="en-US" sz="2400" dirty="0"/>
                  <a:t> </a:t>
                </a:r>
                <a:r>
                  <a:rPr lang="en-US" sz="2400" dirty="0">
                    <a:sym typeface="Symbol" panose="05050102010706020507" pitchFamily="18" charset="2"/>
                  </a:rPr>
                  <a:t> </a:t>
                </a:r>
                <a14:m>
                  <m:oMath xmlns:m="http://schemas.openxmlformats.org/officeDocument/2006/math">
                    <m:f>
                      <m:fPr>
                        <m:ctrlPr>
                          <a:rPr lang="en-US" sz="2400" i="1">
                            <a:latin typeface="Cambria Math" panose="02040503050406030204" pitchFamily="18" charset="0"/>
                            <a:sym typeface="Symbol" panose="05050102010706020507" pitchFamily="18" charset="2"/>
                          </a:rPr>
                        </m:ctrlPr>
                      </m:fPr>
                      <m:num>
                        <m:r>
                          <a:rPr lang="en-US" sz="2400" i="1">
                            <a:latin typeface="Cambria Math" panose="02040503050406030204" pitchFamily="18" charset="0"/>
                            <a:sym typeface="Symbol" panose="05050102010706020507" pitchFamily="18" charset="2"/>
                          </a:rPr>
                          <m:t>𝑠</m:t>
                        </m:r>
                      </m:num>
                      <m:den>
                        <m:rad>
                          <m:radPr>
                            <m:degHide m:val="on"/>
                            <m:ctrlPr>
                              <a:rPr lang="pt-BR" sz="2400" i="1">
                                <a:latin typeface="Cambria Math" panose="02040503050406030204" pitchFamily="18" charset="0"/>
                              </a:rPr>
                            </m:ctrlPr>
                          </m:radPr>
                          <m:deg/>
                          <m:e>
                            <m:r>
                              <a:rPr lang="en-US" sz="2400" i="1">
                                <a:latin typeface="Cambria Math" panose="02040503050406030204" pitchFamily="18" charset="0"/>
                              </a:rPr>
                              <m:t>𝑁</m:t>
                            </m:r>
                          </m:e>
                        </m:rad>
                      </m:den>
                    </m:f>
                  </m:oMath>
                </a14:m>
                <a:r>
                  <a:rPr lang="en-US" sz="2400" dirty="0" smtClean="0"/>
                  <a:t> to </a:t>
                </a:r>
                <a:r>
                  <a:rPr lang="en-US" sz="2400" i="1" dirty="0"/>
                  <a:t>m +</a:t>
                </a:r>
                <a:r>
                  <a:rPr lang="en-US" sz="2400" i="1" dirty="0" smtClean="0"/>
                  <a: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𝑡</m:t>
                        </m:r>
                      </m:e>
                      <m:sub>
                        <m:r>
                          <a:rPr lang="en-US" sz="2400" i="1">
                            <a:latin typeface="Cambria Math" panose="02040503050406030204" pitchFamily="18" charset="0"/>
                          </a:rPr>
                          <m:t>𝑏</m:t>
                        </m:r>
                      </m:sub>
                    </m:sSub>
                  </m:oMath>
                </a14:m>
                <a:r>
                  <a:rPr lang="en-US" sz="2400" dirty="0"/>
                  <a:t> </a:t>
                </a:r>
                <a:r>
                  <a:rPr lang="en-US" sz="2400" dirty="0">
                    <a:sym typeface="Symbol" panose="05050102010706020507" pitchFamily="18" charset="2"/>
                  </a:rPr>
                  <a:t> </a:t>
                </a:r>
                <a14:m>
                  <m:oMath xmlns:m="http://schemas.openxmlformats.org/officeDocument/2006/math">
                    <m:f>
                      <m:fPr>
                        <m:ctrlPr>
                          <a:rPr lang="en-US" sz="2400" i="1">
                            <a:latin typeface="Cambria Math" panose="02040503050406030204" pitchFamily="18" charset="0"/>
                            <a:sym typeface="Symbol" panose="05050102010706020507" pitchFamily="18" charset="2"/>
                          </a:rPr>
                        </m:ctrlPr>
                      </m:fPr>
                      <m:num>
                        <m:r>
                          <a:rPr lang="en-US" sz="2400" i="1">
                            <a:latin typeface="Cambria Math" panose="02040503050406030204" pitchFamily="18" charset="0"/>
                            <a:sym typeface="Symbol" panose="05050102010706020507" pitchFamily="18" charset="2"/>
                          </a:rPr>
                          <m:t>𝑠</m:t>
                        </m:r>
                      </m:num>
                      <m:den>
                        <m:rad>
                          <m:radPr>
                            <m:degHide m:val="on"/>
                            <m:ctrlPr>
                              <a:rPr lang="pt-BR" sz="2400" i="1">
                                <a:latin typeface="Cambria Math" panose="02040503050406030204" pitchFamily="18" charset="0"/>
                              </a:rPr>
                            </m:ctrlPr>
                          </m:radPr>
                          <m:deg/>
                          <m:e>
                            <m:r>
                              <a:rPr lang="en-US" sz="2400" i="1">
                                <a:latin typeface="Cambria Math" panose="02040503050406030204" pitchFamily="18" charset="0"/>
                              </a:rPr>
                              <m:t>𝑁</m:t>
                            </m:r>
                          </m:e>
                        </m:rad>
                      </m:den>
                    </m:f>
                  </m:oMath>
                </a14:m>
                <a:endParaRPr lang="en-US" sz="2400" dirty="0"/>
              </a:p>
            </p:txBody>
          </p:sp>
        </mc:Choice>
        <mc:Fallback xmlns="">
          <p:sp>
            <p:nvSpPr>
              <p:cNvPr id="23" name="Freeform 22"/>
              <p:cNvSpPr>
                <a:spLocks noRot="1" noChangeAspect="1" noMove="1" noResize="1" noEditPoints="1" noAdjustHandles="1" noChangeArrowheads="1" noChangeShapeType="1" noTextEdit="1"/>
              </p:cNvSpPr>
              <p:nvPr/>
            </p:nvSpPr>
            <p:spPr>
              <a:xfrm>
                <a:off x="625642" y="1440577"/>
                <a:ext cx="10940716" cy="4417783"/>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blipFill rotWithShape="0">
                <a:blip r:embed="rId3"/>
                <a:stretch>
                  <a:fillRect l="-334"/>
                </a:stretch>
              </a:blipFill>
            </p:spPr>
            <p:txBody>
              <a:bodyPr/>
              <a:lstStyle/>
              <a:p>
                <a:r>
                  <a:rPr lang="en-US">
                    <a:noFill/>
                  </a:rPr>
                  <a:t> </a:t>
                </a:r>
              </a:p>
            </p:txBody>
          </p:sp>
        </mc:Fallback>
      </mc:AlternateContent>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5</a:t>
            </a:r>
            <a:r>
              <a:rPr lang="en-US" sz="1100" b="1" dirty="0">
                <a:solidFill>
                  <a:schemeClr val="tx2"/>
                </a:solidFill>
              </a:rPr>
              <a:t>: Estimation </a:t>
            </a:r>
            <a:r>
              <a:rPr lang="en-US" sz="1100" b="1" dirty="0" smtClean="0">
                <a:solidFill>
                  <a:schemeClr val="tx2"/>
                </a:solidFill>
              </a:rPr>
              <a:t>– Small Sample Size </a:t>
            </a:r>
            <a:endParaRPr lang="en-US" sz="1100" b="1" dirty="0">
              <a:solidFill>
                <a:schemeClr val="tx2"/>
              </a:solidFill>
            </a:endParaRPr>
          </a:p>
        </p:txBody>
      </p:sp>
    </p:spTree>
    <p:extLst>
      <p:ext uri="{BB962C8B-B14F-4D97-AF65-F5344CB8AC3E}">
        <p14:creationId xmlns:p14="http://schemas.microsoft.com/office/powerpoint/2010/main" val="262926195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7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750"/>
                                        <p:tgtEl>
                                          <p:spTgt spid="23"/>
                                        </p:tgtEl>
                                      </p:cBhvr>
                                    </p:animEffect>
                                  </p:childTnLst>
                                </p:cTn>
                              </p:par>
                              <p:par>
                                <p:cTn id="13" presetID="42" presetClass="entr" presetSubtype="0" fill="hold" nodeType="with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animEffect transition="in" filter="fade">
                                      <p:cBhvr>
                                        <p:cTn id="15" dur="750"/>
                                        <p:tgtEl>
                                          <p:spTgt spid="23">
                                            <p:txEl>
                                              <p:pRg st="0" end="0"/>
                                            </p:txEl>
                                          </p:spTgt>
                                        </p:tgtEl>
                                      </p:cBhvr>
                                    </p:animEffect>
                                    <p:anim calcmode="lin" valueType="num">
                                      <p:cBhvr>
                                        <p:cTn id="16" dur="75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7" dur="75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3">
                                            <p:txEl>
                                              <p:pRg st="1" end="1"/>
                                            </p:txEl>
                                          </p:spTgt>
                                        </p:tgtEl>
                                        <p:attrNameLst>
                                          <p:attrName>style.visibility</p:attrName>
                                        </p:attrNameLst>
                                      </p:cBhvr>
                                      <p:to>
                                        <p:strVal val="visible"/>
                                      </p:to>
                                    </p:set>
                                    <p:animEffect transition="in" filter="fade">
                                      <p:cBhvr>
                                        <p:cTn id="22" dur="750"/>
                                        <p:tgtEl>
                                          <p:spTgt spid="23">
                                            <p:txEl>
                                              <p:pRg st="1" end="1"/>
                                            </p:txEl>
                                          </p:spTgt>
                                        </p:tgtEl>
                                      </p:cBhvr>
                                    </p:animEffect>
                                    <p:anim calcmode="lin" valueType="num">
                                      <p:cBhvr>
                                        <p:cTn id="23" dur="75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24" dur="75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3">
                                            <p:txEl>
                                              <p:pRg st="2" end="2"/>
                                            </p:txEl>
                                          </p:spTgt>
                                        </p:tgtEl>
                                        <p:attrNameLst>
                                          <p:attrName>style.visibility</p:attrName>
                                        </p:attrNameLst>
                                      </p:cBhvr>
                                      <p:to>
                                        <p:strVal val="visible"/>
                                      </p:to>
                                    </p:set>
                                    <p:animEffect transition="in" filter="fade">
                                      <p:cBhvr>
                                        <p:cTn id="29" dur="750"/>
                                        <p:tgtEl>
                                          <p:spTgt spid="23">
                                            <p:txEl>
                                              <p:pRg st="2" end="2"/>
                                            </p:txEl>
                                          </p:spTgt>
                                        </p:tgtEl>
                                      </p:cBhvr>
                                    </p:animEffect>
                                    <p:anim calcmode="lin" valueType="num">
                                      <p:cBhvr>
                                        <p:cTn id="30" dur="75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31" dur="75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3">
                                            <p:txEl>
                                              <p:pRg st="3" end="3"/>
                                            </p:txEl>
                                          </p:spTgt>
                                        </p:tgtEl>
                                        <p:attrNameLst>
                                          <p:attrName>style.visibility</p:attrName>
                                        </p:attrNameLst>
                                      </p:cBhvr>
                                      <p:to>
                                        <p:strVal val="visible"/>
                                      </p:to>
                                    </p:set>
                                    <p:animEffect transition="in" filter="fade">
                                      <p:cBhvr>
                                        <p:cTn id="36" dur="750"/>
                                        <p:tgtEl>
                                          <p:spTgt spid="23">
                                            <p:txEl>
                                              <p:pRg st="3" end="3"/>
                                            </p:txEl>
                                          </p:spTgt>
                                        </p:tgtEl>
                                      </p:cBhvr>
                                    </p:animEffect>
                                    <p:anim calcmode="lin" valueType="num">
                                      <p:cBhvr>
                                        <p:cTn id="37" dur="75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38" dur="75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3">
                                            <p:txEl>
                                              <p:pRg st="4" end="4"/>
                                            </p:txEl>
                                          </p:spTgt>
                                        </p:tgtEl>
                                        <p:attrNameLst>
                                          <p:attrName>style.visibility</p:attrName>
                                        </p:attrNameLst>
                                      </p:cBhvr>
                                      <p:to>
                                        <p:strVal val="visible"/>
                                      </p:to>
                                    </p:set>
                                    <p:animEffect transition="in" filter="fade">
                                      <p:cBhvr>
                                        <p:cTn id="43" dur="750"/>
                                        <p:tgtEl>
                                          <p:spTgt spid="23">
                                            <p:txEl>
                                              <p:pRg st="4" end="4"/>
                                            </p:txEl>
                                          </p:spTgt>
                                        </p:tgtEl>
                                      </p:cBhvr>
                                    </p:animEffect>
                                    <p:anim calcmode="lin" valueType="num">
                                      <p:cBhvr>
                                        <p:cTn id="44" dur="75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45" dur="750" fill="hold"/>
                                        <p:tgtEl>
                                          <p:spTgt spid="23">
                                            <p:txEl>
                                              <p:pRg st="4" end="4"/>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3">
                                            <p:txEl>
                                              <p:pRg st="5" end="5"/>
                                            </p:txEl>
                                          </p:spTgt>
                                        </p:tgtEl>
                                        <p:attrNameLst>
                                          <p:attrName>style.visibility</p:attrName>
                                        </p:attrNameLst>
                                      </p:cBhvr>
                                      <p:to>
                                        <p:strVal val="visible"/>
                                      </p:to>
                                    </p:set>
                                    <p:animEffect transition="in" filter="fade">
                                      <p:cBhvr>
                                        <p:cTn id="48" dur="750"/>
                                        <p:tgtEl>
                                          <p:spTgt spid="23">
                                            <p:txEl>
                                              <p:pRg st="5" end="5"/>
                                            </p:txEl>
                                          </p:spTgt>
                                        </p:tgtEl>
                                      </p:cBhvr>
                                    </p:animEffect>
                                    <p:anim calcmode="lin" valueType="num">
                                      <p:cBhvr>
                                        <p:cTn id="49" dur="75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50" dur="75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p:cNvSpPr>
                <a:spLocks noGrp="1"/>
              </p:cNvSpPr>
              <p:nvPr>
                <p:ph idx="1"/>
              </p:nvPr>
            </p:nvSpPr>
            <p:spPr>
              <a:xfrm>
                <a:off x="729374" y="1162373"/>
                <a:ext cx="10733251" cy="4788977"/>
              </a:xfrm>
            </p:spPr>
            <p:txBody>
              <a:bodyPr>
                <a:normAutofit/>
              </a:bodyPr>
              <a:lstStyle/>
              <a:p>
                <a:pPr marL="285750" indent="-285750" algn="just">
                  <a:spcAft>
                    <a:spcPts val="600"/>
                  </a:spcAft>
                  <a:buFont typeface="Wingdings" panose="05000000000000000000" pitchFamily="2" charset="2"/>
                  <a:buChar char="§"/>
                </a:pPr>
                <a:r>
                  <a:rPr lang="en-US" dirty="0"/>
                  <a:t>This is similar to the alternate method for large N, but the multiplier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𝑝</m:t>
                        </m:r>
                      </m:sub>
                    </m:sSub>
                  </m:oMath>
                </a14:m>
                <a:r>
                  <a:rPr lang="en-US" dirty="0"/>
                  <a:t> depends not only on which percentage interval we want to find but also on the sample size </a:t>
                </a:r>
                <a:r>
                  <a:rPr lang="en-US" i="1" dirty="0"/>
                  <a:t>N</a:t>
                </a:r>
                <a:r>
                  <a:rPr lang="en-US" dirty="0"/>
                  <a:t>. </a:t>
                </a:r>
              </a:p>
              <a:p>
                <a:pPr marL="285750" indent="-285750" algn="just">
                  <a:spcAft>
                    <a:spcPts val="600"/>
                  </a:spcAft>
                  <a:buFont typeface="Wingdings" panose="05000000000000000000" pitchFamily="2" charset="2"/>
                  <a:buChar char="§"/>
                </a:pPr>
                <a:r>
                  <a:rPr lang="en-US" dirty="0"/>
                  <a:t>It turns out, however, that the multiplier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𝑝</m:t>
                        </m:r>
                      </m:sub>
                    </m:sSub>
                  </m:oMath>
                </a14:m>
                <a:r>
                  <a:rPr lang="en-US" dirty="0"/>
                  <a:t> is always greater than the corresponding multiplier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𝑝</m:t>
                        </m:r>
                      </m:sub>
                    </m:sSub>
                  </m:oMath>
                </a14:m>
                <a:r>
                  <a:rPr lang="en-US" i="1" dirty="0"/>
                  <a:t> </a:t>
                </a:r>
                <a:r>
                  <a:rPr lang="en-US" dirty="0"/>
                  <a:t>for large </a:t>
                </a:r>
                <a:r>
                  <a:rPr lang="en-US" i="1" dirty="0"/>
                  <a:t>N </a:t>
                </a:r>
                <a:endParaRPr lang="en-US" dirty="0"/>
              </a:p>
              <a:p>
                <a:pPr marL="870966" lvl="2" algn="just">
                  <a:spcAft>
                    <a:spcPts val="600"/>
                  </a:spcAft>
                  <a:buFont typeface="Wingdings" panose="05000000000000000000" pitchFamily="2" charset="2"/>
                  <a:buChar char="§"/>
                </a:pPr>
                <a:r>
                  <a:rPr lang="en-US" dirty="0" smtClean="0"/>
                  <a:t>e.g.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𝑝</m:t>
                        </m:r>
                      </m:sub>
                    </m:sSub>
                  </m:oMath>
                </a14:m>
                <a:r>
                  <a:rPr lang="en-US" i="1" dirty="0"/>
                  <a:t> </a:t>
                </a:r>
                <a:r>
                  <a:rPr lang="en-US" dirty="0"/>
                  <a:t>= 1.96 for a 95 percent confidence </a:t>
                </a:r>
                <a:r>
                  <a:rPr lang="en-US" dirty="0" smtClean="0"/>
                  <a:t>interval</a:t>
                </a:r>
              </a:p>
              <a:p>
                <a:pPr marL="614934" lvl="1" algn="just">
                  <a:spcAft>
                    <a:spcPts val="600"/>
                  </a:spcAft>
                  <a:buFont typeface="Wingdings" panose="05000000000000000000" pitchFamily="2" charset="2"/>
                  <a:buChar char="§"/>
                </a:pPr>
                <a:r>
                  <a:rPr lang="en-US" dirty="0" smtClean="0"/>
                  <a:t> </a:t>
                </a:r>
                <a:r>
                  <a:rPr lang="en-US" dirty="0"/>
                  <a:t>so that a confidence interval using the small sample size procedure is always </a:t>
                </a:r>
                <a:r>
                  <a:rPr lang="en-US" i="1" dirty="0"/>
                  <a:t>bigger </a:t>
                </a:r>
                <a:r>
                  <a:rPr lang="en-US" dirty="0"/>
                  <a:t>than the one using the large sample size </a:t>
                </a:r>
                <a:r>
                  <a:rPr lang="en-US" dirty="0" smtClean="0"/>
                  <a:t>procedure</a:t>
                </a:r>
                <a:endParaRPr lang="en-US" dirty="0"/>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729374" y="1162373"/>
                <a:ext cx="10733251" cy="4788977"/>
              </a:xfrm>
              <a:blipFill rotWithShape="0">
                <a:blip r:embed="rId3"/>
                <a:stretch>
                  <a:fillRect l="-795" t="-1274" r="-1023"/>
                </a:stretch>
              </a:blipFill>
            </p:spPr>
            <p:txBody>
              <a:bodyPr/>
              <a:lstStyle/>
              <a:p>
                <a:r>
                  <a:rPr lang="en-US">
                    <a:noFill/>
                  </a:rPr>
                  <a:t> </a:t>
                </a:r>
              </a:p>
            </p:txBody>
          </p:sp>
        </mc:Fallback>
      </mc:AlternateContent>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5</a:t>
            </a:r>
            <a:r>
              <a:rPr lang="en-US" sz="1100" b="1" dirty="0">
                <a:solidFill>
                  <a:schemeClr val="tx2"/>
                </a:solidFill>
              </a:rPr>
              <a:t>: Estimation </a:t>
            </a:r>
            <a:r>
              <a:rPr lang="en-US" sz="1100" b="1" dirty="0" smtClean="0">
                <a:solidFill>
                  <a:schemeClr val="tx2"/>
                </a:solidFill>
              </a:rPr>
              <a:t>– Small Sample Size </a:t>
            </a:r>
            <a:endParaRPr lang="en-US" sz="1100" b="1" dirty="0">
              <a:solidFill>
                <a:schemeClr val="tx2"/>
              </a:solidFill>
            </a:endParaRPr>
          </a:p>
        </p:txBody>
      </p:sp>
    </p:spTree>
    <p:extLst>
      <p:ext uri="{BB962C8B-B14F-4D97-AF65-F5344CB8AC3E}">
        <p14:creationId xmlns:p14="http://schemas.microsoft.com/office/powerpoint/2010/main" val="13927828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750"/>
                                        <p:tgtEl>
                                          <p:spTgt spid="2">
                                            <p:txEl>
                                              <p:pRg st="3" end="3"/>
                                            </p:txEl>
                                          </p:spTgt>
                                        </p:tgtEl>
                                      </p:cBhvr>
                                    </p:animEffect>
                                    <p:anim calcmode="lin" valueType="num">
                                      <p:cBhvr>
                                        <p:cTn id="22"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244187" y="1123310"/>
            <a:ext cx="9937187" cy="4580066"/>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pPr>
              <a:spcBef>
                <a:spcPts val="600"/>
              </a:spcBef>
              <a:spcAft>
                <a:spcPts val="1200"/>
              </a:spcAft>
            </a:pPr>
            <a:r>
              <a:rPr lang="en-US" sz="2400" dirty="0"/>
              <a:t>Suppose you want to measure the efficacy of a new blood pressure drug. Since trials involving human beings are expensive, you test the new drug on only 10 randomly selected </a:t>
            </a:r>
            <a:r>
              <a:rPr lang="en-US" sz="2400" dirty="0" smtClean="0"/>
              <a:t>patients.</a:t>
            </a:r>
          </a:p>
          <a:p>
            <a:pPr marL="342900" indent="-342900">
              <a:spcBef>
                <a:spcPts val="600"/>
              </a:spcBef>
              <a:spcAft>
                <a:spcPts val="1200"/>
              </a:spcAft>
              <a:buFont typeface="Wingdings" panose="05000000000000000000" pitchFamily="2" charset="2"/>
              <a:buChar char="§"/>
            </a:pPr>
            <a:r>
              <a:rPr lang="en-US" sz="2400" dirty="0" smtClean="0"/>
              <a:t>You </a:t>
            </a:r>
            <a:r>
              <a:rPr lang="en-US" sz="2400" dirty="0"/>
              <a:t>find that the average decrease of blood pressure in the group tested was 15 mmHg with a standard deviation of 2 mmHg. </a:t>
            </a:r>
            <a:endParaRPr lang="en-US" sz="2400" dirty="0" smtClean="0"/>
          </a:p>
          <a:p>
            <a:pPr marL="342900" indent="-342900">
              <a:spcBef>
                <a:spcPts val="600"/>
              </a:spcBef>
              <a:spcAft>
                <a:spcPts val="1200"/>
              </a:spcAft>
              <a:buFont typeface="Wingdings" panose="05000000000000000000" pitchFamily="2" charset="2"/>
              <a:buChar char="§"/>
            </a:pPr>
            <a:r>
              <a:rPr lang="en-US" sz="2400" dirty="0" smtClean="0"/>
              <a:t>Since </a:t>
            </a:r>
            <a:r>
              <a:rPr lang="en-US" sz="2400" dirty="0"/>
              <a:t>we are dealing with medication given to humans, we want to be very sure about my results, so we want to know a 99 percent confidence interval.</a:t>
            </a:r>
          </a:p>
          <a:p>
            <a:pPr>
              <a:spcBef>
                <a:spcPts val="600"/>
              </a:spcBef>
              <a:spcAft>
                <a:spcPts val="1200"/>
              </a:spcAft>
            </a:pPr>
            <a:endParaRPr lang="en-US" sz="2400" dirty="0" smtClean="0"/>
          </a:p>
          <a:p>
            <a:pPr defTabSz="1244600">
              <a:spcBef>
                <a:spcPts val="600"/>
              </a:spcBef>
              <a:spcAft>
                <a:spcPts val="1200"/>
              </a:spcAft>
            </a:pPr>
            <a:endParaRPr lang="en-US" sz="2400" kern="1200" dirty="0" smtClean="0"/>
          </a:p>
        </p:txBody>
      </p:sp>
      <p:sp>
        <p:nvSpPr>
          <p:cNvPr id="8" name="Freeform 7"/>
          <p:cNvSpPr/>
          <p:nvPr/>
        </p:nvSpPr>
        <p:spPr>
          <a:xfrm>
            <a:off x="1370905" y="738273"/>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5</a:t>
            </a:r>
            <a:r>
              <a:rPr lang="en-US" sz="1100" b="1" dirty="0">
                <a:solidFill>
                  <a:schemeClr val="tx2"/>
                </a:solidFill>
              </a:rPr>
              <a:t>: Estimation </a:t>
            </a:r>
            <a:r>
              <a:rPr lang="en-US" sz="1100" b="1" dirty="0" smtClean="0">
                <a:solidFill>
                  <a:schemeClr val="tx2"/>
                </a:solidFill>
              </a:rPr>
              <a:t>– Small Sample Size </a:t>
            </a:r>
            <a:endParaRPr lang="en-US" sz="1100" b="1" dirty="0">
              <a:solidFill>
                <a:schemeClr val="tx2"/>
              </a:solidFill>
            </a:endParaRPr>
          </a:p>
        </p:txBody>
      </p:sp>
    </p:spTree>
    <p:extLst>
      <p:ext uri="{BB962C8B-B14F-4D97-AF65-F5344CB8AC3E}">
        <p14:creationId xmlns:p14="http://schemas.microsoft.com/office/powerpoint/2010/main" val="97635264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750"/>
                                        <p:tgtEl>
                                          <p:spTgt spid="7">
                                            <p:txEl>
                                              <p:pRg st="1" end="1"/>
                                            </p:txEl>
                                          </p:spTgt>
                                        </p:tgtEl>
                                      </p:cBhvr>
                                    </p:animEffect>
                                    <p:anim calcmode="lin" valueType="num">
                                      <p:cBhvr>
                                        <p:cTn id="8" dur="75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750"/>
                                        <p:tgtEl>
                                          <p:spTgt spid="7">
                                            <p:txEl>
                                              <p:pRg st="2" end="2"/>
                                            </p:txEl>
                                          </p:spTgt>
                                        </p:tgtEl>
                                      </p:cBhvr>
                                    </p:animEffect>
                                    <p:anim calcmode="lin" valueType="num">
                                      <p:cBhvr>
                                        <p:cTn id="15" dur="75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861390" y="1084881"/>
                <a:ext cx="10721009" cy="5037623"/>
              </a:xfrm>
            </p:spPr>
            <p:txBody>
              <a:bodyPr>
                <a:noAutofit/>
              </a:bodyPr>
              <a:lstStyle/>
              <a:p>
                <a:r>
                  <a:rPr lang="en-US" sz="2800" dirty="0" smtClean="0"/>
                  <a:t>The </a:t>
                </a:r>
                <a:r>
                  <a:rPr lang="en-US" sz="2800" dirty="0"/>
                  <a:t>sample size is </a:t>
                </a:r>
                <a:r>
                  <a:rPr lang="en-US" sz="2800" i="1" dirty="0"/>
                  <a:t>N </a:t>
                </a:r>
                <a:r>
                  <a:rPr lang="en-US" sz="2800" dirty="0"/>
                  <a:t>= 10, which is considered small, so that the “small size” procedure applies. </a:t>
                </a:r>
                <a:endParaRPr lang="en-US" sz="2800" dirty="0" smtClean="0"/>
              </a:p>
              <a:p>
                <a:pPr lvl="1"/>
                <a:r>
                  <a:rPr lang="en-US" sz="2800" dirty="0" smtClean="0"/>
                  <a:t>We </a:t>
                </a:r>
                <a:r>
                  <a:rPr lang="en-US" sz="2800" dirty="0"/>
                  <a:t>need to find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𝑡</m:t>
                        </m:r>
                      </m:e>
                      <m:sub>
                        <m:r>
                          <a:rPr lang="en-US" sz="2800" b="0" i="1" smtClean="0">
                            <a:latin typeface="Cambria Math" panose="02040503050406030204" pitchFamily="18" charset="0"/>
                          </a:rPr>
                          <m:t>0.99</m:t>
                        </m:r>
                      </m:sub>
                    </m:sSub>
                  </m:oMath>
                </a14:m>
                <a:r>
                  <a:rPr lang="en-US" sz="2800" dirty="0" smtClean="0"/>
                  <a:t> </a:t>
                </a:r>
                <a:r>
                  <a:rPr lang="en-US" dirty="0" smtClean="0"/>
                  <a:t>using </a:t>
                </a:r>
                <a:r>
                  <a:rPr lang="en-US" i="1" dirty="0"/>
                  <a:t>N </a:t>
                </a:r>
                <a:r>
                  <a:rPr lang="en-US" dirty="0"/>
                  <a:t>− 1 = 9 as degrees of freedom: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0.99</m:t>
                        </m:r>
                      </m:sub>
                    </m:sSub>
                  </m:oMath>
                </a14:m>
                <a:r>
                  <a:rPr lang="en-US" dirty="0" smtClean="0"/>
                  <a:t> = </a:t>
                </a:r>
                <a:r>
                  <a:rPr lang="en-US" i="1" dirty="0"/>
                  <a:t>TINV</a:t>
                </a:r>
                <a:r>
                  <a:rPr lang="en-US" dirty="0"/>
                  <a:t>(0.01,9) = </a:t>
                </a:r>
                <a:r>
                  <a:rPr lang="en-US" dirty="0" smtClean="0"/>
                  <a:t>3.2498</a:t>
                </a:r>
                <a:endParaRPr lang="en-US" sz="2800" dirty="0"/>
              </a:p>
              <a:p>
                <a:r>
                  <a:rPr lang="en-US" sz="2800" dirty="0" smtClean="0"/>
                  <a:t>Thus, our 99 percent confidence interval goes from </a:t>
                </a:r>
                <a:r>
                  <a:rPr lang="en-US" sz="2400" dirty="0" smtClean="0"/>
                  <a:t> </a:t>
                </a:r>
              </a:p>
              <a:p>
                <a:pPr marL="68580" indent="0">
                  <a:buNone/>
                </a:pPr>
                <a:r>
                  <a:rPr lang="en-US" sz="2000" i="1" dirty="0" smtClean="0"/>
                  <a:t>m</a:t>
                </a:r>
                <a:r>
                  <a:rPr lang="en-US" sz="2400" i="1" dirty="0" smtClean="0"/>
                  <a:t> </a:t>
                </a:r>
                <a:r>
                  <a:rPr lang="en-US" sz="2400" i="1" dirty="0"/>
                  <a: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𝑡</m:t>
                        </m:r>
                      </m:e>
                      <m:sub>
                        <m:r>
                          <a:rPr lang="en-US" sz="2400" b="0" i="1" smtClean="0">
                            <a:latin typeface="Cambria Math" panose="02040503050406030204" pitchFamily="18" charset="0"/>
                          </a:rPr>
                          <m:t>𝑝</m:t>
                        </m:r>
                      </m:sub>
                    </m:sSub>
                  </m:oMath>
                </a14:m>
                <a:r>
                  <a:rPr lang="en-US" sz="2400" dirty="0">
                    <a:sym typeface="Symbol" panose="05050102010706020507" pitchFamily="18" charset="2"/>
                  </a:rPr>
                  <a:t> </a:t>
                </a:r>
                <a14:m>
                  <m:oMath xmlns:m="http://schemas.openxmlformats.org/officeDocument/2006/math">
                    <m:f>
                      <m:fPr>
                        <m:ctrlPr>
                          <a:rPr lang="en-US" sz="2400" i="1">
                            <a:latin typeface="Cambria Math" panose="02040503050406030204" pitchFamily="18" charset="0"/>
                            <a:sym typeface="Symbol" panose="05050102010706020507" pitchFamily="18" charset="2"/>
                          </a:rPr>
                        </m:ctrlPr>
                      </m:fPr>
                      <m:num>
                        <m:r>
                          <a:rPr lang="en-US" sz="2400" i="1">
                            <a:latin typeface="Cambria Math" panose="02040503050406030204" pitchFamily="18" charset="0"/>
                            <a:sym typeface="Symbol" panose="05050102010706020507" pitchFamily="18" charset="2"/>
                          </a:rPr>
                          <m:t>𝑠</m:t>
                        </m:r>
                      </m:num>
                      <m:den>
                        <m:rad>
                          <m:radPr>
                            <m:degHide m:val="on"/>
                            <m:ctrlPr>
                              <a:rPr lang="pt-BR" sz="2400" i="1">
                                <a:latin typeface="Cambria Math" panose="02040503050406030204" pitchFamily="18" charset="0"/>
                              </a:rPr>
                            </m:ctrlPr>
                          </m:radPr>
                          <m:deg/>
                          <m:e>
                            <m:r>
                              <a:rPr lang="en-US" sz="2400" i="1">
                                <a:latin typeface="Cambria Math" panose="02040503050406030204" pitchFamily="18" charset="0"/>
                              </a:rPr>
                              <m:t>𝑁</m:t>
                            </m:r>
                          </m:e>
                        </m:rad>
                      </m:den>
                    </m:f>
                  </m:oMath>
                </a14:m>
                <a:r>
                  <a:rPr lang="en-US" sz="2400" dirty="0" smtClean="0"/>
                  <a:t> </a:t>
                </a:r>
                <a:r>
                  <a:rPr lang="en-US" sz="2400" dirty="0"/>
                  <a:t>= 15 − </a:t>
                </a:r>
                <a:r>
                  <a:rPr lang="en-US" sz="2400" dirty="0" smtClean="0"/>
                  <a:t>3.2498 </a:t>
                </a:r>
                <a:r>
                  <a:rPr lang="en-US" sz="2000" dirty="0">
                    <a:sym typeface="Symbol" panose="05050102010706020507" pitchFamily="18" charset="2"/>
                  </a:rPr>
                  <a:t> </a:t>
                </a:r>
                <a14:m>
                  <m:oMath xmlns:m="http://schemas.openxmlformats.org/officeDocument/2006/math">
                    <m:f>
                      <m:fPr>
                        <m:ctrlPr>
                          <a:rPr lang="en-US" sz="2400" i="1">
                            <a:latin typeface="Cambria Math" panose="02040503050406030204" pitchFamily="18" charset="0"/>
                            <a:sym typeface="Symbol" panose="05050102010706020507" pitchFamily="18" charset="2"/>
                          </a:rPr>
                        </m:ctrlPr>
                      </m:fPr>
                      <m:num>
                        <m:r>
                          <a:rPr lang="en-US" sz="2400" b="0" i="1" smtClean="0">
                            <a:latin typeface="Cambria Math" panose="02040503050406030204" pitchFamily="18" charset="0"/>
                            <a:sym typeface="Symbol" panose="05050102010706020507" pitchFamily="18" charset="2"/>
                          </a:rPr>
                          <m:t>2.1</m:t>
                        </m:r>
                      </m:num>
                      <m:den>
                        <m:rad>
                          <m:radPr>
                            <m:degHide m:val="on"/>
                            <m:ctrlPr>
                              <a:rPr lang="pt-BR" sz="2400" i="1">
                                <a:latin typeface="Cambria Math" panose="02040503050406030204" pitchFamily="18" charset="0"/>
                              </a:rPr>
                            </m:ctrlPr>
                          </m:radPr>
                          <m:deg/>
                          <m:e>
                            <m:r>
                              <a:rPr lang="en-US" sz="2400" b="0" i="1" smtClean="0">
                                <a:latin typeface="Cambria Math" panose="02040503050406030204" pitchFamily="18" charset="0"/>
                              </a:rPr>
                              <m:t>10</m:t>
                            </m:r>
                          </m:e>
                        </m:rad>
                      </m:den>
                    </m:f>
                  </m:oMath>
                </a14:m>
                <a:r>
                  <a:rPr lang="en-US" sz="2400" dirty="0" smtClean="0"/>
                  <a:t> = 12.84 to </a:t>
                </a:r>
                <a:r>
                  <a:rPr lang="en-US" sz="2000" i="1" dirty="0"/>
                  <a:t>m </a:t>
                </a:r>
                <a:r>
                  <a:rPr lang="en-US" sz="2000" i="1" dirty="0" smtClean="0"/>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𝑡</m:t>
                        </m:r>
                      </m:e>
                      <m:sub>
                        <m:r>
                          <a:rPr lang="en-US" sz="2000" i="1">
                            <a:latin typeface="Cambria Math" panose="02040503050406030204" pitchFamily="18" charset="0"/>
                          </a:rPr>
                          <m:t>𝑝</m:t>
                        </m:r>
                      </m:sub>
                    </m:sSub>
                  </m:oMath>
                </a14:m>
                <a:r>
                  <a:rPr lang="en-US" sz="2000" dirty="0"/>
                  <a:t> </a:t>
                </a:r>
                <a14:m>
                  <m:oMath xmlns:m="http://schemas.openxmlformats.org/officeDocument/2006/math">
                    <m:f>
                      <m:fPr>
                        <m:ctrlPr>
                          <a:rPr lang="en-US" sz="2400" i="1">
                            <a:latin typeface="Cambria Math" panose="02040503050406030204" pitchFamily="18" charset="0"/>
                            <a:sym typeface="Symbol" panose="05050102010706020507" pitchFamily="18" charset="2"/>
                          </a:rPr>
                        </m:ctrlPr>
                      </m:fPr>
                      <m:num>
                        <m:r>
                          <a:rPr lang="en-US" sz="2400" i="1">
                            <a:latin typeface="Cambria Math" panose="02040503050406030204" pitchFamily="18" charset="0"/>
                            <a:sym typeface="Symbol" panose="05050102010706020507" pitchFamily="18" charset="2"/>
                          </a:rPr>
                          <m:t>𝑠</m:t>
                        </m:r>
                      </m:num>
                      <m:den>
                        <m:rad>
                          <m:radPr>
                            <m:degHide m:val="on"/>
                            <m:ctrlPr>
                              <a:rPr lang="pt-BR" sz="2400" i="1">
                                <a:latin typeface="Cambria Math" panose="02040503050406030204" pitchFamily="18" charset="0"/>
                              </a:rPr>
                            </m:ctrlPr>
                          </m:radPr>
                          <m:deg/>
                          <m:e>
                            <m:r>
                              <a:rPr lang="en-US" sz="2400" i="1">
                                <a:latin typeface="Cambria Math" panose="02040503050406030204" pitchFamily="18" charset="0"/>
                              </a:rPr>
                              <m:t>𝑁</m:t>
                            </m:r>
                          </m:e>
                        </m:rad>
                      </m:den>
                    </m:f>
                  </m:oMath>
                </a14:m>
                <a:r>
                  <a:rPr lang="en-US" sz="2400" dirty="0"/>
                  <a:t> = 15 </a:t>
                </a:r>
                <a:r>
                  <a:rPr lang="en-US" sz="2400" dirty="0" smtClean="0"/>
                  <a:t>+ </a:t>
                </a:r>
                <a:r>
                  <a:rPr lang="en-US" sz="2400" dirty="0"/>
                  <a:t>3.2498 </a:t>
                </a:r>
                <a:r>
                  <a:rPr lang="en-US" sz="1800" dirty="0">
                    <a:sym typeface="Symbol" panose="05050102010706020507" pitchFamily="18" charset="2"/>
                  </a:rPr>
                  <a:t> </a:t>
                </a:r>
                <a14:m>
                  <m:oMath xmlns:m="http://schemas.openxmlformats.org/officeDocument/2006/math">
                    <m:f>
                      <m:fPr>
                        <m:ctrlPr>
                          <a:rPr lang="en-US" sz="2000" i="1">
                            <a:latin typeface="Cambria Math" panose="02040503050406030204" pitchFamily="18" charset="0"/>
                            <a:sym typeface="Symbol" panose="05050102010706020507" pitchFamily="18" charset="2"/>
                          </a:rPr>
                        </m:ctrlPr>
                      </m:fPr>
                      <m:num>
                        <m:r>
                          <a:rPr lang="en-US" sz="2000" i="1">
                            <a:latin typeface="Cambria Math" panose="02040503050406030204" pitchFamily="18" charset="0"/>
                            <a:sym typeface="Symbol" panose="05050102010706020507" pitchFamily="18" charset="2"/>
                          </a:rPr>
                          <m:t>2.1</m:t>
                        </m:r>
                      </m:num>
                      <m:den>
                        <m:rad>
                          <m:radPr>
                            <m:degHide m:val="on"/>
                            <m:ctrlPr>
                              <a:rPr lang="pt-BR" sz="2000" i="1">
                                <a:latin typeface="Cambria Math" panose="02040503050406030204" pitchFamily="18" charset="0"/>
                              </a:rPr>
                            </m:ctrlPr>
                          </m:radPr>
                          <m:deg/>
                          <m:e>
                            <m:r>
                              <a:rPr lang="en-US" sz="2000" i="1">
                                <a:latin typeface="Cambria Math" panose="02040503050406030204" pitchFamily="18" charset="0"/>
                              </a:rPr>
                              <m:t>10</m:t>
                            </m:r>
                          </m:e>
                        </m:rad>
                      </m:den>
                    </m:f>
                  </m:oMath>
                </a14:m>
                <a:r>
                  <a:rPr lang="en-US" sz="2400" dirty="0"/>
                  <a:t> = </a:t>
                </a:r>
                <a:r>
                  <a:rPr lang="en-US" sz="2400" dirty="0" smtClean="0"/>
                  <a:t>17.16 </a:t>
                </a:r>
              </a:p>
              <a:p>
                <a:pPr marL="68580" indent="0">
                  <a:buNone/>
                </a:pPr>
                <a:r>
                  <a:rPr lang="en-US" sz="2400" dirty="0" smtClean="0"/>
                  <a:t>or </a:t>
                </a:r>
                <a:r>
                  <a:rPr lang="en-US" sz="2400" dirty="0"/>
                  <a:t>in interval notation (12.84, 17.16</a:t>
                </a:r>
                <a:r>
                  <a:rPr lang="en-US" sz="2400" dirty="0" smtClean="0"/>
                  <a:t>)</a:t>
                </a:r>
                <a:endParaRPr lang="en-US" sz="2400"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861390" y="1084881"/>
                <a:ext cx="10721009" cy="5037623"/>
              </a:xfrm>
              <a:blipFill rotWithShape="0">
                <a:blip r:embed="rId2"/>
                <a:stretch>
                  <a:fillRect l="-284" t="-1332" r="-1251"/>
                </a:stretch>
              </a:blipFill>
            </p:spPr>
            <p:txBody>
              <a:bodyPr/>
              <a:lstStyle/>
              <a:p>
                <a:r>
                  <a:rPr lang="en-US">
                    <a:noFill/>
                  </a:rPr>
                  <a:t> </a:t>
                </a:r>
              </a:p>
            </p:txBody>
          </p:sp>
        </mc:Fallback>
      </mc:AlternateContent>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5</a:t>
            </a:r>
            <a:r>
              <a:rPr lang="en-US" sz="1100" b="1" dirty="0">
                <a:solidFill>
                  <a:schemeClr val="tx2"/>
                </a:solidFill>
              </a:rPr>
              <a:t>: Estimation </a:t>
            </a:r>
            <a:r>
              <a:rPr lang="en-US" sz="1100" b="1" dirty="0" smtClean="0">
                <a:solidFill>
                  <a:schemeClr val="tx2"/>
                </a:solidFill>
              </a:rPr>
              <a:t>– Small Sample Size </a:t>
            </a:r>
            <a:endParaRPr lang="en-US" sz="1100" b="1" dirty="0">
              <a:solidFill>
                <a:schemeClr val="tx2"/>
              </a:solidFill>
            </a:endParaRPr>
          </a:p>
        </p:txBody>
      </p:sp>
    </p:spTree>
    <p:extLst>
      <p:ext uri="{BB962C8B-B14F-4D97-AF65-F5344CB8AC3E}">
        <p14:creationId xmlns:p14="http://schemas.microsoft.com/office/powerpoint/2010/main" val="56297102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750"/>
                                        <p:tgtEl>
                                          <p:spTgt spid="2">
                                            <p:txEl>
                                              <p:pRg st="3" end="3"/>
                                            </p:txEl>
                                          </p:spTgt>
                                        </p:tgtEl>
                                      </p:cBhvr>
                                    </p:animEffect>
                                    <p:anim calcmode="lin" valueType="num">
                                      <p:cBhvr>
                                        <p:cTn id="20"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1" dur="750" fill="hold"/>
                                        <p:tgtEl>
                                          <p:spTgt spid="2">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750"/>
                                        <p:tgtEl>
                                          <p:spTgt spid="2">
                                            <p:txEl>
                                              <p:pRg st="4" end="4"/>
                                            </p:txEl>
                                          </p:spTgt>
                                        </p:tgtEl>
                                      </p:cBhvr>
                                    </p:animEffect>
                                    <p:anim calcmode="lin" valueType="num">
                                      <p:cBhvr>
                                        <p:cTn id="25" dur="75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6" dur="75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244187" y="1712245"/>
            <a:ext cx="9937187" cy="3064471"/>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pPr>
              <a:spcBef>
                <a:spcPts val="600"/>
              </a:spcBef>
              <a:spcAft>
                <a:spcPts val="1200"/>
              </a:spcAft>
            </a:pPr>
            <a:r>
              <a:rPr lang="en-US" sz="2400" dirty="0"/>
              <a:t>Consider the following data set for approximately 400 </a:t>
            </a:r>
            <a:r>
              <a:rPr lang="en-US" sz="2400" dirty="0" smtClean="0"/>
              <a:t>cars that </a:t>
            </a:r>
            <a:r>
              <a:rPr lang="en-US" sz="2400" dirty="0"/>
              <a:t>we analyzed before. </a:t>
            </a:r>
            <a:endParaRPr lang="en-US" sz="2400" dirty="0" smtClean="0"/>
          </a:p>
          <a:p>
            <a:pPr marL="342900" indent="-342900">
              <a:spcBef>
                <a:spcPts val="600"/>
              </a:spcBef>
              <a:spcAft>
                <a:spcPts val="1200"/>
              </a:spcAft>
              <a:buFont typeface="Wingdings" panose="05000000000000000000" pitchFamily="2" charset="2"/>
              <a:buChar char="§"/>
            </a:pPr>
            <a:r>
              <a:rPr lang="en-US" sz="2400" dirty="0" smtClean="0"/>
              <a:t>Find </a:t>
            </a:r>
            <a:r>
              <a:rPr lang="en-US" sz="2400" dirty="0"/>
              <a:t>95 percent confidence intervals for the average miles per gallon, engine size, and weight of cars using this data</a:t>
            </a:r>
            <a:r>
              <a:rPr lang="en-US" sz="2400" dirty="0" smtClean="0"/>
              <a:t>.</a:t>
            </a:r>
            <a:endParaRPr lang="en-US" sz="2400" dirty="0"/>
          </a:p>
          <a:p>
            <a:pPr lvl="2"/>
            <a:r>
              <a:rPr lang="en-US" sz="2400" dirty="0" smtClean="0">
                <a:hlinkClick r:id="rId3"/>
              </a:rPr>
              <a:t>www.betterbusinessdecisions.org/data/cars.xls</a:t>
            </a:r>
            <a:endParaRPr lang="en-US" sz="2400" dirty="0" smtClean="0"/>
          </a:p>
          <a:p>
            <a:endParaRPr lang="en-US" sz="2400" dirty="0"/>
          </a:p>
          <a:p>
            <a:pPr>
              <a:spcBef>
                <a:spcPts val="600"/>
              </a:spcBef>
              <a:spcAft>
                <a:spcPts val="1200"/>
              </a:spcAft>
            </a:pPr>
            <a:endParaRPr lang="en-US" sz="2400" dirty="0" smtClean="0"/>
          </a:p>
          <a:p>
            <a:pPr defTabSz="1244600">
              <a:spcBef>
                <a:spcPts val="600"/>
              </a:spcBef>
              <a:spcAft>
                <a:spcPts val="1200"/>
              </a:spcAft>
            </a:pPr>
            <a:endParaRPr lang="en-US" sz="2400" kern="1200" dirty="0" smtClean="0"/>
          </a:p>
        </p:txBody>
      </p:sp>
      <p:sp>
        <p:nvSpPr>
          <p:cNvPr id="8" name="Freeform 7"/>
          <p:cNvSpPr/>
          <p:nvPr/>
        </p:nvSpPr>
        <p:spPr>
          <a:xfrm>
            <a:off x="1370905" y="1327208"/>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5</a:t>
            </a:r>
            <a:r>
              <a:rPr lang="en-US" sz="1100" b="1" dirty="0">
                <a:solidFill>
                  <a:schemeClr val="tx2"/>
                </a:solidFill>
              </a:rPr>
              <a:t>: Estimation </a:t>
            </a:r>
            <a:r>
              <a:rPr lang="en-US" sz="1100" b="1" dirty="0" smtClean="0">
                <a:solidFill>
                  <a:schemeClr val="tx2"/>
                </a:solidFill>
              </a:rPr>
              <a:t>– </a:t>
            </a:r>
            <a:r>
              <a:rPr lang="en-US" sz="1100" b="1" dirty="0">
                <a:solidFill>
                  <a:schemeClr val="tx2"/>
                </a:solidFill>
              </a:rPr>
              <a:t>Using Excel to Compute Confidence Intervals</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6590" y="3959602"/>
            <a:ext cx="523625" cy="523625"/>
          </a:xfrm>
          <a:prstGeom prst="rect">
            <a:avLst/>
          </a:prstGeom>
        </p:spPr>
      </p:pic>
    </p:spTree>
    <p:extLst>
      <p:ext uri="{BB962C8B-B14F-4D97-AF65-F5344CB8AC3E}">
        <p14:creationId xmlns:p14="http://schemas.microsoft.com/office/powerpoint/2010/main" val="391115813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fade">
                                      <p:cBhvr>
                                        <p:cTn id="10" dur="500"/>
                                        <p:tgtEl>
                                          <p:spTgt spid="7">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p:cNvSpPr>
            <a:spLocks noGrp="1"/>
          </p:cNvSpPr>
          <p:nvPr>
            <p:ph type="title"/>
          </p:nvPr>
        </p:nvSpPr>
        <p:spPr>
          <a:xfrm>
            <a:off x="625642" y="753768"/>
            <a:ext cx="10940716" cy="897074"/>
          </a:xfrm>
        </p:spPr>
        <p:txBody>
          <a:bodyPr/>
          <a:lstStyle/>
          <a:p>
            <a:pPr marL="68580"/>
            <a:r>
              <a:rPr lang="en-US" sz="2600" dirty="0">
                <a:effectLst/>
                <a:latin typeface="+mn-lt"/>
              </a:rPr>
              <a:t>We will use the “Descriptive Statistics” tool of Excel’s Analysis Tool- Pak. </a:t>
            </a:r>
          </a:p>
        </p:txBody>
      </p:sp>
      <p:sp>
        <p:nvSpPr>
          <p:cNvPr id="5" name="Freeform 4"/>
          <p:cNvSpPr/>
          <p:nvPr/>
        </p:nvSpPr>
        <p:spPr>
          <a:xfrm>
            <a:off x="807869" y="1355898"/>
            <a:ext cx="4771521" cy="1335399"/>
          </a:xfrm>
          <a:custGeom>
            <a:avLst/>
            <a:gdLst>
              <a:gd name="connsiteX0" fmla="*/ 0 w 7690240"/>
              <a:gd name="connsiteY0" fmla="*/ 68780 h 687804"/>
              <a:gd name="connsiteX1" fmla="*/ 68780 w 7690240"/>
              <a:gd name="connsiteY1" fmla="*/ 0 h 687804"/>
              <a:gd name="connsiteX2" fmla="*/ 7621460 w 7690240"/>
              <a:gd name="connsiteY2" fmla="*/ 0 h 687804"/>
              <a:gd name="connsiteX3" fmla="*/ 7690240 w 7690240"/>
              <a:gd name="connsiteY3" fmla="*/ 68780 h 687804"/>
              <a:gd name="connsiteX4" fmla="*/ 7690240 w 7690240"/>
              <a:gd name="connsiteY4" fmla="*/ 619024 h 687804"/>
              <a:gd name="connsiteX5" fmla="*/ 7621460 w 7690240"/>
              <a:gd name="connsiteY5" fmla="*/ 687804 h 687804"/>
              <a:gd name="connsiteX6" fmla="*/ 68780 w 7690240"/>
              <a:gd name="connsiteY6" fmla="*/ 687804 h 687804"/>
              <a:gd name="connsiteX7" fmla="*/ 0 w 7690240"/>
              <a:gd name="connsiteY7" fmla="*/ 619024 h 687804"/>
              <a:gd name="connsiteX8" fmla="*/ 0 w 7690240"/>
              <a:gd name="connsiteY8" fmla="*/ 68780 h 687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90240" h="687804">
                <a:moveTo>
                  <a:pt x="0" y="68780"/>
                </a:moveTo>
                <a:cubicBezTo>
                  <a:pt x="0" y="30794"/>
                  <a:pt x="30794" y="0"/>
                  <a:pt x="68780" y="0"/>
                </a:cubicBezTo>
                <a:lnTo>
                  <a:pt x="7621460" y="0"/>
                </a:lnTo>
                <a:cubicBezTo>
                  <a:pt x="7659446" y="0"/>
                  <a:pt x="7690240" y="30794"/>
                  <a:pt x="7690240" y="68780"/>
                </a:cubicBezTo>
                <a:lnTo>
                  <a:pt x="7690240" y="619024"/>
                </a:lnTo>
                <a:cubicBezTo>
                  <a:pt x="7690240" y="657010"/>
                  <a:pt x="7659446" y="687804"/>
                  <a:pt x="7621460" y="687804"/>
                </a:cubicBezTo>
                <a:lnTo>
                  <a:pt x="68780" y="687804"/>
                </a:lnTo>
                <a:cubicBezTo>
                  <a:pt x="30794" y="687804"/>
                  <a:pt x="0" y="657010"/>
                  <a:pt x="0" y="619024"/>
                </a:cubicBezTo>
                <a:lnTo>
                  <a:pt x="0" y="68780"/>
                </a:lnTo>
                <a:close/>
              </a:path>
            </a:pathLst>
          </a:custGeom>
          <a:solidFill>
            <a:srgbClr val="F2FFE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rgbClr r="0" g="0" b="0"/>
          </a:lnRef>
          <a:fillRef idx="3">
            <a:scrgbClr r="0" g="0" b="0"/>
          </a:fillRef>
          <a:effectRef idx="3">
            <a:scrgbClr r="0" g="0" b="0"/>
          </a:effectRef>
          <a:fontRef idx="minor">
            <a:schemeClr val="dk1">
              <a:hueOff val="0"/>
              <a:satOff val="0"/>
              <a:lumOff val="0"/>
              <a:alphaOff val="0"/>
            </a:schemeClr>
          </a:fontRef>
        </p:style>
        <p:txBody>
          <a:bodyPr spcFirstLastPara="0" vert="horz" wrap="square" lIns="182880" tIns="91440" rIns="182880" bIns="91440" numCol="1" spcCol="1270" anchor="ctr" anchorCtr="0">
            <a:noAutofit/>
          </a:bodyPr>
          <a:lstStyle/>
          <a:p>
            <a:r>
              <a:rPr lang="en-US" sz="2400"/>
              <a:t>Load the data set specified</a:t>
            </a:r>
            <a:endParaRPr lang="en-US"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6593" y="1619492"/>
            <a:ext cx="5752562" cy="4533416"/>
          </a:xfrm>
          <a:prstGeom prst="rect">
            <a:avLst/>
          </a:prstGeom>
        </p:spPr>
      </p:pic>
      <p:sp>
        <p:nvSpPr>
          <p:cNvPr id="16" name="Freeform 15"/>
          <p:cNvSpPr/>
          <p:nvPr/>
        </p:nvSpPr>
        <p:spPr>
          <a:xfrm>
            <a:off x="807869" y="3042102"/>
            <a:ext cx="4771521" cy="1335399"/>
          </a:xfrm>
          <a:custGeom>
            <a:avLst/>
            <a:gdLst>
              <a:gd name="connsiteX0" fmla="*/ 0 w 7690240"/>
              <a:gd name="connsiteY0" fmla="*/ 68780 h 687804"/>
              <a:gd name="connsiteX1" fmla="*/ 68780 w 7690240"/>
              <a:gd name="connsiteY1" fmla="*/ 0 h 687804"/>
              <a:gd name="connsiteX2" fmla="*/ 7621460 w 7690240"/>
              <a:gd name="connsiteY2" fmla="*/ 0 h 687804"/>
              <a:gd name="connsiteX3" fmla="*/ 7690240 w 7690240"/>
              <a:gd name="connsiteY3" fmla="*/ 68780 h 687804"/>
              <a:gd name="connsiteX4" fmla="*/ 7690240 w 7690240"/>
              <a:gd name="connsiteY4" fmla="*/ 619024 h 687804"/>
              <a:gd name="connsiteX5" fmla="*/ 7621460 w 7690240"/>
              <a:gd name="connsiteY5" fmla="*/ 687804 h 687804"/>
              <a:gd name="connsiteX6" fmla="*/ 68780 w 7690240"/>
              <a:gd name="connsiteY6" fmla="*/ 687804 h 687804"/>
              <a:gd name="connsiteX7" fmla="*/ 0 w 7690240"/>
              <a:gd name="connsiteY7" fmla="*/ 619024 h 687804"/>
              <a:gd name="connsiteX8" fmla="*/ 0 w 7690240"/>
              <a:gd name="connsiteY8" fmla="*/ 68780 h 687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90240" h="687804">
                <a:moveTo>
                  <a:pt x="0" y="68780"/>
                </a:moveTo>
                <a:cubicBezTo>
                  <a:pt x="0" y="30794"/>
                  <a:pt x="30794" y="0"/>
                  <a:pt x="68780" y="0"/>
                </a:cubicBezTo>
                <a:lnTo>
                  <a:pt x="7621460" y="0"/>
                </a:lnTo>
                <a:cubicBezTo>
                  <a:pt x="7659446" y="0"/>
                  <a:pt x="7690240" y="30794"/>
                  <a:pt x="7690240" y="68780"/>
                </a:cubicBezTo>
                <a:lnTo>
                  <a:pt x="7690240" y="619024"/>
                </a:lnTo>
                <a:cubicBezTo>
                  <a:pt x="7690240" y="657010"/>
                  <a:pt x="7659446" y="687804"/>
                  <a:pt x="7621460" y="687804"/>
                </a:cubicBezTo>
                <a:lnTo>
                  <a:pt x="68780" y="687804"/>
                </a:lnTo>
                <a:cubicBezTo>
                  <a:pt x="30794" y="687804"/>
                  <a:pt x="0" y="657010"/>
                  <a:pt x="0" y="619024"/>
                </a:cubicBezTo>
                <a:lnTo>
                  <a:pt x="0" y="68780"/>
                </a:lnTo>
                <a:close/>
              </a:path>
            </a:pathLst>
          </a:custGeom>
          <a:solidFill>
            <a:srgbClr val="F2FFE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rgbClr r="0" g="0" b="0"/>
          </a:lnRef>
          <a:fillRef idx="3">
            <a:scrgbClr r="0" g="0" b="0"/>
          </a:fillRef>
          <a:effectRef idx="3">
            <a:scrgbClr r="0" g="0" b="0"/>
          </a:effectRef>
          <a:fontRef idx="minor">
            <a:schemeClr val="dk1">
              <a:hueOff val="0"/>
              <a:satOff val="0"/>
              <a:lumOff val="0"/>
              <a:alphaOff val="0"/>
            </a:schemeClr>
          </a:fontRef>
        </p:style>
        <p:txBody>
          <a:bodyPr spcFirstLastPara="0" vert="horz" wrap="square" lIns="182880" tIns="91440" rIns="182880" bIns="91440" numCol="1" spcCol="1270" anchor="ctr" anchorCtr="0">
            <a:noAutofit/>
          </a:bodyPr>
          <a:lstStyle/>
          <a:p>
            <a:r>
              <a:rPr lang="en-US" sz="2400" dirty="0" smtClean="0"/>
              <a:t>Choose </a:t>
            </a:r>
            <a:r>
              <a:rPr lang="en-US" sz="2400" dirty="0"/>
              <a:t>“Data Analysis …” from the “Data” ribbon</a:t>
            </a:r>
          </a:p>
        </p:txBody>
      </p:sp>
      <p:sp>
        <p:nvSpPr>
          <p:cNvPr id="17" name="Freeform 16"/>
          <p:cNvSpPr/>
          <p:nvPr/>
        </p:nvSpPr>
        <p:spPr>
          <a:xfrm>
            <a:off x="807869" y="4684688"/>
            <a:ext cx="4771521" cy="1335399"/>
          </a:xfrm>
          <a:custGeom>
            <a:avLst/>
            <a:gdLst>
              <a:gd name="connsiteX0" fmla="*/ 0 w 7690240"/>
              <a:gd name="connsiteY0" fmla="*/ 68780 h 687804"/>
              <a:gd name="connsiteX1" fmla="*/ 68780 w 7690240"/>
              <a:gd name="connsiteY1" fmla="*/ 0 h 687804"/>
              <a:gd name="connsiteX2" fmla="*/ 7621460 w 7690240"/>
              <a:gd name="connsiteY2" fmla="*/ 0 h 687804"/>
              <a:gd name="connsiteX3" fmla="*/ 7690240 w 7690240"/>
              <a:gd name="connsiteY3" fmla="*/ 68780 h 687804"/>
              <a:gd name="connsiteX4" fmla="*/ 7690240 w 7690240"/>
              <a:gd name="connsiteY4" fmla="*/ 619024 h 687804"/>
              <a:gd name="connsiteX5" fmla="*/ 7621460 w 7690240"/>
              <a:gd name="connsiteY5" fmla="*/ 687804 h 687804"/>
              <a:gd name="connsiteX6" fmla="*/ 68780 w 7690240"/>
              <a:gd name="connsiteY6" fmla="*/ 687804 h 687804"/>
              <a:gd name="connsiteX7" fmla="*/ 0 w 7690240"/>
              <a:gd name="connsiteY7" fmla="*/ 619024 h 687804"/>
              <a:gd name="connsiteX8" fmla="*/ 0 w 7690240"/>
              <a:gd name="connsiteY8" fmla="*/ 68780 h 687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90240" h="687804">
                <a:moveTo>
                  <a:pt x="0" y="68780"/>
                </a:moveTo>
                <a:cubicBezTo>
                  <a:pt x="0" y="30794"/>
                  <a:pt x="30794" y="0"/>
                  <a:pt x="68780" y="0"/>
                </a:cubicBezTo>
                <a:lnTo>
                  <a:pt x="7621460" y="0"/>
                </a:lnTo>
                <a:cubicBezTo>
                  <a:pt x="7659446" y="0"/>
                  <a:pt x="7690240" y="30794"/>
                  <a:pt x="7690240" y="68780"/>
                </a:cubicBezTo>
                <a:lnTo>
                  <a:pt x="7690240" y="619024"/>
                </a:lnTo>
                <a:cubicBezTo>
                  <a:pt x="7690240" y="657010"/>
                  <a:pt x="7659446" y="687804"/>
                  <a:pt x="7621460" y="687804"/>
                </a:cubicBezTo>
                <a:lnTo>
                  <a:pt x="68780" y="687804"/>
                </a:lnTo>
                <a:cubicBezTo>
                  <a:pt x="30794" y="687804"/>
                  <a:pt x="0" y="657010"/>
                  <a:pt x="0" y="619024"/>
                </a:cubicBezTo>
                <a:lnTo>
                  <a:pt x="0" y="68780"/>
                </a:lnTo>
                <a:close/>
              </a:path>
            </a:pathLst>
          </a:custGeom>
          <a:solidFill>
            <a:srgbClr val="F2FFE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rgbClr r="0" g="0" b="0"/>
          </a:lnRef>
          <a:fillRef idx="3">
            <a:scrgbClr r="0" g="0" b="0"/>
          </a:fillRef>
          <a:effectRef idx="3">
            <a:scrgbClr r="0" g="0" b="0"/>
          </a:effectRef>
          <a:fontRef idx="minor">
            <a:schemeClr val="dk1">
              <a:hueOff val="0"/>
              <a:satOff val="0"/>
              <a:lumOff val="0"/>
              <a:alphaOff val="0"/>
            </a:schemeClr>
          </a:fontRef>
        </p:style>
        <p:txBody>
          <a:bodyPr spcFirstLastPara="0" vert="horz" wrap="square" lIns="182880" tIns="91440" rIns="182880" bIns="91440" numCol="1" spcCol="1270" anchor="ctr" anchorCtr="0">
            <a:noAutofit/>
          </a:bodyPr>
          <a:lstStyle/>
          <a:p>
            <a:r>
              <a:rPr lang="en-US" sz="2400" dirty="0" smtClean="0"/>
              <a:t>Select </a:t>
            </a:r>
            <a:r>
              <a:rPr lang="en-US" sz="2400" dirty="0"/>
              <a:t>“Descriptive Statistics” from the choice of available procedures </a:t>
            </a:r>
          </a:p>
        </p:txBody>
      </p:sp>
      <p:sp>
        <p:nvSpPr>
          <p:cNvPr id="11" name="Freeform 10"/>
          <p:cNvSpPr/>
          <p:nvPr/>
        </p:nvSpPr>
        <p:spPr>
          <a:xfrm>
            <a:off x="2863594" y="2691296"/>
            <a:ext cx="537333" cy="350805"/>
          </a:xfrm>
          <a:custGeom>
            <a:avLst/>
            <a:gdLst>
              <a:gd name="connsiteX0" fmla="*/ 0 w 447072"/>
              <a:gd name="connsiteY0" fmla="*/ 245890 h 447072"/>
              <a:gd name="connsiteX1" fmla="*/ 100591 w 447072"/>
              <a:gd name="connsiteY1" fmla="*/ 245890 h 447072"/>
              <a:gd name="connsiteX2" fmla="*/ 100591 w 447072"/>
              <a:gd name="connsiteY2" fmla="*/ 0 h 447072"/>
              <a:gd name="connsiteX3" fmla="*/ 346481 w 447072"/>
              <a:gd name="connsiteY3" fmla="*/ 0 h 447072"/>
              <a:gd name="connsiteX4" fmla="*/ 346481 w 447072"/>
              <a:gd name="connsiteY4" fmla="*/ 245890 h 447072"/>
              <a:gd name="connsiteX5" fmla="*/ 447072 w 447072"/>
              <a:gd name="connsiteY5" fmla="*/ 245890 h 447072"/>
              <a:gd name="connsiteX6" fmla="*/ 223536 w 447072"/>
              <a:gd name="connsiteY6" fmla="*/ 447072 h 447072"/>
              <a:gd name="connsiteX7" fmla="*/ 0 w 447072"/>
              <a:gd name="connsiteY7" fmla="*/ 245890 h 44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7072" h="447072">
                <a:moveTo>
                  <a:pt x="0" y="245890"/>
                </a:moveTo>
                <a:lnTo>
                  <a:pt x="100591" y="245890"/>
                </a:lnTo>
                <a:lnTo>
                  <a:pt x="100591" y="0"/>
                </a:lnTo>
                <a:lnTo>
                  <a:pt x="346481" y="0"/>
                </a:lnTo>
                <a:lnTo>
                  <a:pt x="346481" y="245890"/>
                </a:lnTo>
                <a:lnTo>
                  <a:pt x="447072" y="245890"/>
                </a:lnTo>
                <a:lnTo>
                  <a:pt x="223536" y="447072"/>
                </a:lnTo>
                <a:lnTo>
                  <a:pt x="0" y="245890"/>
                </a:lnTo>
                <a:close/>
              </a:path>
            </a:pathLst>
          </a:custGeom>
          <a:solidFill>
            <a:srgbClr val="F2FF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rgbClr r="0" g="0" b="0"/>
          </a:lnRef>
          <a:fillRef idx="1">
            <a:schemeClr val="lt1">
              <a:alpha val="90000"/>
              <a:tint val="40000"/>
              <a:hueOff val="0"/>
              <a:satOff val="0"/>
              <a:lumOff val="0"/>
              <a:alphaOff val="0"/>
            </a:schemeClr>
          </a:fillRef>
          <a:effectRef idx="2">
            <a:scrgbClr r="0" g="0" b="0"/>
          </a:effectRef>
          <a:fontRef idx="minor">
            <a:schemeClr val="dk1">
              <a:hueOff val="0"/>
              <a:satOff val="0"/>
              <a:lumOff val="0"/>
              <a:alphaOff val="0"/>
            </a:schemeClr>
          </a:fontRef>
        </p:style>
        <p:txBody>
          <a:bodyPr spcFirstLastPara="0" vert="horz" wrap="square" lIns="136151" tIns="35560" rIns="136151" bIns="146210" numCol="1" spcCol="1270" anchor="ctr" anchorCtr="0">
            <a:noAutofit/>
          </a:bodyPr>
          <a:lstStyle/>
          <a:p>
            <a:pPr lvl="0" algn="ctr" defTabSz="1244600">
              <a:lnSpc>
                <a:spcPct val="90000"/>
              </a:lnSpc>
              <a:spcBef>
                <a:spcPct val="0"/>
              </a:spcBef>
              <a:spcAft>
                <a:spcPct val="35000"/>
              </a:spcAft>
            </a:pPr>
            <a:endParaRPr lang="en-US" sz="2800" kern="1200"/>
          </a:p>
        </p:txBody>
      </p:sp>
      <p:sp>
        <p:nvSpPr>
          <p:cNvPr id="12" name="Freeform 11"/>
          <p:cNvSpPr/>
          <p:nvPr/>
        </p:nvSpPr>
        <p:spPr>
          <a:xfrm>
            <a:off x="2863594" y="4377501"/>
            <a:ext cx="537333" cy="350805"/>
          </a:xfrm>
          <a:custGeom>
            <a:avLst/>
            <a:gdLst>
              <a:gd name="connsiteX0" fmla="*/ 0 w 447072"/>
              <a:gd name="connsiteY0" fmla="*/ 245890 h 447072"/>
              <a:gd name="connsiteX1" fmla="*/ 100591 w 447072"/>
              <a:gd name="connsiteY1" fmla="*/ 245890 h 447072"/>
              <a:gd name="connsiteX2" fmla="*/ 100591 w 447072"/>
              <a:gd name="connsiteY2" fmla="*/ 0 h 447072"/>
              <a:gd name="connsiteX3" fmla="*/ 346481 w 447072"/>
              <a:gd name="connsiteY3" fmla="*/ 0 h 447072"/>
              <a:gd name="connsiteX4" fmla="*/ 346481 w 447072"/>
              <a:gd name="connsiteY4" fmla="*/ 245890 h 447072"/>
              <a:gd name="connsiteX5" fmla="*/ 447072 w 447072"/>
              <a:gd name="connsiteY5" fmla="*/ 245890 h 447072"/>
              <a:gd name="connsiteX6" fmla="*/ 223536 w 447072"/>
              <a:gd name="connsiteY6" fmla="*/ 447072 h 447072"/>
              <a:gd name="connsiteX7" fmla="*/ 0 w 447072"/>
              <a:gd name="connsiteY7" fmla="*/ 245890 h 44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7072" h="447072">
                <a:moveTo>
                  <a:pt x="0" y="245890"/>
                </a:moveTo>
                <a:lnTo>
                  <a:pt x="100591" y="245890"/>
                </a:lnTo>
                <a:lnTo>
                  <a:pt x="100591" y="0"/>
                </a:lnTo>
                <a:lnTo>
                  <a:pt x="346481" y="0"/>
                </a:lnTo>
                <a:lnTo>
                  <a:pt x="346481" y="245890"/>
                </a:lnTo>
                <a:lnTo>
                  <a:pt x="447072" y="245890"/>
                </a:lnTo>
                <a:lnTo>
                  <a:pt x="223536" y="447072"/>
                </a:lnTo>
                <a:lnTo>
                  <a:pt x="0" y="245890"/>
                </a:lnTo>
                <a:close/>
              </a:path>
            </a:pathLst>
          </a:custGeom>
          <a:solidFill>
            <a:srgbClr val="F2FF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rgbClr r="0" g="0" b="0"/>
          </a:lnRef>
          <a:fillRef idx="1">
            <a:schemeClr val="lt1">
              <a:alpha val="90000"/>
              <a:tint val="40000"/>
              <a:hueOff val="0"/>
              <a:satOff val="0"/>
              <a:lumOff val="0"/>
              <a:alphaOff val="0"/>
            </a:schemeClr>
          </a:fillRef>
          <a:effectRef idx="2">
            <a:scrgbClr r="0" g="0" b="0"/>
          </a:effectRef>
          <a:fontRef idx="minor">
            <a:schemeClr val="dk1">
              <a:hueOff val="0"/>
              <a:satOff val="0"/>
              <a:lumOff val="0"/>
              <a:alphaOff val="0"/>
            </a:schemeClr>
          </a:fontRef>
        </p:style>
        <p:txBody>
          <a:bodyPr spcFirstLastPara="0" vert="horz" wrap="square" lIns="136151" tIns="35560" rIns="136151" bIns="146210" numCol="1" spcCol="1270" anchor="ctr" anchorCtr="0">
            <a:noAutofit/>
          </a:bodyPr>
          <a:lstStyle/>
          <a:p>
            <a:pPr lvl="0" algn="ctr" defTabSz="1244600">
              <a:lnSpc>
                <a:spcPct val="90000"/>
              </a:lnSpc>
              <a:spcBef>
                <a:spcPct val="0"/>
              </a:spcBef>
              <a:spcAft>
                <a:spcPct val="35000"/>
              </a:spcAft>
            </a:pPr>
            <a:endParaRPr lang="en-US" sz="2800" kern="1200"/>
          </a:p>
        </p:txBody>
      </p:sp>
      <p:sp>
        <p:nvSpPr>
          <p:cNvPr id="18" name="TextBox 17"/>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5</a:t>
            </a:r>
            <a:r>
              <a:rPr lang="en-US" sz="1100" b="1" dirty="0">
                <a:solidFill>
                  <a:schemeClr val="tx2"/>
                </a:solidFill>
              </a:rPr>
              <a:t>: Estimation </a:t>
            </a:r>
            <a:r>
              <a:rPr lang="en-US" sz="1100" b="1" dirty="0" smtClean="0">
                <a:solidFill>
                  <a:schemeClr val="tx2"/>
                </a:solidFill>
              </a:rPr>
              <a:t>– </a:t>
            </a:r>
            <a:r>
              <a:rPr lang="en-US" sz="1100" b="1" dirty="0">
                <a:solidFill>
                  <a:schemeClr val="tx2"/>
                </a:solidFill>
              </a:rPr>
              <a:t>Using Excel to Compute Confidence Intervals</a:t>
            </a:r>
          </a:p>
        </p:txBody>
      </p:sp>
    </p:spTree>
    <p:extLst>
      <p:ext uri="{BB962C8B-B14F-4D97-AF65-F5344CB8AC3E}">
        <p14:creationId xmlns:p14="http://schemas.microsoft.com/office/powerpoint/2010/main" val="289460943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P spid="17" grpId="0" animBg="1"/>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634554" y="1560121"/>
            <a:ext cx="10963888" cy="3966358"/>
          </a:xfrm>
        </p:spPr>
        <p:txBody>
          <a:bodyPr>
            <a:normAutofit fontScale="92500" lnSpcReduction="20000"/>
          </a:bodyPr>
          <a:lstStyle/>
          <a:p>
            <a:pPr marL="454914" lvl="1" indent="0">
              <a:spcBef>
                <a:spcPts val="600"/>
              </a:spcBef>
              <a:spcAft>
                <a:spcPts val="1200"/>
              </a:spcAft>
              <a:buNone/>
            </a:pPr>
            <a:endParaRPr lang="en-US" dirty="0"/>
          </a:p>
          <a:p>
            <a:pPr lvl="1"/>
            <a:r>
              <a:rPr lang="en-US" sz="3000" dirty="0"/>
              <a:t>Construct and interpret confidence interval estimates for the mean and the proportion</a:t>
            </a:r>
          </a:p>
          <a:p>
            <a:pPr lvl="1"/>
            <a:r>
              <a:rPr lang="en-US" sz="3000" dirty="0"/>
              <a:t>Determine the sample size necessary to develop a confidence interval estimate for the mean or proportion</a:t>
            </a:r>
          </a:p>
          <a:p>
            <a:pPr lvl="1"/>
            <a:r>
              <a:rPr lang="en-US" sz="3000" dirty="0"/>
              <a:t>Use confidence interval estimates in solving business problems</a:t>
            </a:r>
          </a:p>
          <a:p>
            <a:pPr marL="454914" lvl="1" indent="0">
              <a:spcBef>
                <a:spcPts val="600"/>
              </a:spcBef>
              <a:spcAft>
                <a:spcPts val="1200"/>
              </a:spcAft>
              <a:buNone/>
            </a:pPr>
            <a:r>
              <a:rPr lang="en-US" sz="3200" dirty="0"/>
              <a:t/>
            </a:r>
            <a:br>
              <a:rPr lang="en-US" sz="3200" dirty="0"/>
            </a:br>
            <a:endParaRPr lang="en-US" dirty="0"/>
          </a:p>
        </p:txBody>
      </p:sp>
      <p:sp>
        <p:nvSpPr>
          <p:cNvPr id="13" name="Title 12"/>
          <p:cNvSpPr>
            <a:spLocks noGrp="1"/>
          </p:cNvSpPr>
          <p:nvPr>
            <p:ph type="title"/>
          </p:nvPr>
        </p:nvSpPr>
        <p:spPr>
          <a:xfrm>
            <a:off x="843992" y="783389"/>
            <a:ext cx="10940716" cy="897074"/>
          </a:xfrm>
        </p:spPr>
        <p:txBody>
          <a:bodyPr/>
          <a:lstStyle/>
          <a:p>
            <a:r>
              <a:rPr lang="en-US" sz="4400" dirty="0" smtClean="0"/>
              <a:t>Learning Objectives</a:t>
            </a:r>
            <a:endParaRPr lang="en-US" sz="4400" dirty="0"/>
          </a:p>
        </p:txBody>
      </p:sp>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5: Estimation – Learning Objectives</a:t>
            </a:r>
            <a:endParaRPr lang="en-US" sz="1100" b="1" dirty="0">
              <a:solidFill>
                <a:schemeClr val="tx2"/>
              </a:solidFill>
            </a:endParaRPr>
          </a:p>
        </p:txBody>
      </p:sp>
    </p:spTree>
    <p:extLst>
      <p:ext uri="{BB962C8B-B14F-4D97-AF65-F5344CB8AC3E}">
        <p14:creationId xmlns:p14="http://schemas.microsoft.com/office/powerpoint/2010/main" val="240931195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750"/>
                                        <p:tgtEl>
                                          <p:spTgt spid="14">
                                            <p:txEl>
                                              <p:pRg st="1" end="1"/>
                                            </p:txEl>
                                          </p:spTgt>
                                        </p:tgtEl>
                                      </p:cBhvr>
                                    </p:animEffect>
                                    <p:anim calcmode="lin" valueType="num">
                                      <p:cBhvr>
                                        <p:cTn id="8" dur="75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xEl>
                                              <p:pRg st="2" end="2"/>
                                            </p:txEl>
                                          </p:spTgt>
                                        </p:tgtEl>
                                        <p:attrNameLst>
                                          <p:attrName>style.visibility</p:attrName>
                                        </p:attrNameLst>
                                      </p:cBhvr>
                                      <p:to>
                                        <p:strVal val="visible"/>
                                      </p:to>
                                    </p:set>
                                    <p:animEffect transition="in" filter="fade">
                                      <p:cBhvr>
                                        <p:cTn id="14" dur="750"/>
                                        <p:tgtEl>
                                          <p:spTgt spid="14">
                                            <p:txEl>
                                              <p:pRg st="2" end="2"/>
                                            </p:txEl>
                                          </p:spTgt>
                                        </p:tgtEl>
                                      </p:cBhvr>
                                    </p:animEffect>
                                    <p:anim calcmode="lin" valueType="num">
                                      <p:cBhvr>
                                        <p:cTn id="15" dur="75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xEl>
                                              <p:pRg st="3" end="3"/>
                                            </p:txEl>
                                          </p:spTgt>
                                        </p:tgtEl>
                                        <p:attrNameLst>
                                          <p:attrName>style.visibility</p:attrName>
                                        </p:attrNameLst>
                                      </p:cBhvr>
                                      <p:to>
                                        <p:strVal val="visible"/>
                                      </p:to>
                                    </p:set>
                                    <p:animEffect transition="in" filter="fade">
                                      <p:cBhvr>
                                        <p:cTn id="21" dur="750"/>
                                        <p:tgtEl>
                                          <p:spTgt spid="14">
                                            <p:txEl>
                                              <p:pRg st="3" end="3"/>
                                            </p:txEl>
                                          </p:spTgt>
                                        </p:tgtEl>
                                      </p:cBhvr>
                                    </p:animEffect>
                                    <p:anim calcmode="lin" valueType="num">
                                      <p:cBhvr>
                                        <p:cTn id="22" dur="75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1532727" y="1037106"/>
            <a:ext cx="9126545" cy="797625"/>
          </a:xfrm>
          <a:custGeom>
            <a:avLst/>
            <a:gdLst>
              <a:gd name="connsiteX0" fmla="*/ 0 w 7690240"/>
              <a:gd name="connsiteY0" fmla="*/ 68780 h 687804"/>
              <a:gd name="connsiteX1" fmla="*/ 68780 w 7690240"/>
              <a:gd name="connsiteY1" fmla="*/ 0 h 687804"/>
              <a:gd name="connsiteX2" fmla="*/ 7621460 w 7690240"/>
              <a:gd name="connsiteY2" fmla="*/ 0 h 687804"/>
              <a:gd name="connsiteX3" fmla="*/ 7690240 w 7690240"/>
              <a:gd name="connsiteY3" fmla="*/ 68780 h 687804"/>
              <a:gd name="connsiteX4" fmla="*/ 7690240 w 7690240"/>
              <a:gd name="connsiteY4" fmla="*/ 619024 h 687804"/>
              <a:gd name="connsiteX5" fmla="*/ 7621460 w 7690240"/>
              <a:gd name="connsiteY5" fmla="*/ 687804 h 687804"/>
              <a:gd name="connsiteX6" fmla="*/ 68780 w 7690240"/>
              <a:gd name="connsiteY6" fmla="*/ 687804 h 687804"/>
              <a:gd name="connsiteX7" fmla="*/ 0 w 7690240"/>
              <a:gd name="connsiteY7" fmla="*/ 619024 h 687804"/>
              <a:gd name="connsiteX8" fmla="*/ 0 w 7690240"/>
              <a:gd name="connsiteY8" fmla="*/ 68780 h 687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90240" h="687804">
                <a:moveTo>
                  <a:pt x="0" y="68780"/>
                </a:moveTo>
                <a:cubicBezTo>
                  <a:pt x="0" y="30794"/>
                  <a:pt x="30794" y="0"/>
                  <a:pt x="68780" y="0"/>
                </a:cubicBezTo>
                <a:lnTo>
                  <a:pt x="7621460" y="0"/>
                </a:lnTo>
                <a:cubicBezTo>
                  <a:pt x="7659446" y="0"/>
                  <a:pt x="7690240" y="30794"/>
                  <a:pt x="7690240" y="68780"/>
                </a:cubicBezTo>
                <a:lnTo>
                  <a:pt x="7690240" y="619024"/>
                </a:lnTo>
                <a:cubicBezTo>
                  <a:pt x="7690240" y="657010"/>
                  <a:pt x="7659446" y="687804"/>
                  <a:pt x="7621460" y="687804"/>
                </a:cubicBezTo>
                <a:lnTo>
                  <a:pt x="68780" y="687804"/>
                </a:lnTo>
                <a:cubicBezTo>
                  <a:pt x="30794" y="687804"/>
                  <a:pt x="0" y="657010"/>
                  <a:pt x="0" y="619024"/>
                </a:cubicBezTo>
                <a:lnTo>
                  <a:pt x="0" y="68780"/>
                </a:lnTo>
                <a:close/>
              </a:path>
            </a:pathLst>
          </a:custGeom>
          <a:solidFill>
            <a:srgbClr val="F2FFE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rgbClr r="0" g="0" b="0"/>
          </a:lnRef>
          <a:fillRef idx="3">
            <a:scrgbClr r="0" g="0" b="0"/>
          </a:fillRef>
          <a:effectRef idx="3">
            <a:scrgbClr r="0" g="0" b="0"/>
          </a:effectRef>
          <a:fontRef idx="minor">
            <a:schemeClr val="dk1">
              <a:hueOff val="0"/>
              <a:satOff val="0"/>
              <a:lumOff val="0"/>
              <a:alphaOff val="0"/>
            </a:schemeClr>
          </a:fontRef>
        </p:style>
        <p:txBody>
          <a:bodyPr spcFirstLastPara="0" vert="horz" wrap="square" lIns="182880" tIns="91440" rIns="182880" bIns="91440" numCol="1" spcCol="1270" anchor="ctr" anchorCtr="0">
            <a:noAutofit/>
          </a:bodyPr>
          <a:lstStyle/>
          <a:p>
            <a:r>
              <a:rPr lang="en-US" sz="2200" dirty="0"/>
              <a:t>Select as input range the first few columns, including “Miles per Gallon,” “Engine Size,” “Horse Powers,” and “Weight in Pounds” </a:t>
            </a:r>
          </a:p>
        </p:txBody>
      </p:sp>
      <p:sp>
        <p:nvSpPr>
          <p:cNvPr id="16" name="Freeform 15"/>
          <p:cNvSpPr/>
          <p:nvPr/>
        </p:nvSpPr>
        <p:spPr>
          <a:xfrm>
            <a:off x="1504653" y="2341247"/>
            <a:ext cx="9126545" cy="797625"/>
          </a:xfrm>
          <a:custGeom>
            <a:avLst/>
            <a:gdLst>
              <a:gd name="connsiteX0" fmla="*/ 0 w 7690240"/>
              <a:gd name="connsiteY0" fmla="*/ 68780 h 687804"/>
              <a:gd name="connsiteX1" fmla="*/ 68780 w 7690240"/>
              <a:gd name="connsiteY1" fmla="*/ 0 h 687804"/>
              <a:gd name="connsiteX2" fmla="*/ 7621460 w 7690240"/>
              <a:gd name="connsiteY2" fmla="*/ 0 h 687804"/>
              <a:gd name="connsiteX3" fmla="*/ 7690240 w 7690240"/>
              <a:gd name="connsiteY3" fmla="*/ 68780 h 687804"/>
              <a:gd name="connsiteX4" fmla="*/ 7690240 w 7690240"/>
              <a:gd name="connsiteY4" fmla="*/ 619024 h 687804"/>
              <a:gd name="connsiteX5" fmla="*/ 7621460 w 7690240"/>
              <a:gd name="connsiteY5" fmla="*/ 687804 h 687804"/>
              <a:gd name="connsiteX6" fmla="*/ 68780 w 7690240"/>
              <a:gd name="connsiteY6" fmla="*/ 687804 h 687804"/>
              <a:gd name="connsiteX7" fmla="*/ 0 w 7690240"/>
              <a:gd name="connsiteY7" fmla="*/ 619024 h 687804"/>
              <a:gd name="connsiteX8" fmla="*/ 0 w 7690240"/>
              <a:gd name="connsiteY8" fmla="*/ 68780 h 687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90240" h="687804">
                <a:moveTo>
                  <a:pt x="0" y="68780"/>
                </a:moveTo>
                <a:cubicBezTo>
                  <a:pt x="0" y="30794"/>
                  <a:pt x="30794" y="0"/>
                  <a:pt x="68780" y="0"/>
                </a:cubicBezTo>
                <a:lnTo>
                  <a:pt x="7621460" y="0"/>
                </a:lnTo>
                <a:cubicBezTo>
                  <a:pt x="7659446" y="0"/>
                  <a:pt x="7690240" y="30794"/>
                  <a:pt x="7690240" y="68780"/>
                </a:cubicBezTo>
                <a:lnTo>
                  <a:pt x="7690240" y="619024"/>
                </a:lnTo>
                <a:cubicBezTo>
                  <a:pt x="7690240" y="657010"/>
                  <a:pt x="7659446" y="687804"/>
                  <a:pt x="7621460" y="687804"/>
                </a:cubicBezTo>
                <a:lnTo>
                  <a:pt x="68780" y="687804"/>
                </a:lnTo>
                <a:cubicBezTo>
                  <a:pt x="30794" y="687804"/>
                  <a:pt x="0" y="657010"/>
                  <a:pt x="0" y="619024"/>
                </a:cubicBezTo>
                <a:lnTo>
                  <a:pt x="0" y="68780"/>
                </a:lnTo>
                <a:close/>
              </a:path>
            </a:pathLst>
          </a:custGeom>
          <a:solidFill>
            <a:srgbClr val="F2FFE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rgbClr r="0" g="0" b="0"/>
          </a:lnRef>
          <a:fillRef idx="3">
            <a:scrgbClr r="0" g="0" b="0"/>
          </a:fillRef>
          <a:effectRef idx="3">
            <a:scrgbClr r="0" g="0" b="0"/>
          </a:effectRef>
          <a:fontRef idx="minor">
            <a:schemeClr val="dk1">
              <a:hueOff val="0"/>
              <a:satOff val="0"/>
              <a:lumOff val="0"/>
              <a:alphaOff val="0"/>
            </a:schemeClr>
          </a:fontRef>
        </p:style>
        <p:txBody>
          <a:bodyPr spcFirstLastPara="0" vert="horz" wrap="square" lIns="182880" tIns="91440" rIns="182880" bIns="91440" numCol="1" spcCol="1270" anchor="ctr" anchorCtr="0">
            <a:noAutofit/>
          </a:bodyPr>
          <a:lstStyle/>
          <a:p>
            <a:r>
              <a:rPr lang="en-US" sz="2200" dirty="0"/>
              <a:t>Make sure to check the “Labels in First Row” box, the “Summary Statistics” box, and the “Confidence Level for Mean”</a:t>
            </a:r>
          </a:p>
        </p:txBody>
      </p:sp>
      <p:sp>
        <p:nvSpPr>
          <p:cNvPr id="17" name="Freeform 16"/>
          <p:cNvSpPr/>
          <p:nvPr/>
        </p:nvSpPr>
        <p:spPr>
          <a:xfrm>
            <a:off x="1532727" y="3605824"/>
            <a:ext cx="9126545" cy="797625"/>
          </a:xfrm>
          <a:custGeom>
            <a:avLst/>
            <a:gdLst>
              <a:gd name="connsiteX0" fmla="*/ 0 w 7690240"/>
              <a:gd name="connsiteY0" fmla="*/ 68780 h 687804"/>
              <a:gd name="connsiteX1" fmla="*/ 68780 w 7690240"/>
              <a:gd name="connsiteY1" fmla="*/ 0 h 687804"/>
              <a:gd name="connsiteX2" fmla="*/ 7621460 w 7690240"/>
              <a:gd name="connsiteY2" fmla="*/ 0 h 687804"/>
              <a:gd name="connsiteX3" fmla="*/ 7690240 w 7690240"/>
              <a:gd name="connsiteY3" fmla="*/ 68780 h 687804"/>
              <a:gd name="connsiteX4" fmla="*/ 7690240 w 7690240"/>
              <a:gd name="connsiteY4" fmla="*/ 619024 h 687804"/>
              <a:gd name="connsiteX5" fmla="*/ 7621460 w 7690240"/>
              <a:gd name="connsiteY5" fmla="*/ 687804 h 687804"/>
              <a:gd name="connsiteX6" fmla="*/ 68780 w 7690240"/>
              <a:gd name="connsiteY6" fmla="*/ 687804 h 687804"/>
              <a:gd name="connsiteX7" fmla="*/ 0 w 7690240"/>
              <a:gd name="connsiteY7" fmla="*/ 619024 h 687804"/>
              <a:gd name="connsiteX8" fmla="*/ 0 w 7690240"/>
              <a:gd name="connsiteY8" fmla="*/ 68780 h 687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90240" h="687804">
                <a:moveTo>
                  <a:pt x="0" y="68780"/>
                </a:moveTo>
                <a:cubicBezTo>
                  <a:pt x="0" y="30794"/>
                  <a:pt x="30794" y="0"/>
                  <a:pt x="68780" y="0"/>
                </a:cubicBezTo>
                <a:lnTo>
                  <a:pt x="7621460" y="0"/>
                </a:lnTo>
                <a:cubicBezTo>
                  <a:pt x="7659446" y="0"/>
                  <a:pt x="7690240" y="30794"/>
                  <a:pt x="7690240" y="68780"/>
                </a:cubicBezTo>
                <a:lnTo>
                  <a:pt x="7690240" y="619024"/>
                </a:lnTo>
                <a:cubicBezTo>
                  <a:pt x="7690240" y="657010"/>
                  <a:pt x="7659446" y="687804"/>
                  <a:pt x="7621460" y="687804"/>
                </a:cubicBezTo>
                <a:lnTo>
                  <a:pt x="68780" y="687804"/>
                </a:lnTo>
                <a:cubicBezTo>
                  <a:pt x="30794" y="687804"/>
                  <a:pt x="0" y="657010"/>
                  <a:pt x="0" y="619024"/>
                </a:cubicBezTo>
                <a:lnTo>
                  <a:pt x="0" y="68780"/>
                </a:lnTo>
                <a:close/>
              </a:path>
            </a:pathLst>
          </a:custGeom>
          <a:solidFill>
            <a:srgbClr val="F2FFE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rgbClr r="0" g="0" b="0"/>
          </a:lnRef>
          <a:fillRef idx="3">
            <a:scrgbClr r="0" g="0" b="0"/>
          </a:fillRef>
          <a:effectRef idx="3">
            <a:scrgbClr r="0" g="0" b="0"/>
          </a:effectRef>
          <a:fontRef idx="minor">
            <a:schemeClr val="dk1">
              <a:hueOff val="0"/>
              <a:satOff val="0"/>
              <a:lumOff val="0"/>
              <a:alphaOff val="0"/>
            </a:schemeClr>
          </a:fontRef>
        </p:style>
        <p:txBody>
          <a:bodyPr spcFirstLastPara="0" vert="horz" wrap="square" lIns="182880" tIns="91440" rIns="182880" bIns="91440" numCol="1" spcCol="1270" anchor="ctr" anchorCtr="0">
            <a:noAutofit/>
          </a:bodyPr>
          <a:lstStyle/>
          <a:p>
            <a:r>
              <a:rPr lang="en-US" sz="2200" dirty="0"/>
              <a:t>Specify the level of confidence for the “Confidence Level for Mean”—enter 90 percent </a:t>
            </a:r>
          </a:p>
        </p:txBody>
      </p:sp>
      <p:sp>
        <p:nvSpPr>
          <p:cNvPr id="11" name="Freeform 10"/>
          <p:cNvSpPr/>
          <p:nvPr/>
        </p:nvSpPr>
        <p:spPr>
          <a:xfrm>
            <a:off x="5774767" y="1884984"/>
            <a:ext cx="642465" cy="447072"/>
          </a:xfrm>
          <a:custGeom>
            <a:avLst/>
            <a:gdLst>
              <a:gd name="connsiteX0" fmla="*/ 0 w 447072"/>
              <a:gd name="connsiteY0" fmla="*/ 245890 h 447072"/>
              <a:gd name="connsiteX1" fmla="*/ 100591 w 447072"/>
              <a:gd name="connsiteY1" fmla="*/ 245890 h 447072"/>
              <a:gd name="connsiteX2" fmla="*/ 100591 w 447072"/>
              <a:gd name="connsiteY2" fmla="*/ 0 h 447072"/>
              <a:gd name="connsiteX3" fmla="*/ 346481 w 447072"/>
              <a:gd name="connsiteY3" fmla="*/ 0 h 447072"/>
              <a:gd name="connsiteX4" fmla="*/ 346481 w 447072"/>
              <a:gd name="connsiteY4" fmla="*/ 245890 h 447072"/>
              <a:gd name="connsiteX5" fmla="*/ 447072 w 447072"/>
              <a:gd name="connsiteY5" fmla="*/ 245890 h 447072"/>
              <a:gd name="connsiteX6" fmla="*/ 223536 w 447072"/>
              <a:gd name="connsiteY6" fmla="*/ 447072 h 447072"/>
              <a:gd name="connsiteX7" fmla="*/ 0 w 447072"/>
              <a:gd name="connsiteY7" fmla="*/ 245890 h 44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7072" h="447072">
                <a:moveTo>
                  <a:pt x="0" y="245890"/>
                </a:moveTo>
                <a:lnTo>
                  <a:pt x="100591" y="245890"/>
                </a:lnTo>
                <a:lnTo>
                  <a:pt x="100591" y="0"/>
                </a:lnTo>
                <a:lnTo>
                  <a:pt x="346481" y="0"/>
                </a:lnTo>
                <a:lnTo>
                  <a:pt x="346481" y="245890"/>
                </a:lnTo>
                <a:lnTo>
                  <a:pt x="447072" y="245890"/>
                </a:lnTo>
                <a:lnTo>
                  <a:pt x="223536" y="447072"/>
                </a:lnTo>
                <a:lnTo>
                  <a:pt x="0" y="245890"/>
                </a:lnTo>
                <a:close/>
              </a:path>
            </a:pathLst>
          </a:custGeom>
          <a:solidFill>
            <a:srgbClr val="F2FF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rgbClr r="0" g="0" b="0"/>
          </a:lnRef>
          <a:fillRef idx="1">
            <a:schemeClr val="lt1">
              <a:alpha val="90000"/>
              <a:tint val="40000"/>
              <a:hueOff val="0"/>
              <a:satOff val="0"/>
              <a:lumOff val="0"/>
              <a:alphaOff val="0"/>
            </a:schemeClr>
          </a:fillRef>
          <a:effectRef idx="2">
            <a:scrgbClr r="0" g="0" b="0"/>
          </a:effectRef>
          <a:fontRef idx="minor">
            <a:schemeClr val="dk1">
              <a:hueOff val="0"/>
              <a:satOff val="0"/>
              <a:lumOff val="0"/>
              <a:alphaOff val="0"/>
            </a:schemeClr>
          </a:fontRef>
        </p:style>
        <p:txBody>
          <a:bodyPr spcFirstLastPara="0" vert="horz" wrap="square" lIns="136151" tIns="35560" rIns="136151" bIns="146210" numCol="1" spcCol="1270" anchor="ctr" anchorCtr="0">
            <a:noAutofit/>
          </a:bodyPr>
          <a:lstStyle/>
          <a:p>
            <a:pPr lvl="0" algn="ctr" defTabSz="1244600">
              <a:lnSpc>
                <a:spcPct val="90000"/>
              </a:lnSpc>
              <a:spcBef>
                <a:spcPct val="0"/>
              </a:spcBef>
              <a:spcAft>
                <a:spcPct val="35000"/>
              </a:spcAft>
            </a:pPr>
            <a:endParaRPr lang="en-US" sz="2200" kern="1200"/>
          </a:p>
        </p:txBody>
      </p:sp>
      <p:sp>
        <p:nvSpPr>
          <p:cNvPr id="12" name="Freeform 11"/>
          <p:cNvSpPr/>
          <p:nvPr/>
        </p:nvSpPr>
        <p:spPr>
          <a:xfrm>
            <a:off x="5774767" y="3180820"/>
            <a:ext cx="642465" cy="447072"/>
          </a:xfrm>
          <a:custGeom>
            <a:avLst/>
            <a:gdLst>
              <a:gd name="connsiteX0" fmla="*/ 0 w 447072"/>
              <a:gd name="connsiteY0" fmla="*/ 245890 h 447072"/>
              <a:gd name="connsiteX1" fmla="*/ 100591 w 447072"/>
              <a:gd name="connsiteY1" fmla="*/ 245890 h 447072"/>
              <a:gd name="connsiteX2" fmla="*/ 100591 w 447072"/>
              <a:gd name="connsiteY2" fmla="*/ 0 h 447072"/>
              <a:gd name="connsiteX3" fmla="*/ 346481 w 447072"/>
              <a:gd name="connsiteY3" fmla="*/ 0 h 447072"/>
              <a:gd name="connsiteX4" fmla="*/ 346481 w 447072"/>
              <a:gd name="connsiteY4" fmla="*/ 245890 h 447072"/>
              <a:gd name="connsiteX5" fmla="*/ 447072 w 447072"/>
              <a:gd name="connsiteY5" fmla="*/ 245890 h 447072"/>
              <a:gd name="connsiteX6" fmla="*/ 223536 w 447072"/>
              <a:gd name="connsiteY6" fmla="*/ 447072 h 447072"/>
              <a:gd name="connsiteX7" fmla="*/ 0 w 447072"/>
              <a:gd name="connsiteY7" fmla="*/ 245890 h 44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7072" h="447072">
                <a:moveTo>
                  <a:pt x="0" y="245890"/>
                </a:moveTo>
                <a:lnTo>
                  <a:pt x="100591" y="245890"/>
                </a:lnTo>
                <a:lnTo>
                  <a:pt x="100591" y="0"/>
                </a:lnTo>
                <a:lnTo>
                  <a:pt x="346481" y="0"/>
                </a:lnTo>
                <a:lnTo>
                  <a:pt x="346481" y="245890"/>
                </a:lnTo>
                <a:lnTo>
                  <a:pt x="447072" y="245890"/>
                </a:lnTo>
                <a:lnTo>
                  <a:pt x="223536" y="447072"/>
                </a:lnTo>
                <a:lnTo>
                  <a:pt x="0" y="245890"/>
                </a:lnTo>
                <a:close/>
              </a:path>
            </a:pathLst>
          </a:custGeom>
          <a:solidFill>
            <a:srgbClr val="F2FF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rgbClr r="0" g="0" b="0"/>
          </a:lnRef>
          <a:fillRef idx="1">
            <a:schemeClr val="lt1">
              <a:alpha val="90000"/>
              <a:tint val="40000"/>
              <a:hueOff val="0"/>
              <a:satOff val="0"/>
              <a:lumOff val="0"/>
              <a:alphaOff val="0"/>
            </a:schemeClr>
          </a:fillRef>
          <a:effectRef idx="2">
            <a:scrgbClr r="0" g="0" b="0"/>
          </a:effectRef>
          <a:fontRef idx="minor">
            <a:schemeClr val="dk1">
              <a:hueOff val="0"/>
              <a:satOff val="0"/>
              <a:lumOff val="0"/>
              <a:alphaOff val="0"/>
            </a:schemeClr>
          </a:fontRef>
        </p:style>
        <p:txBody>
          <a:bodyPr spcFirstLastPara="0" vert="horz" wrap="square" lIns="136151" tIns="35560" rIns="136151" bIns="146210" numCol="1" spcCol="1270" anchor="ctr" anchorCtr="0">
            <a:noAutofit/>
          </a:bodyPr>
          <a:lstStyle/>
          <a:p>
            <a:pPr lvl="0" algn="ctr" defTabSz="1244600">
              <a:lnSpc>
                <a:spcPct val="90000"/>
              </a:lnSpc>
              <a:spcBef>
                <a:spcPct val="0"/>
              </a:spcBef>
              <a:spcAft>
                <a:spcPct val="35000"/>
              </a:spcAft>
            </a:pPr>
            <a:endParaRPr lang="en-US" sz="2200" kern="1200"/>
          </a:p>
        </p:txBody>
      </p:sp>
      <p:sp>
        <p:nvSpPr>
          <p:cNvPr id="18" name="TextBox 17"/>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5</a:t>
            </a:r>
            <a:r>
              <a:rPr lang="en-US" sz="1100" b="1" dirty="0">
                <a:solidFill>
                  <a:schemeClr val="tx2"/>
                </a:solidFill>
              </a:rPr>
              <a:t>: Estimation </a:t>
            </a:r>
            <a:r>
              <a:rPr lang="en-US" sz="1100" b="1" dirty="0" smtClean="0">
                <a:solidFill>
                  <a:schemeClr val="tx2"/>
                </a:solidFill>
              </a:rPr>
              <a:t>– </a:t>
            </a:r>
            <a:r>
              <a:rPr lang="en-US" sz="1100" b="1" dirty="0">
                <a:solidFill>
                  <a:schemeClr val="tx2"/>
                </a:solidFill>
              </a:rPr>
              <a:t>Using Excel to Compute Confidence Intervals</a:t>
            </a:r>
          </a:p>
        </p:txBody>
      </p:sp>
      <p:sp>
        <p:nvSpPr>
          <p:cNvPr id="13" name="Freeform 12"/>
          <p:cNvSpPr/>
          <p:nvPr/>
        </p:nvSpPr>
        <p:spPr>
          <a:xfrm>
            <a:off x="1504652" y="4878844"/>
            <a:ext cx="9126545" cy="797625"/>
          </a:xfrm>
          <a:custGeom>
            <a:avLst/>
            <a:gdLst>
              <a:gd name="connsiteX0" fmla="*/ 0 w 7690240"/>
              <a:gd name="connsiteY0" fmla="*/ 68780 h 687804"/>
              <a:gd name="connsiteX1" fmla="*/ 68780 w 7690240"/>
              <a:gd name="connsiteY1" fmla="*/ 0 h 687804"/>
              <a:gd name="connsiteX2" fmla="*/ 7621460 w 7690240"/>
              <a:gd name="connsiteY2" fmla="*/ 0 h 687804"/>
              <a:gd name="connsiteX3" fmla="*/ 7690240 w 7690240"/>
              <a:gd name="connsiteY3" fmla="*/ 68780 h 687804"/>
              <a:gd name="connsiteX4" fmla="*/ 7690240 w 7690240"/>
              <a:gd name="connsiteY4" fmla="*/ 619024 h 687804"/>
              <a:gd name="connsiteX5" fmla="*/ 7621460 w 7690240"/>
              <a:gd name="connsiteY5" fmla="*/ 687804 h 687804"/>
              <a:gd name="connsiteX6" fmla="*/ 68780 w 7690240"/>
              <a:gd name="connsiteY6" fmla="*/ 687804 h 687804"/>
              <a:gd name="connsiteX7" fmla="*/ 0 w 7690240"/>
              <a:gd name="connsiteY7" fmla="*/ 619024 h 687804"/>
              <a:gd name="connsiteX8" fmla="*/ 0 w 7690240"/>
              <a:gd name="connsiteY8" fmla="*/ 68780 h 687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90240" h="687804">
                <a:moveTo>
                  <a:pt x="0" y="68780"/>
                </a:moveTo>
                <a:cubicBezTo>
                  <a:pt x="0" y="30794"/>
                  <a:pt x="30794" y="0"/>
                  <a:pt x="68780" y="0"/>
                </a:cubicBezTo>
                <a:lnTo>
                  <a:pt x="7621460" y="0"/>
                </a:lnTo>
                <a:cubicBezTo>
                  <a:pt x="7659446" y="0"/>
                  <a:pt x="7690240" y="30794"/>
                  <a:pt x="7690240" y="68780"/>
                </a:cubicBezTo>
                <a:lnTo>
                  <a:pt x="7690240" y="619024"/>
                </a:lnTo>
                <a:cubicBezTo>
                  <a:pt x="7690240" y="657010"/>
                  <a:pt x="7659446" y="687804"/>
                  <a:pt x="7621460" y="687804"/>
                </a:cubicBezTo>
                <a:lnTo>
                  <a:pt x="68780" y="687804"/>
                </a:lnTo>
                <a:cubicBezTo>
                  <a:pt x="30794" y="687804"/>
                  <a:pt x="0" y="657010"/>
                  <a:pt x="0" y="619024"/>
                </a:cubicBezTo>
                <a:lnTo>
                  <a:pt x="0" y="68780"/>
                </a:lnTo>
                <a:close/>
              </a:path>
            </a:pathLst>
          </a:custGeom>
          <a:solidFill>
            <a:srgbClr val="F2FFE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rgbClr r="0" g="0" b="0"/>
          </a:lnRef>
          <a:fillRef idx="3">
            <a:scrgbClr r="0" g="0" b="0"/>
          </a:fillRef>
          <a:effectRef idx="3">
            <a:scrgbClr r="0" g="0" b="0"/>
          </a:effectRef>
          <a:fontRef idx="minor">
            <a:schemeClr val="dk1">
              <a:hueOff val="0"/>
              <a:satOff val="0"/>
              <a:lumOff val="0"/>
              <a:alphaOff val="0"/>
            </a:schemeClr>
          </a:fontRef>
        </p:style>
        <p:txBody>
          <a:bodyPr spcFirstLastPara="0" vert="horz" wrap="square" lIns="182880" tIns="91440" rIns="182880" bIns="91440" numCol="1" spcCol="1270" anchor="ctr" anchorCtr="0">
            <a:noAutofit/>
          </a:bodyPr>
          <a:lstStyle/>
          <a:p>
            <a:pPr algn="ctr"/>
            <a:r>
              <a:rPr lang="en-US" sz="2200" dirty="0" smtClean="0"/>
              <a:t>Click “Okay”</a:t>
            </a:r>
            <a:endParaRPr lang="en-US" sz="2200" dirty="0"/>
          </a:p>
        </p:txBody>
      </p:sp>
      <p:sp>
        <p:nvSpPr>
          <p:cNvPr id="14" name="Freeform 13"/>
          <p:cNvSpPr/>
          <p:nvPr/>
        </p:nvSpPr>
        <p:spPr>
          <a:xfrm>
            <a:off x="5746692" y="4431772"/>
            <a:ext cx="642465" cy="447072"/>
          </a:xfrm>
          <a:custGeom>
            <a:avLst/>
            <a:gdLst>
              <a:gd name="connsiteX0" fmla="*/ 0 w 447072"/>
              <a:gd name="connsiteY0" fmla="*/ 245890 h 447072"/>
              <a:gd name="connsiteX1" fmla="*/ 100591 w 447072"/>
              <a:gd name="connsiteY1" fmla="*/ 245890 h 447072"/>
              <a:gd name="connsiteX2" fmla="*/ 100591 w 447072"/>
              <a:gd name="connsiteY2" fmla="*/ 0 h 447072"/>
              <a:gd name="connsiteX3" fmla="*/ 346481 w 447072"/>
              <a:gd name="connsiteY3" fmla="*/ 0 h 447072"/>
              <a:gd name="connsiteX4" fmla="*/ 346481 w 447072"/>
              <a:gd name="connsiteY4" fmla="*/ 245890 h 447072"/>
              <a:gd name="connsiteX5" fmla="*/ 447072 w 447072"/>
              <a:gd name="connsiteY5" fmla="*/ 245890 h 447072"/>
              <a:gd name="connsiteX6" fmla="*/ 223536 w 447072"/>
              <a:gd name="connsiteY6" fmla="*/ 447072 h 447072"/>
              <a:gd name="connsiteX7" fmla="*/ 0 w 447072"/>
              <a:gd name="connsiteY7" fmla="*/ 245890 h 44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7072" h="447072">
                <a:moveTo>
                  <a:pt x="0" y="245890"/>
                </a:moveTo>
                <a:lnTo>
                  <a:pt x="100591" y="245890"/>
                </a:lnTo>
                <a:lnTo>
                  <a:pt x="100591" y="0"/>
                </a:lnTo>
                <a:lnTo>
                  <a:pt x="346481" y="0"/>
                </a:lnTo>
                <a:lnTo>
                  <a:pt x="346481" y="245890"/>
                </a:lnTo>
                <a:lnTo>
                  <a:pt x="447072" y="245890"/>
                </a:lnTo>
                <a:lnTo>
                  <a:pt x="223536" y="447072"/>
                </a:lnTo>
                <a:lnTo>
                  <a:pt x="0" y="245890"/>
                </a:lnTo>
                <a:close/>
              </a:path>
            </a:pathLst>
          </a:custGeom>
          <a:solidFill>
            <a:srgbClr val="F2FF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rgbClr r="0" g="0" b="0"/>
          </a:lnRef>
          <a:fillRef idx="1">
            <a:schemeClr val="lt1">
              <a:alpha val="90000"/>
              <a:tint val="40000"/>
              <a:hueOff val="0"/>
              <a:satOff val="0"/>
              <a:lumOff val="0"/>
              <a:alphaOff val="0"/>
            </a:schemeClr>
          </a:fillRef>
          <a:effectRef idx="2">
            <a:scrgbClr r="0" g="0" b="0"/>
          </a:effectRef>
          <a:fontRef idx="minor">
            <a:schemeClr val="dk1">
              <a:hueOff val="0"/>
              <a:satOff val="0"/>
              <a:lumOff val="0"/>
              <a:alphaOff val="0"/>
            </a:schemeClr>
          </a:fontRef>
        </p:style>
        <p:txBody>
          <a:bodyPr spcFirstLastPara="0" vert="horz" wrap="square" lIns="136151" tIns="35560" rIns="136151" bIns="146210" numCol="1" spcCol="1270" anchor="ctr" anchorCtr="0">
            <a:noAutofit/>
          </a:bodyPr>
          <a:lstStyle/>
          <a:p>
            <a:pPr lvl="0" algn="ctr" defTabSz="1244600">
              <a:lnSpc>
                <a:spcPct val="90000"/>
              </a:lnSpc>
              <a:spcBef>
                <a:spcPct val="0"/>
              </a:spcBef>
              <a:spcAft>
                <a:spcPct val="35000"/>
              </a:spcAft>
            </a:pPr>
            <a:endParaRPr lang="en-US" sz="2200" kern="1200"/>
          </a:p>
        </p:txBody>
      </p:sp>
    </p:spTree>
    <p:extLst>
      <p:ext uri="{BB962C8B-B14F-4D97-AF65-F5344CB8AC3E}">
        <p14:creationId xmlns:p14="http://schemas.microsoft.com/office/powerpoint/2010/main" val="53348969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1" grpId="0" animBg="1"/>
      <p:bldP spid="12" grpId="0" animBg="1"/>
      <p:bldP spid="13" grpId="0" animBg="1"/>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1390" y="932535"/>
            <a:ext cx="10452374" cy="1553992"/>
          </a:xfrm>
        </p:spPr>
        <p:txBody>
          <a:bodyPr>
            <a:normAutofit lnSpcReduction="10000"/>
          </a:bodyPr>
          <a:lstStyle/>
          <a:p>
            <a:pPr algn="just"/>
            <a:r>
              <a:rPr lang="en-US" sz="2400" dirty="0" smtClean="0"/>
              <a:t>You </a:t>
            </a:r>
            <a:r>
              <a:rPr lang="en-US" sz="2400" dirty="0"/>
              <a:t>should see a number of parameters for our data set, including the familiar mean, median, variance, and standard deviation as well as our new descriptors </a:t>
            </a:r>
            <a:r>
              <a:rPr lang="en-US" sz="2400" i="1" dirty="0"/>
              <a:t>standard error </a:t>
            </a:r>
            <a:r>
              <a:rPr lang="en-US" sz="2400" dirty="0"/>
              <a:t>and </a:t>
            </a:r>
            <a:r>
              <a:rPr lang="en-US" sz="2400" i="1" dirty="0"/>
              <a:t>confidence level (90 percent</a:t>
            </a:r>
            <a:r>
              <a:rPr lang="en-US" sz="2400" i="1" dirty="0" smtClean="0"/>
              <a:t>).</a:t>
            </a:r>
            <a:endParaRPr lang="en-US" sz="2400" dirty="0"/>
          </a:p>
        </p:txBody>
      </p:sp>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5</a:t>
            </a:r>
            <a:r>
              <a:rPr lang="en-US" sz="1100" b="1" dirty="0">
                <a:solidFill>
                  <a:schemeClr val="tx2"/>
                </a:solidFill>
              </a:rPr>
              <a:t>: Estimation </a:t>
            </a:r>
            <a:r>
              <a:rPr lang="en-US" sz="1100" b="1" dirty="0" smtClean="0">
                <a:solidFill>
                  <a:schemeClr val="tx2"/>
                </a:solidFill>
              </a:rPr>
              <a:t>– </a:t>
            </a:r>
            <a:r>
              <a:rPr lang="en-US" sz="1100" b="1" dirty="0">
                <a:solidFill>
                  <a:schemeClr val="tx2"/>
                </a:solidFill>
              </a:rPr>
              <a:t>Using Excel to Compute Confidence Intervals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2125" y="2341396"/>
            <a:ext cx="8362950" cy="3971925"/>
          </a:xfrm>
          <a:prstGeom prst="rect">
            <a:avLst/>
          </a:prstGeom>
        </p:spPr>
      </p:pic>
    </p:spTree>
    <p:extLst>
      <p:ext uri="{BB962C8B-B14F-4D97-AF65-F5344CB8AC3E}">
        <p14:creationId xmlns:p14="http://schemas.microsoft.com/office/powerpoint/2010/main" val="234151940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9557" y="804198"/>
            <a:ext cx="10502001" cy="5355970"/>
          </a:xfrm>
        </p:spPr>
        <p:txBody>
          <a:bodyPr>
            <a:normAutofit/>
          </a:bodyPr>
          <a:lstStyle/>
          <a:p>
            <a:r>
              <a:rPr lang="en-US" sz="2400" dirty="0"/>
              <a:t>To find the actual confidence intervals in the form we are used to, we need to add/subtract the </a:t>
            </a:r>
            <a:r>
              <a:rPr lang="en-US" sz="2400" i="1" dirty="0"/>
              <a:t>Confidence Level </a:t>
            </a:r>
            <a:r>
              <a:rPr lang="en-US" sz="2400" dirty="0"/>
              <a:t>to/from the </a:t>
            </a:r>
            <a:r>
              <a:rPr lang="en-US" sz="2400" i="1" dirty="0"/>
              <a:t>Mean</a:t>
            </a:r>
            <a:r>
              <a:rPr lang="en-US" sz="2400" dirty="0"/>
              <a:t>. In our case we have</a:t>
            </a:r>
            <a:r>
              <a:rPr lang="en-US" sz="2400" dirty="0" smtClean="0"/>
              <a:t>:</a:t>
            </a:r>
            <a:endParaRPr lang="en-US" sz="2400" dirty="0"/>
          </a:p>
          <a:p>
            <a:pPr lvl="1"/>
            <a:r>
              <a:rPr lang="en-US" dirty="0"/>
              <a:t>90 percent confidence interval of </a:t>
            </a:r>
            <a:r>
              <a:rPr lang="en-US" i="1" dirty="0"/>
              <a:t>average miles per gallon</a:t>
            </a:r>
            <a:r>
              <a:rPr lang="en-US" dirty="0"/>
              <a:t>: </a:t>
            </a:r>
            <a:r>
              <a:rPr lang="en-US" dirty="0" smtClean="0"/>
              <a:t> from </a:t>
            </a:r>
            <a:r>
              <a:rPr lang="en-US" dirty="0"/>
              <a:t>23.4957 − 0.6468 = 22.8489 to 23.4957 + 0.6468 = 24.1425 </a:t>
            </a:r>
            <a:endParaRPr lang="en-US" sz="2800" dirty="0"/>
          </a:p>
          <a:p>
            <a:pPr lvl="1"/>
            <a:r>
              <a:rPr lang="en-US" dirty="0" smtClean="0"/>
              <a:t>90 </a:t>
            </a:r>
            <a:r>
              <a:rPr lang="en-US" dirty="0"/>
              <a:t>percent confidence interval of </a:t>
            </a:r>
            <a:r>
              <a:rPr lang="en-US" i="1" dirty="0"/>
              <a:t>average engine size</a:t>
            </a:r>
            <a:r>
              <a:rPr lang="en-US" dirty="0"/>
              <a:t>: </a:t>
            </a:r>
            <a:r>
              <a:rPr lang="en-US" dirty="0" smtClean="0"/>
              <a:t>         from </a:t>
            </a:r>
            <a:r>
              <a:rPr lang="en-US" dirty="0"/>
              <a:t>192.8577 − 8.6568 = 184.2008 to 192.8577 + 8.6568 = 201.5145073 </a:t>
            </a:r>
            <a:endParaRPr lang="en-US" sz="2800" dirty="0"/>
          </a:p>
          <a:p>
            <a:pPr lvl="1"/>
            <a:r>
              <a:rPr lang="en-US" dirty="0" smtClean="0"/>
              <a:t>90 </a:t>
            </a:r>
            <a:r>
              <a:rPr lang="en-US" dirty="0"/>
              <a:t>percent confidence interval of </a:t>
            </a:r>
            <a:r>
              <a:rPr lang="en-US" i="1" dirty="0"/>
              <a:t>average weight (in pounds) </a:t>
            </a:r>
            <a:r>
              <a:rPr lang="en-US" dirty="0"/>
              <a:t>from 2960.9799 − 70.3841 = 2890.5957 to 2960.9798 + 70.3842 = 3031.3640 </a:t>
            </a:r>
          </a:p>
          <a:p>
            <a:endParaRPr lang="en-US" sz="2800" dirty="0"/>
          </a:p>
          <a:p>
            <a:pPr lvl="1"/>
            <a:endParaRPr lang="en-US" dirty="0"/>
          </a:p>
          <a:p>
            <a:pPr marL="68580" indent="0">
              <a:buNone/>
            </a:pPr>
            <a:endParaRPr lang="en-US" sz="2800" dirty="0"/>
          </a:p>
          <a:p>
            <a:pPr lvl="1"/>
            <a:endParaRPr lang="en-US" dirty="0"/>
          </a:p>
          <a:p>
            <a:endParaRPr lang="en-US" sz="2400" dirty="0"/>
          </a:p>
          <a:p>
            <a:endParaRPr lang="en-US" sz="2400" dirty="0"/>
          </a:p>
        </p:txBody>
      </p:sp>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5</a:t>
            </a:r>
            <a:r>
              <a:rPr lang="en-US" sz="1100" b="1" dirty="0">
                <a:solidFill>
                  <a:schemeClr val="tx2"/>
                </a:solidFill>
              </a:rPr>
              <a:t>: Estimation </a:t>
            </a:r>
            <a:r>
              <a:rPr lang="en-US" sz="1100" b="1" dirty="0" smtClean="0">
                <a:solidFill>
                  <a:schemeClr val="tx2"/>
                </a:solidFill>
              </a:rPr>
              <a:t>– </a:t>
            </a:r>
            <a:r>
              <a:rPr lang="en-US" sz="1100" b="1" dirty="0">
                <a:solidFill>
                  <a:schemeClr val="tx2"/>
                </a:solidFill>
              </a:rPr>
              <a:t>Using Excel to Compute Confidence Intervals</a:t>
            </a:r>
          </a:p>
        </p:txBody>
      </p:sp>
    </p:spTree>
    <p:extLst>
      <p:ext uri="{BB962C8B-B14F-4D97-AF65-F5344CB8AC3E}">
        <p14:creationId xmlns:p14="http://schemas.microsoft.com/office/powerpoint/2010/main" val="291812226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750"/>
                                        <p:tgtEl>
                                          <p:spTgt spid="2">
                                            <p:txEl>
                                              <p:pRg st="3" end="3"/>
                                            </p:txEl>
                                          </p:spTgt>
                                        </p:tgtEl>
                                      </p:cBhvr>
                                    </p:animEffect>
                                    <p:anim calcmode="lin" valueType="num">
                                      <p:cBhvr>
                                        <p:cTn id="22"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239701" y="1508320"/>
            <a:ext cx="9937187" cy="1780311"/>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pPr>
              <a:spcBef>
                <a:spcPts val="600"/>
              </a:spcBef>
              <a:spcAft>
                <a:spcPts val="1200"/>
              </a:spcAft>
            </a:pPr>
            <a:r>
              <a:rPr lang="en-US" sz="2400" dirty="0"/>
              <a:t>Suppose we compute, for the same sample data, both a 90 percent and a 99 percent confidence interval. Which one is larger?</a:t>
            </a:r>
          </a:p>
          <a:p>
            <a:pPr>
              <a:spcBef>
                <a:spcPts val="600"/>
              </a:spcBef>
              <a:spcAft>
                <a:spcPts val="1200"/>
              </a:spcAft>
            </a:pPr>
            <a:endParaRPr lang="en-US" sz="2400" dirty="0" smtClean="0"/>
          </a:p>
          <a:p>
            <a:pPr defTabSz="1244600">
              <a:spcBef>
                <a:spcPts val="600"/>
              </a:spcBef>
              <a:spcAft>
                <a:spcPts val="1200"/>
              </a:spcAft>
            </a:pPr>
            <a:endParaRPr lang="en-US" sz="2400" kern="1200" dirty="0" smtClean="0"/>
          </a:p>
        </p:txBody>
      </p:sp>
      <p:sp>
        <p:nvSpPr>
          <p:cNvPr id="8" name="Freeform 7"/>
          <p:cNvSpPr/>
          <p:nvPr/>
        </p:nvSpPr>
        <p:spPr>
          <a:xfrm>
            <a:off x="1366419" y="1123283"/>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5</a:t>
            </a:r>
            <a:r>
              <a:rPr lang="en-US" sz="1100" b="1" dirty="0">
                <a:solidFill>
                  <a:schemeClr val="tx2"/>
                </a:solidFill>
              </a:rPr>
              <a:t>: Estimation </a:t>
            </a:r>
            <a:r>
              <a:rPr lang="en-US" sz="1100" b="1" dirty="0" smtClean="0">
                <a:solidFill>
                  <a:schemeClr val="tx2"/>
                </a:solidFill>
              </a:rPr>
              <a:t>– Comparing Confidence </a:t>
            </a:r>
            <a:r>
              <a:rPr lang="en-US" sz="1100" b="1" dirty="0">
                <a:solidFill>
                  <a:schemeClr val="tx2"/>
                </a:solidFill>
              </a:rPr>
              <a:t>Intervals</a:t>
            </a:r>
          </a:p>
        </p:txBody>
      </p:sp>
      <p:sp>
        <p:nvSpPr>
          <p:cNvPr id="5" name="Content Placeholder 1"/>
          <p:cNvSpPr>
            <a:spLocks noGrp="1"/>
          </p:cNvSpPr>
          <p:nvPr>
            <p:ph idx="1"/>
          </p:nvPr>
        </p:nvSpPr>
        <p:spPr>
          <a:xfrm>
            <a:off x="836908" y="3737811"/>
            <a:ext cx="10745492" cy="2550694"/>
          </a:xfrm>
        </p:spPr>
        <p:txBody>
          <a:bodyPr/>
          <a:lstStyle/>
          <a:p>
            <a:r>
              <a:rPr lang="en-US" dirty="0"/>
              <a:t>To answer this question, let us first look at an example: </a:t>
            </a:r>
            <a:endParaRPr lang="en-US" dirty="0" smtClean="0"/>
          </a:p>
          <a:p>
            <a:pPr lvl="1"/>
            <a:r>
              <a:rPr lang="en-US" dirty="0"/>
              <a:t>W</a:t>
            </a:r>
            <a:r>
              <a:rPr lang="en-US" dirty="0" smtClean="0"/>
              <a:t>e </a:t>
            </a:r>
            <a:r>
              <a:rPr lang="en-US" dirty="0"/>
              <a:t>compute both a 90 percent and a 99 percent confidence interval for the “Horse Power” in the preceding data set about cars, using Excel. </a:t>
            </a:r>
          </a:p>
        </p:txBody>
      </p:sp>
    </p:spTree>
    <p:extLst>
      <p:ext uri="{BB962C8B-B14F-4D97-AF65-F5344CB8AC3E}">
        <p14:creationId xmlns:p14="http://schemas.microsoft.com/office/powerpoint/2010/main" val="57516816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750"/>
                                        <p:tgtEl>
                                          <p:spTgt spid="5">
                                            <p:txEl>
                                              <p:pRg st="0" end="0"/>
                                            </p:txEl>
                                          </p:spTgt>
                                        </p:tgtEl>
                                      </p:cBhvr>
                                    </p:animEffect>
                                    <p:anim calcmode="lin" valueType="num">
                                      <p:cBhvr>
                                        <p:cTn id="8" dur="75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750"/>
                                        <p:tgtEl>
                                          <p:spTgt spid="5">
                                            <p:txEl>
                                              <p:pRg st="1" end="1"/>
                                            </p:txEl>
                                          </p:spTgt>
                                        </p:tgtEl>
                                      </p:cBhvr>
                                    </p:animEffect>
                                    <p:anim calcmode="lin" valueType="num">
                                      <p:cBhvr>
                                        <p:cTn id="13" dur="75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75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1390" y="980661"/>
            <a:ext cx="10359383" cy="5141843"/>
          </a:xfrm>
        </p:spPr>
        <p:txBody>
          <a:bodyPr>
            <a:normAutofit lnSpcReduction="10000"/>
          </a:bodyPr>
          <a:lstStyle/>
          <a:p>
            <a:r>
              <a:rPr lang="en-US" dirty="0"/>
              <a:t>The procedure of computing the numbers is similar to the one </a:t>
            </a:r>
            <a:r>
              <a:rPr lang="en-US" dirty="0" smtClean="0"/>
              <a:t>earlier; here </a:t>
            </a:r>
            <a:r>
              <a:rPr lang="en-US" dirty="0"/>
              <a:t>are the answers</a:t>
            </a:r>
            <a:r>
              <a:rPr lang="en-US" dirty="0" smtClean="0"/>
              <a:t>:</a:t>
            </a:r>
            <a:endParaRPr lang="en-US" dirty="0"/>
          </a:p>
          <a:p>
            <a:pPr lvl="1"/>
            <a:r>
              <a:rPr lang="en-US" sz="2600" dirty="0"/>
              <a:t>The sample mean for the “Horse Power” is </a:t>
            </a:r>
            <a:r>
              <a:rPr lang="en-US" sz="2600" dirty="0" smtClean="0"/>
              <a:t>104.27</a:t>
            </a:r>
            <a:endParaRPr lang="en-US" sz="2600" dirty="0"/>
          </a:p>
          <a:p>
            <a:pPr lvl="1"/>
            <a:r>
              <a:rPr lang="en-US" sz="2600" dirty="0"/>
              <a:t>The 90 percent confidence level results in </a:t>
            </a:r>
            <a:r>
              <a:rPr lang="en-US" sz="2600" dirty="0" smtClean="0"/>
              <a:t>3.19</a:t>
            </a:r>
          </a:p>
          <a:p>
            <a:pPr lvl="2"/>
            <a:r>
              <a:rPr lang="en-US" sz="2600" dirty="0" smtClean="0"/>
              <a:t>so </a:t>
            </a:r>
            <a:r>
              <a:rPr lang="en-US" sz="2600" dirty="0"/>
              <a:t>that the 90 percent confidence interval goes from 104.27 - 3.19 to 104.27 + 3.19, or from 101.08 to </a:t>
            </a:r>
            <a:r>
              <a:rPr lang="en-US" sz="2600" dirty="0" smtClean="0"/>
              <a:t>107.46</a:t>
            </a:r>
            <a:endParaRPr lang="en-US" sz="2600" dirty="0"/>
          </a:p>
          <a:p>
            <a:pPr lvl="1"/>
            <a:r>
              <a:rPr lang="en-US" sz="2600" dirty="0"/>
              <a:t>The 99 percent confidence level results in </a:t>
            </a:r>
            <a:r>
              <a:rPr lang="en-US" sz="2600" dirty="0" smtClean="0"/>
              <a:t>5.01</a:t>
            </a:r>
          </a:p>
          <a:p>
            <a:pPr lvl="2"/>
            <a:r>
              <a:rPr lang="en-US" sz="2600" dirty="0" smtClean="0"/>
              <a:t>so </a:t>
            </a:r>
            <a:r>
              <a:rPr lang="en-US" sz="2600" dirty="0"/>
              <a:t>that the 99 percent confidence interval goes from 104.27 - 5.01 to 104.27 + 5.01, or from 99.26 to </a:t>
            </a:r>
            <a:r>
              <a:rPr lang="en-US" sz="2600" dirty="0" smtClean="0"/>
              <a:t>109.28</a:t>
            </a:r>
            <a:r>
              <a:rPr lang="en-US" sz="2600" dirty="0"/>
              <a:t/>
            </a:r>
            <a:br>
              <a:rPr lang="en-US" sz="2600" dirty="0"/>
            </a:br>
            <a:endParaRPr lang="en-US" sz="2600" dirty="0"/>
          </a:p>
        </p:txBody>
      </p:sp>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5</a:t>
            </a:r>
            <a:r>
              <a:rPr lang="en-US" sz="1100" b="1" dirty="0">
                <a:solidFill>
                  <a:schemeClr val="tx2"/>
                </a:solidFill>
              </a:rPr>
              <a:t>: Estimation </a:t>
            </a:r>
            <a:r>
              <a:rPr lang="en-US" sz="1100" b="1" dirty="0" smtClean="0">
                <a:solidFill>
                  <a:schemeClr val="tx2"/>
                </a:solidFill>
              </a:rPr>
              <a:t>– Comparing Confidence </a:t>
            </a:r>
            <a:r>
              <a:rPr lang="en-US" sz="1100" b="1" dirty="0">
                <a:solidFill>
                  <a:schemeClr val="tx2"/>
                </a:solidFill>
              </a:rPr>
              <a:t>Intervals</a:t>
            </a:r>
          </a:p>
        </p:txBody>
      </p:sp>
    </p:spTree>
    <p:extLst>
      <p:ext uri="{BB962C8B-B14F-4D97-AF65-F5344CB8AC3E}">
        <p14:creationId xmlns:p14="http://schemas.microsoft.com/office/powerpoint/2010/main" val="416389734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750"/>
                                        <p:tgtEl>
                                          <p:spTgt spid="2">
                                            <p:txEl>
                                              <p:pRg st="3" end="3"/>
                                            </p:txEl>
                                          </p:spTgt>
                                        </p:tgtEl>
                                      </p:cBhvr>
                                    </p:animEffect>
                                    <p:anim calcmode="lin" valueType="num">
                                      <p:cBhvr>
                                        <p:cTn id="22"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750"/>
                                        <p:tgtEl>
                                          <p:spTgt spid="2">
                                            <p:txEl>
                                              <p:pRg st="4" end="4"/>
                                            </p:txEl>
                                          </p:spTgt>
                                        </p:tgtEl>
                                      </p:cBhvr>
                                    </p:animEffect>
                                    <p:anim calcmode="lin" valueType="num">
                                      <p:cBhvr>
                                        <p:cTn id="29" dur="75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75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750"/>
                                        <p:tgtEl>
                                          <p:spTgt spid="2">
                                            <p:txEl>
                                              <p:pRg st="5" end="5"/>
                                            </p:txEl>
                                          </p:spTgt>
                                        </p:tgtEl>
                                      </p:cBhvr>
                                    </p:animEffect>
                                    <p:anim calcmode="lin" valueType="num">
                                      <p:cBhvr>
                                        <p:cTn id="36" dur="75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7" dur="75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35495" y="740029"/>
            <a:ext cx="10721009" cy="5404097"/>
          </a:xfrm>
        </p:spPr>
        <p:txBody>
          <a:bodyPr>
            <a:noAutofit/>
          </a:bodyPr>
          <a:lstStyle/>
          <a:p>
            <a:pPr>
              <a:spcBef>
                <a:spcPts val="0"/>
              </a:spcBef>
              <a:spcAft>
                <a:spcPts val="0"/>
              </a:spcAft>
            </a:pPr>
            <a:r>
              <a:rPr lang="en-US" sz="2400" dirty="0"/>
              <a:t>Since the 99 percent interval (99.26, 109.28) includes the 90 percent interval (101.08, 107.46), we conjecture that in general a 99 percent </a:t>
            </a:r>
            <a:r>
              <a:rPr lang="en-US" sz="2400" dirty="0" smtClean="0"/>
              <a:t>confidence </a:t>
            </a:r>
            <a:r>
              <a:rPr lang="en-US" sz="2400" dirty="0"/>
              <a:t>interval is always larger than a 90 percent confidence </a:t>
            </a:r>
            <a:r>
              <a:rPr lang="en-US" sz="2400" dirty="0" smtClean="0"/>
              <a:t>interval. </a:t>
            </a:r>
          </a:p>
          <a:p>
            <a:pPr>
              <a:spcBef>
                <a:spcPts val="0"/>
              </a:spcBef>
              <a:spcAft>
                <a:spcPts val="0"/>
              </a:spcAft>
            </a:pPr>
            <a:endParaRPr lang="en-US" sz="2400" dirty="0" smtClean="0"/>
          </a:p>
          <a:p>
            <a:pPr>
              <a:spcBef>
                <a:spcPts val="0"/>
              </a:spcBef>
              <a:spcAft>
                <a:spcPts val="0"/>
              </a:spcAft>
            </a:pPr>
            <a:endParaRPr lang="en-US" sz="2400" dirty="0"/>
          </a:p>
          <a:p>
            <a:pPr marL="68580" indent="0">
              <a:spcBef>
                <a:spcPts val="0"/>
              </a:spcBef>
              <a:spcAft>
                <a:spcPts val="0"/>
              </a:spcAft>
              <a:buNone/>
            </a:pPr>
            <a:endParaRPr lang="en-US" sz="2400" dirty="0"/>
          </a:p>
          <a:p>
            <a:pPr marL="68580" indent="0">
              <a:spcBef>
                <a:spcPts val="0"/>
              </a:spcBef>
              <a:spcAft>
                <a:spcPts val="0"/>
              </a:spcAft>
              <a:buNone/>
            </a:pPr>
            <a:endParaRPr lang="en-US" sz="2400" dirty="0" smtClean="0"/>
          </a:p>
          <a:p>
            <a:pPr>
              <a:spcBef>
                <a:spcPts val="0"/>
              </a:spcBef>
              <a:spcAft>
                <a:spcPts val="0"/>
              </a:spcAft>
            </a:pPr>
            <a:r>
              <a:rPr lang="en-US" sz="2400" dirty="0"/>
              <a:t>That makes sense: If we want to be more certain that we have captured the true (unknown) population mean correctly, we need to make our interval </a:t>
            </a:r>
            <a:r>
              <a:rPr lang="en-US" sz="2400" dirty="0" smtClean="0"/>
              <a:t>larger.</a:t>
            </a:r>
          </a:p>
          <a:p>
            <a:pPr lvl="1">
              <a:spcBef>
                <a:spcPts val="0"/>
              </a:spcBef>
              <a:spcAft>
                <a:spcPts val="0"/>
              </a:spcAft>
            </a:pPr>
            <a:r>
              <a:rPr lang="en-US" sz="2200" dirty="0"/>
              <a:t>T</a:t>
            </a:r>
            <a:r>
              <a:rPr lang="en-US" sz="2200" dirty="0" smtClean="0"/>
              <a:t>he </a:t>
            </a:r>
            <a:r>
              <a:rPr lang="en-US" sz="2200" dirty="0"/>
              <a:t>larger the interval, the better our chance of capturing the unknown population mean. </a:t>
            </a:r>
            <a:endParaRPr lang="en-US" sz="2200" dirty="0" smtClean="0"/>
          </a:p>
          <a:p>
            <a:pPr lvl="1">
              <a:spcBef>
                <a:spcPts val="0"/>
              </a:spcBef>
              <a:spcAft>
                <a:spcPts val="0"/>
              </a:spcAft>
            </a:pPr>
            <a:r>
              <a:rPr lang="en-US" sz="2200" dirty="0" smtClean="0"/>
              <a:t>Hence</a:t>
            </a:r>
            <a:r>
              <a:rPr lang="en-US" sz="2200" dirty="0"/>
              <a:t>, a 99 percent confidence interval must be wider than a 90 percent confidence interval</a:t>
            </a:r>
            <a:r>
              <a:rPr lang="en-US" sz="2200" dirty="0" smtClean="0"/>
              <a:t>.</a:t>
            </a:r>
            <a:r>
              <a:rPr lang="en-US" sz="2200" dirty="0"/>
              <a:t/>
            </a:r>
            <a:br>
              <a:rPr lang="en-US" sz="2200" dirty="0"/>
            </a:br>
            <a:endParaRPr lang="en-US" sz="2200" dirty="0"/>
          </a:p>
        </p:txBody>
      </p:sp>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5</a:t>
            </a:r>
            <a:r>
              <a:rPr lang="en-US" sz="1100" b="1" dirty="0">
                <a:solidFill>
                  <a:schemeClr val="tx2"/>
                </a:solidFill>
              </a:rPr>
              <a:t>: Estimation </a:t>
            </a:r>
            <a:r>
              <a:rPr lang="en-US" sz="1100" b="1" dirty="0" smtClean="0">
                <a:solidFill>
                  <a:schemeClr val="tx2"/>
                </a:solidFill>
              </a:rPr>
              <a:t>– Comparing Confidence </a:t>
            </a:r>
            <a:r>
              <a:rPr lang="en-US" sz="1100" b="1" dirty="0">
                <a:solidFill>
                  <a:schemeClr val="tx2"/>
                </a:solidFill>
              </a:rPr>
              <a:t>Intervals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1545" y="1884447"/>
            <a:ext cx="6404110" cy="1741070"/>
          </a:xfrm>
          <a:prstGeom prst="rect">
            <a:avLst/>
          </a:prstGeom>
        </p:spPr>
      </p:pic>
    </p:spTree>
    <p:extLst>
      <p:ext uri="{BB962C8B-B14F-4D97-AF65-F5344CB8AC3E}">
        <p14:creationId xmlns:p14="http://schemas.microsoft.com/office/powerpoint/2010/main" val="64826735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5" end="5"/>
                                            </p:txEl>
                                          </p:spTgt>
                                        </p:tgtEl>
                                        <p:attrNameLst>
                                          <p:attrName>style.visibility</p:attrName>
                                        </p:attrNameLst>
                                      </p:cBhvr>
                                      <p:to>
                                        <p:strVal val="visible"/>
                                      </p:to>
                                    </p:set>
                                    <p:animEffect transition="in" filter="fade">
                                      <p:cBhvr>
                                        <p:cTn id="14" dur="750"/>
                                        <p:tgtEl>
                                          <p:spTgt spid="2">
                                            <p:txEl>
                                              <p:pRg st="5" end="5"/>
                                            </p:txEl>
                                          </p:spTgt>
                                        </p:tgtEl>
                                      </p:cBhvr>
                                    </p:animEffect>
                                    <p:anim calcmode="lin" valueType="num">
                                      <p:cBhvr>
                                        <p:cTn id="15" dur="75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Effect transition="in" filter="fade">
                                      <p:cBhvr>
                                        <p:cTn id="21" dur="750"/>
                                        <p:tgtEl>
                                          <p:spTgt spid="2">
                                            <p:txEl>
                                              <p:pRg st="6" end="6"/>
                                            </p:txEl>
                                          </p:spTgt>
                                        </p:tgtEl>
                                      </p:cBhvr>
                                    </p:animEffect>
                                    <p:anim calcmode="lin" valueType="num">
                                      <p:cBhvr>
                                        <p:cTn id="22" dur="75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fade">
                                      <p:cBhvr>
                                        <p:cTn id="28" dur="750"/>
                                        <p:tgtEl>
                                          <p:spTgt spid="2">
                                            <p:txEl>
                                              <p:pRg st="7" end="7"/>
                                            </p:txEl>
                                          </p:spTgt>
                                        </p:tgtEl>
                                      </p:cBhvr>
                                    </p:animEffect>
                                    <p:anim calcmode="lin" valueType="num">
                                      <p:cBhvr>
                                        <p:cTn id="29" dur="75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0" dur="75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4160" y="949598"/>
            <a:ext cx="10563679" cy="5085347"/>
          </a:xfrm>
        </p:spPr>
        <p:txBody>
          <a:bodyPr>
            <a:noAutofit/>
          </a:bodyPr>
          <a:lstStyle/>
          <a:p>
            <a:r>
              <a:rPr lang="en-US" dirty="0"/>
              <a:t>Another way to argue is that every 99 percent interval is automatically also a 90 percent interval, because if we are 99 percent certain to include the mean, we are in particular 90 percent certain to include it. </a:t>
            </a:r>
            <a:endParaRPr lang="en-US" dirty="0" smtClean="0"/>
          </a:p>
          <a:p>
            <a:pPr lvl="1"/>
            <a:r>
              <a:rPr lang="en-US" sz="2600" dirty="0" smtClean="0"/>
              <a:t>The </a:t>
            </a:r>
            <a:r>
              <a:rPr lang="en-US" sz="2600" dirty="0"/>
              <a:t>other way around is not true. </a:t>
            </a:r>
            <a:endParaRPr lang="en-US" sz="2600" dirty="0" smtClean="0"/>
          </a:p>
          <a:p>
            <a:pPr lvl="1"/>
            <a:r>
              <a:rPr lang="en-US" sz="2600" dirty="0" smtClean="0"/>
              <a:t>Thus</a:t>
            </a:r>
            <a:r>
              <a:rPr lang="en-US" sz="2600" dirty="0"/>
              <a:t>, the 99 percent interval must contain the 90 percent interval and must therefore be wider</a:t>
            </a:r>
            <a:r>
              <a:rPr lang="en-US" sz="2600" dirty="0" smtClean="0"/>
              <a:t>.</a:t>
            </a:r>
          </a:p>
          <a:p>
            <a:r>
              <a:rPr lang="en-US" dirty="0"/>
              <a:t>Last, we want to compare the two methods for computing confidence intervals: the one based on a normal distribution (for </a:t>
            </a:r>
            <a:r>
              <a:rPr lang="en-US" i="1" dirty="0"/>
              <a:t>N </a:t>
            </a:r>
            <a:r>
              <a:rPr lang="en-US" dirty="0"/>
              <a:t>&gt; 30) and the other one based on the </a:t>
            </a:r>
            <a:r>
              <a:rPr lang="en-US" i="1" dirty="0"/>
              <a:t>t</a:t>
            </a:r>
            <a:r>
              <a:rPr lang="en-US" dirty="0"/>
              <a:t>-distribution (for </a:t>
            </a:r>
            <a:r>
              <a:rPr lang="en-US" i="1" dirty="0"/>
              <a:t>N </a:t>
            </a:r>
            <a:r>
              <a:rPr lang="en-US" dirty="0">
                <a:sym typeface="Symbol" panose="05050102010706020507" pitchFamily="18" charset="2"/>
              </a:rPr>
              <a:t></a:t>
            </a:r>
            <a:r>
              <a:rPr lang="en-US" dirty="0"/>
              <a:t> 30). </a:t>
            </a:r>
            <a:r>
              <a:rPr lang="en-US" sz="2800" dirty="0"/>
              <a:t/>
            </a:r>
            <a:br>
              <a:rPr lang="en-US" sz="2800" dirty="0"/>
            </a:br>
            <a:endParaRPr lang="en-US" sz="2800" dirty="0"/>
          </a:p>
        </p:txBody>
      </p:sp>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5</a:t>
            </a:r>
            <a:r>
              <a:rPr lang="en-US" sz="1100" b="1" dirty="0">
                <a:solidFill>
                  <a:schemeClr val="tx2"/>
                </a:solidFill>
              </a:rPr>
              <a:t>: Estimation </a:t>
            </a:r>
            <a:r>
              <a:rPr lang="en-US" sz="1100" b="1" dirty="0" smtClean="0">
                <a:solidFill>
                  <a:schemeClr val="tx2"/>
                </a:solidFill>
              </a:rPr>
              <a:t>– Comparing Confidence </a:t>
            </a:r>
            <a:r>
              <a:rPr lang="en-US" sz="1100" b="1" dirty="0">
                <a:solidFill>
                  <a:schemeClr val="tx2"/>
                </a:solidFill>
              </a:rPr>
              <a:t>Intervals</a:t>
            </a:r>
          </a:p>
        </p:txBody>
      </p:sp>
    </p:spTree>
    <p:extLst>
      <p:ext uri="{BB962C8B-B14F-4D97-AF65-F5344CB8AC3E}">
        <p14:creationId xmlns:p14="http://schemas.microsoft.com/office/powerpoint/2010/main" val="111433949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750"/>
                                        <p:tgtEl>
                                          <p:spTgt spid="2">
                                            <p:txEl>
                                              <p:pRg st="3" end="3"/>
                                            </p:txEl>
                                          </p:spTgt>
                                        </p:tgtEl>
                                      </p:cBhvr>
                                    </p:animEffect>
                                    <p:anim calcmode="lin" valueType="num">
                                      <p:cBhvr>
                                        <p:cTn id="22"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127406" y="1347899"/>
            <a:ext cx="9937187" cy="4395175"/>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r>
              <a:rPr lang="en-US" sz="2400" dirty="0"/>
              <a:t>A crime scene investigator finds an unknown liquid at a crime scene. To help identify it, she decides to determine its boiling point. Heating up the entire liquid would destroy the evidence, so instead she takes nine small samples and determines their boiling points. It turns out that the sample mean is 86.5°C with a sample standard deviation of 0.6°C. </a:t>
            </a:r>
            <a:endParaRPr lang="en-US" sz="2400" dirty="0" smtClean="0"/>
          </a:p>
          <a:p>
            <a:pPr marL="342900" indent="-342900">
              <a:buFont typeface="Wingdings" panose="05000000000000000000" pitchFamily="2" charset="2"/>
              <a:buChar char="§"/>
            </a:pPr>
            <a:r>
              <a:rPr lang="en-US" sz="2400" dirty="0" smtClean="0"/>
              <a:t>Find </a:t>
            </a:r>
            <a:r>
              <a:rPr lang="en-US" sz="2400" dirty="0"/>
              <a:t>a 95 percent confidence interval for the boiling point of the substance, using the small and the large </a:t>
            </a:r>
            <a:r>
              <a:rPr lang="en-US" sz="2400" dirty="0" smtClean="0"/>
              <a:t>sample </a:t>
            </a:r>
            <a:r>
              <a:rPr lang="en-US" sz="2400" dirty="0"/>
              <a:t>size method (even though only one of the methods is appropriate, technically speaking).</a:t>
            </a:r>
          </a:p>
          <a:p>
            <a:pPr>
              <a:spcBef>
                <a:spcPts val="600"/>
              </a:spcBef>
              <a:spcAft>
                <a:spcPts val="1200"/>
              </a:spcAft>
            </a:pPr>
            <a:endParaRPr lang="en-US" sz="2400" dirty="0" smtClean="0"/>
          </a:p>
          <a:p>
            <a:pPr defTabSz="1244600">
              <a:spcBef>
                <a:spcPts val="600"/>
              </a:spcBef>
              <a:spcAft>
                <a:spcPts val="1200"/>
              </a:spcAft>
            </a:pPr>
            <a:endParaRPr lang="en-US" sz="2400" kern="1200" dirty="0" smtClean="0"/>
          </a:p>
        </p:txBody>
      </p:sp>
      <p:sp>
        <p:nvSpPr>
          <p:cNvPr id="8" name="Freeform 7"/>
          <p:cNvSpPr/>
          <p:nvPr/>
        </p:nvSpPr>
        <p:spPr>
          <a:xfrm>
            <a:off x="1254124" y="962862"/>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5</a:t>
            </a:r>
            <a:r>
              <a:rPr lang="en-US" sz="1100" b="1" dirty="0">
                <a:solidFill>
                  <a:schemeClr val="tx2"/>
                </a:solidFill>
              </a:rPr>
              <a:t>: Estimation </a:t>
            </a:r>
            <a:r>
              <a:rPr lang="en-US" sz="1100" b="1" dirty="0" smtClean="0">
                <a:solidFill>
                  <a:schemeClr val="tx2"/>
                </a:solidFill>
              </a:rPr>
              <a:t>– Comparing Confidence </a:t>
            </a:r>
            <a:r>
              <a:rPr lang="en-US" sz="1100" b="1" dirty="0">
                <a:solidFill>
                  <a:schemeClr val="tx2"/>
                </a:solidFill>
              </a:rPr>
              <a:t>Intervals</a:t>
            </a:r>
          </a:p>
        </p:txBody>
      </p:sp>
    </p:spTree>
    <p:extLst>
      <p:ext uri="{BB962C8B-B14F-4D97-AF65-F5344CB8AC3E}">
        <p14:creationId xmlns:p14="http://schemas.microsoft.com/office/powerpoint/2010/main" val="417235999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750"/>
                                        <p:tgtEl>
                                          <p:spTgt spid="7">
                                            <p:txEl>
                                              <p:pRg st="1" end="1"/>
                                            </p:txEl>
                                          </p:spTgt>
                                        </p:tgtEl>
                                      </p:cBhvr>
                                    </p:animEffect>
                                    <p:anim calcmode="lin" valueType="num">
                                      <p:cBhvr>
                                        <p:cTn id="8" dur="75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735495" y="820240"/>
                <a:ext cx="10721009" cy="2867439"/>
              </a:xfrm>
            </p:spPr>
            <p:txBody>
              <a:bodyPr/>
              <a:lstStyle/>
              <a:p>
                <a:pPr marL="68580" indent="0">
                  <a:buNone/>
                </a:pPr>
                <a:r>
                  <a:rPr lang="en-US" sz="3200" b="1" dirty="0" smtClean="0">
                    <a:effectLst>
                      <a:outerShdw blurRad="38100" dist="38100" dir="2700000" algn="tl">
                        <a:srgbClr val="000000">
                          <a:alpha val="43137"/>
                        </a:srgbClr>
                      </a:outerShdw>
                    </a:effectLst>
                  </a:rPr>
                  <a:t>Small </a:t>
                </a:r>
                <a:r>
                  <a:rPr lang="en-US" sz="3200" b="1" dirty="0">
                    <a:effectLst>
                      <a:outerShdw blurRad="38100" dist="38100" dir="2700000" algn="tl">
                        <a:srgbClr val="000000">
                          <a:alpha val="43137"/>
                        </a:srgbClr>
                      </a:outerShdw>
                    </a:effectLst>
                  </a:rPr>
                  <a:t>sample </a:t>
                </a:r>
                <a:r>
                  <a:rPr lang="en-US" sz="3200" b="1" dirty="0" smtClean="0">
                    <a:effectLst>
                      <a:outerShdw blurRad="38100" dist="38100" dir="2700000" algn="tl">
                        <a:srgbClr val="000000">
                          <a:alpha val="43137"/>
                        </a:srgbClr>
                      </a:outerShdw>
                    </a:effectLst>
                  </a:rPr>
                  <a:t>method:</a:t>
                </a:r>
                <a:endParaRPr lang="en-US" sz="3200" b="1" dirty="0">
                  <a:effectLst>
                    <a:outerShdw blurRad="38100" dist="38100" dir="2700000" algn="tl">
                      <a:srgbClr val="000000">
                        <a:alpha val="43137"/>
                      </a:srgbClr>
                    </a:outerShdw>
                  </a:effectLst>
                </a:endParaRPr>
              </a:p>
              <a:p>
                <a:r>
                  <a:rPr lang="en-US" dirty="0"/>
                  <a:t>We need to find the multiplier </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𝑡</m:t>
                        </m:r>
                      </m:e>
                      <m:sub>
                        <m:r>
                          <a:rPr lang="en-US" b="0" i="1" dirty="0" smtClean="0">
                            <a:latin typeface="Cambria Math" panose="02040503050406030204" pitchFamily="18" charset="0"/>
                          </a:rPr>
                          <m:t>0.95</m:t>
                        </m:r>
                      </m:sub>
                    </m:sSub>
                  </m:oMath>
                </a14:m>
                <a:r>
                  <a:rPr lang="en-US" dirty="0"/>
                  <a:t> = </a:t>
                </a:r>
                <a:r>
                  <a:rPr lang="en-US" i="1" dirty="0"/>
                  <a:t>TINV</a:t>
                </a:r>
                <a:r>
                  <a:rPr lang="en-US" dirty="0"/>
                  <a:t>(0.05,8) = 2.3060 and the standard error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𝑠</m:t>
                        </m:r>
                      </m:num>
                      <m:den>
                        <m:rad>
                          <m:radPr>
                            <m:degHide m:val="on"/>
                            <m:ctrlPr>
                              <a:rPr lang="en-US" sz="2800" i="1" smtClean="0">
                                <a:latin typeface="Cambria Math" panose="02040503050406030204" pitchFamily="18" charset="0"/>
                              </a:rPr>
                            </m:ctrlPr>
                          </m:radPr>
                          <m:deg/>
                          <m:e>
                            <m:r>
                              <a:rPr lang="en-US" sz="2800" b="0" i="1" smtClean="0">
                                <a:latin typeface="Cambria Math" panose="02040503050406030204" pitchFamily="18" charset="0"/>
                              </a:rPr>
                              <m:t>𝑁</m:t>
                            </m:r>
                          </m:e>
                        </m:rad>
                      </m:den>
                    </m:f>
                  </m:oMath>
                </a14:m>
                <a:r>
                  <a:rPr lang="en-US" dirty="0" smtClean="0"/>
                  <a:t> = </a:t>
                </a:r>
                <a14:m>
                  <m:oMath xmlns:m="http://schemas.openxmlformats.org/officeDocument/2006/math">
                    <m:f>
                      <m:fPr>
                        <m:ctrlPr>
                          <a:rPr lang="en-US" sz="2800" i="1">
                            <a:latin typeface="Cambria Math" panose="02040503050406030204" pitchFamily="18" charset="0"/>
                          </a:rPr>
                        </m:ctrlPr>
                      </m:fPr>
                      <m:num>
                        <m:r>
                          <a:rPr lang="en-US" sz="2800" b="0" i="1" smtClean="0">
                            <a:latin typeface="Cambria Math" panose="02040503050406030204" pitchFamily="18" charset="0"/>
                          </a:rPr>
                          <m:t>0.6</m:t>
                        </m:r>
                      </m:num>
                      <m:den>
                        <m:rad>
                          <m:radPr>
                            <m:degHide m:val="on"/>
                            <m:ctrlPr>
                              <a:rPr lang="en-US" sz="2800" i="1">
                                <a:latin typeface="Cambria Math" panose="02040503050406030204" pitchFamily="18" charset="0"/>
                              </a:rPr>
                            </m:ctrlPr>
                          </m:radPr>
                          <m:deg/>
                          <m:e>
                            <m:r>
                              <a:rPr lang="en-US" sz="2800" b="0" i="1" smtClean="0">
                                <a:latin typeface="Cambria Math" panose="02040503050406030204" pitchFamily="18" charset="0"/>
                              </a:rPr>
                              <m:t>9</m:t>
                            </m:r>
                          </m:e>
                        </m:rad>
                      </m:den>
                    </m:f>
                  </m:oMath>
                </a14:m>
                <a:r>
                  <a:rPr lang="en-US" dirty="0" smtClean="0"/>
                  <a:t> = 0.2. </a:t>
                </a:r>
              </a:p>
              <a:p>
                <a:r>
                  <a:rPr lang="en-US" dirty="0" smtClean="0"/>
                  <a:t>Then </a:t>
                </a:r>
                <a:r>
                  <a:rPr lang="en-US" dirty="0"/>
                  <a:t>the 95 percent confidence interval goes from 86.5 – 2.306 ⋅ 0.2 = 86.0388 to 86.5 + 2.306 ⋅ 0.2 = </a:t>
                </a:r>
                <a:r>
                  <a:rPr lang="en-US" dirty="0" smtClean="0"/>
                  <a:t>86.9612.  </a:t>
                </a:r>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735495" y="820240"/>
                <a:ext cx="10721009" cy="2867439"/>
              </a:xfrm>
              <a:blipFill rotWithShape="0">
                <a:blip r:embed="rId2"/>
                <a:stretch>
                  <a:fillRect l="-910" t="-3191" r="-1024" b="-4894"/>
                </a:stretch>
              </a:blipFill>
            </p:spPr>
            <p:txBody>
              <a:bodyPr/>
              <a:lstStyle/>
              <a:p>
                <a:r>
                  <a:rPr lang="en-US">
                    <a:noFill/>
                  </a:rPr>
                  <a:t> </a:t>
                </a:r>
              </a:p>
            </p:txBody>
          </p:sp>
        </mc:Fallback>
      </mc:AlternateContent>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5</a:t>
            </a:r>
            <a:r>
              <a:rPr lang="en-US" sz="1100" b="1" dirty="0">
                <a:solidFill>
                  <a:schemeClr val="tx2"/>
                </a:solidFill>
              </a:rPr>
              <a:t>: Estimation </a:t>
            </a:r>
            <a:r>
              <a:rPr lang="en-US" sz="1100" b="1" dirty="0" smtClean="0">
                <a:solidFill>
                  <a:schemeClr val="tx2"/>
                </a:solidFill>
              </a:rPr>
              <a:t>– Comparing Confidence </a:t>
            </a:r>
            <a:r>
              <a:rPr lang="en-US" sz="1100" b="1" dirty="0">
                <a:solidFill>
                  <a:schemeClr val="tx2"/>
                </a:solidFill>
              </a:rPr>
              <a:t>Intervals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799" y="3872764"/>
            <a:ext cx="8534400" cy="2057400"/>
          </a:xfrm>
          <a:prstGeom prst="rect">
            <a:avLst/>
          </a:prstGeom>
        </p:spPr>
      </p:pic>
    </p:spTree>
    <p:extLst>
      <p:ext uri="{BB962C8B-B14F-4D97-AF65-F5344CB8AC3E}">
        <p14:creationId xmlns:p14="http://schemas.microsoft.com/office/powerpoint/2010/main" val="105204918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35495" y="820240"/>
            <a:ext cx="10721009" cy="2867439"/>
          </a:xfrm>
        </p:spPr>
        <p:txBody>
          <a:bodyPr>
            <a:normAutofit/>
          </a:bodyPr>
          <a:lstStyle/>
          <a:p>
            <a:pPr marL="68580" indent="0">
              <a:buNone/>
            </a:pPr>
            <a:r>
              <a:rPr lang="en-US" sz="3200" b="1" dirty="0" smtClean="0">
                <a:effectLst>
                  <a:outerShdw blurRad="38100" dist="38100" dir="2700000" algn="tl">
                    <a:srgbClr val="000000">
                      <a:alpha val="43137"/>
                    </a:srgbClr>
                  </a:outerShdw>
                </a:effectLst>
              </a:rPr>
              <a:t>Large </a:t>
            </a:r>
            <a:r>
              <a:rPr lang="en-US" sz="3200" b="1" dirty="0">
                <a:effectLst>
                  <a:outerShdw blurRad="38100" dist="38100" dir="2700000" algn="tl">
                    <a:srgbClr val="000000">
                      <a:alpha val="43137"/>
                    </a:srgbClr>
                  </a:outerShdw>
                </a:effectLst>
              </a:rPr>
              <a:t>sample </a:t>
            </a:r>
            <a:r>
              <a:rPr lang="en-US" sz="3200" b="1" dirty="0" smtClean="0">
                <a:effectLst>
                  <a:outerShdw blurRad="38100" dist="38100" dir="2700000" algn="tl">
                    <a:srgbClr val="000000">
                      <a:alpha val="43137"/>
                    </a:srgbClr>
                  </a:outerShdw>
                </a:effectLst>
              </a:rPr>
              <a:t>method:</a:t>
            </a:r>
          </a:p>
          <a:p>
            <a:r>
              <a:rPr lang="en-US" dirty="0"/>
              <a:t>The multiplier for a 95 percent confidence interval is always 1.96 while the standard error is the same as before. </a:t>
            </a:r>
            <a:endParaRPr lang="en-US" dirty="0" smtClean="0"/>
          </a:p>
          <a:p>
            <a:r>
              <a:rPr lang="en-US" dirty="0" smtClean="0"/>
              <a:t>Thus</a:t>
            </a:r>
            <a:r>
              <a:rPr lang="en-US" dirty="0"/>
              <a:t>, the interval goes from 86.5 – 1.96 ⋅ 0.2 = 86.108 to 86.5 – 1.96 ⋅ 0.2 = 86.892 </a:t>
            </a:r>
            <a:endParaRPr lang="en-US" b="1" dirty="0">
              <a:effectLst>
                <a:outerShdw blurRad="38100" dist="38100" dir="2700000" algn="tl">
                  <a:srgbClr val="000000">
                    <a:alpha val="43137"/>
                  </a:srgbClr>
                </a:outerShdw>
              </a:effectLst>
            </a:endParaRPr>
          </a:p>
          <a:p>
            <a:endParaRPr lang="en-US" sz="3200" dirty="0"/>
          </a:p>
        </p:txBody>
      </p:sp>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5</a:t>
            </a:r>
            <a:r>
              <a:rPr lang="en-US" sz="1100" b="1" dirty="0">
                <a:solidFill>
                  <a:schemeClr val="tx2"/>
                </a:solidFill>
              </a:rPr>
              <a:t>: Estimation </a:t>
            </a:r>
            <a:r>
              <a:rPr lang="en-US" sz="1100" b="1" dirty="0" smtClean="0">
                <a:solidFill>
                  <a:schemeClr val="tx2"/>
                </a:solidFill>
              </a:rPr>
              <a:t>– Comparing Confidence </a:t>
            </a:r>
            <a:r>
              <a:rPr lang="en-US" sz="1100" b="1" dirty="0">
                <a:solidFill>
                  <a:schemeClr val="tx2"/>
                </a:solidFill>
              </a:rPr>
              <a:t>Intervals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799" y="3872764"/>
            <a:ext cx="8534400" cy="2057400"/>
          </a:xfrm>
          <a:prstGeom prst="rect">
            <a:avLst/>
          </a:prstGeom>
        </p:spPr>
      </p:pic>
    </p:spTree>
    <p:extLst>
      <p:ext uri="{BB962C8B-B14F-4D97-AF65-F5344CB8AC3E}">
        <p14:creationId xmlns:p14="http://schemas.microsoft.com/office/powerpoint/2010/main" val="207874408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244187" y="1123310"/>
            <a:ext cx="9937187" cy="5091510"/>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pPr>
              <a:spcBef>
                <a:spcPts val="600"/>
              </a:spcBef>
              <a:spcAft>
                <a:spcPts val="1200"/>
              </a:spcAft>
            </a:pPr>
            <a:r>
              <a:rPr lang="en-US" sz="2400" dirty="0"/>
              <a:t>Consider the following data set for approximately 400 cars, assumed to be collected at random. </a:t>
            </a:r>
            <a:endParaRPr lang="en-US" sz="2400" dirty="0" smtClean="0"/>
          </a:p>
          <a:p>
            <a:pPr marL="342900" indent="-342900">
              <a:spcBef>
                <a:spcPts val="600"/>
              </a:spcBef>
              <a:spcAft>
                <a:spcPts val="1200"/>
              </a:spcAft>
              <a:buFont typeface="Wingdings" panose="05000000000000000000" pitchFamily="2" charset="2"/>
              <a:buChar char="§"/>
            </a:pPr>
            <a:r>
              <a:rPr lang="en-US" sz="2400" dirty="0" smtClean="0"/>
              <a:t>We </a:t>
            </a:r>
            <a:r>
              <a:rPr lang="en-US" sz="2400" dirty="0"/>
              <a:t>would like to make predictions about </a:t>
            </a:r>
            <a:r>
              <a:rPr lang="en-US" sz="2400" i="1" dirty="0"/>
              <a:t>all </a:t>
            </a:r>
            <a:r>
              <a:rPr lang="en-US" sz="2400" dirty="0"/>
              <a:t>automobiles, based on that random sample. </a:t>
            </a:r>
            <a:endParaRPr lang="en-US" sz="2400" dirty="0" smtClean="0"/>
          </a:p>
          <a:p>
            <a:pPr marL="342900" indent="-342900">
              <a:spcBef>
                <a:spcPts val="600"/>
              </a:spcBef>
              <a:spcAft>
                <a:spcPts val="1200"/>
              </a:spcAft>
              <a:buFont typeface="Wingdings" panose="05000000000000000000" pitchFamily="2" charset="2"/>
              <a:buChar char="§"/>
            </a:pPr>
            <a:r>
              <a:rPr lang="en-US" sz="2400" dirty="0" smtClean="0"/>
              <a:t>In </a:t>
            </a:r>
            <a:r>
              <a:rPr lang="en-US" sz="2400" dirty="0"/>
              <a:t>particular, the data set lists miles per gallon, engine size, and weight of 400 cars, </a:t>
            </a:r>
            <a:r>
              <a:rPr lang="en-US" sz="2400" dirty="0" smtClean="0"/>
              <a:t>but </a:t>
            </a:r>
            <a:r>
              <a:rPr lang="en-US" sz="2400" dirty="0"/>
              <a:t>we would like to know the average miles per gallon, engine size, </a:t>
            </a:r>
            <a:r>
              <a:rPr lang="en-US" sz="2400" dirty="0" smtClean="0"/>
              <a:t>and weight </a:t>
            </a:r>
            <a:r>
              <a:rPr lang="en-US" sz="2400" dirty="0"/>
              <a:t>of all cars, based on this sample</a:t>
            </a:r>
            <a:r>
              <a:rPr lang="en-US" sz="2400" dirty="0" smtClean="0"/>
              <a:t>.</a:t>
            </a:r>
          </a:p>
          <a:p>
            <a:pPr lvl="3">
              <a:spcBef>
                <a:spcPts val="600"/>
              </a:spcBef>
              <a:spcAft>
                <a:spcPts val="1200"/>
              </a:spcAft>
            </a:pPr>
            <a:r>
              <a:rPr lang="en-US" sz="2400" dirty="0">
                <a:hlinkClick r:id="rId3"/>
              </a:rPr>
              <a:t>www.betterbusinessdecisions.org/data/cars.xls</a:t>
            </a:r>
            <a:endParaRPr lang="en-US" sz="2400" dirty="0"/>
          </a:p>
          <a:p>
            <a:pPr>
              <a:spcBef>
                <a:spcPts val="600"/>
              </a:spcBef>
              <a:spcAft>
                <a:spcPts val="1200"/>
              </a:spcAft>
            </a:pPr>
            <a:endParaRPr lang="en-US" sz="2400" dirty="0"/>
          </a:p>
          <a:p>
            <a:pPr>
              <a:spcBef>
                <a:spcPts val="600"/>
              </a:spcBef>
              <a:spcAft>
                <a:spcPts val="1200"/>
              </a:spcAft>
            </a:pPr>
            <a:endParaRPr lang="en-US" sz="2400" dirty="0" smtClean="0"/>
          </a:p>
          <a:p>
            <a:pPr defTabSz="1244600">
              <a:spcBef>
                <a:spcPts val="600"/>
              </a:spcBef>
              <a:spcAft>
                <a:spcPts val="1200"/>
              </a:spcAft>
            </a:pPr>
            <a:endParaRPr lang="en-US" sz="2400" kern="1200" dirty="0" smtClean="0"/>
          </a:p>
        </p:txBody>
      </p:sp>
      <p:sp>
        <p:nvSpPr>
          <p:cNvPr id="8" name="Freeform 7"/>
          <p:cNvSpPr/>
          <p:nvPr/>
        </p:nvSpPr>
        <p:spPr>
          <a:xfrm>
            <a:off x="1370905" y="738273"/>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5</a:t>
            </a:r>
            <a:r>
              <a:rPr lang="en-US" sz="1100" b="1" dirty="0">
                <a:solidFill>
                  <a:schemeClr val="tx2"/>
                </a:solidFill>
              </a:rPr>
              <a:t>: Estimation </a:t>
            </a:r>
            <a:r>
              <a:rPr lang="en-US" sz="1100" b="1" dirty="0" smtClean="0">
                <a:solidFill>
                  <a:schemeClr val="tx2"/>
                </a:solidFill>
              </a:rPr>
              <a:t>– Confidence </a:t>
            </a:r>
            <a:r>
              <a:rPr lang="en-US" sz="1100" b="1" dirty="0">
                <a:solidFill>
                  <a:schemeClr val="tx2"/>
                </a:solidFill>
              </a:rPr>
              <a:t>Intervals for Means </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0614" y="5119662"/>
            <a:ext cx="523625" cy="523625"/>
          </a:xfrm>
          <a:prstGeom prst="rect">
            <a:avLst/>
          </a:prstGeom>
        </p:spPr>
      </p:pic>
    </p:spTree>
    <p:extLst>
      <p:ext uri="{BB962C8B-B14F-4D97-AF65-F5344CB8AC3E}">
        <p14:creationId xmlns:p14="http://schemas.microsoft.com/office/powerpoint/2010/main" val="130019507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750"/>
                                        <p:tgtEl>
                                          <p:spTgt spid="7">
                                            <p:txEl>
                                              <p:pRg st="1" end="1"/>
                                            </p:txEl>
                                          </p:spTgt>
                                        </p:tgtEl>
                                      </p:cBhvr>
                                    </p:animEffect>
                                    <p:anim calcmode="lin" valueType="num">
                                      <p:cBhvr>
                                        <p:cTn id="8" dur="75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750"/>
                                        <p:tgtEl>
                                          <p:spTgt spid="7">
                                            <p:txEl>
                                              <p:pRg st="2" end="2"/>
                                            </p:txEl>
                                          </p:spTgt>
                                        </p:tgtEl>
                                      </p:cBhvr>
                                    </p:animEffect>
                                    <p:anim calcmode="lin" valueType="num">
                                      <p:cBhvr>
                                        <p:cTn id="15" dur="75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7">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fade">
                                      <p:cBhvr>
                                        <p:cTn id="19" dur="750"/>
                                        <p:tgtEl>
                                          <p:spTgt spid="7">
                                            <p:txEl>
                                              <p:pRg st="3" end="3"/>
                                            </p:txEl>
                                          </p:spTgt>
                                        </p:tgtEl>
                                      </p:cBhvr>
                                    </p:animEffect>
                                    <p:anim calcmode="lin" valueType="num">
                                      <p:cBhvr>
                                        <p:cTn id="20" dur="75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1" dur="750" fill="hold"/>
                                        <p:tgtEl>
                                          <p:spTgt spid="7">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750"/>
                                        <p:tgtEl>
                                          <p:spTgt spid="5"/>
                                        </p:tgtEl>
                                      </p:cBhvr>
                                    </p:animEffect>
                                    <p:anim calcmode="lin" valueType="num">
                                      <p:cBhvr>
                                        <p:cTn id="25" dur="750" fill="hold"/>
                                        <p:tgtEl>
                                          <p:spTgt spid="5"/>
                                        </p:tgtEl>
                                        <p:attrNameLst>
                                          <p:attrName>ppt_x</p:attrName>
                                        </p:attrNameLst>
                                      </p:cBhvr>
                                      <p:tavLst>
                                        <p:tav tm="0">
                                          <p:val>
                                            <p:strVal val="#ppt_x"/>
                                          </p:val>
                                        </p:tav>
                                        <p:tav tm="100000">
                                          <p:val>
                                            <p:strVal val="#ppt_x"/>
                                          </p:val>
                                        </p:tav>
                                      </p:tavLst>
                                    </p:anim>
                                    <p:anim calcmode="lin" valueType="num">
                                      <p:cBhvr>
                                        <p:cTn id="26" dur="7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735495" y="980661"/>
                <a:ext cx="10721009" cy="5339928"/>
              </a:xfrm>
            </p:spPr>
            <p:txBody>
              <a:bodyPr>
                <a:normAutofit fontScale="92500" lnSpcReduction="20000"/>
              </a:bodyPr>
              <a:lstStyle/>
              <a:p>
                <a:pPr algn="just">
                  <a:buFont typeface="Wingdings" panose="05000000000000000000" pitchFamily="2" charset="2"/>
                  <a:buChar char="§"/>
                </a:pPr>
                <a:r>
                  <a:rPr lang="en-US" dirty="0" smtClean="0"/>
                  <a:t>Our </a:t>
                </a:r>
                <a:r>
                  <a:rPr lang="en-US" dirty="0"/>
                  <a:t>conjecture is, therefore, that the small sample size method yields a wider interval than the large sample size method. </a:t>
                </a:r>
                <a:endParaRPr lang="en-US" dirty="0" smtClean="0"/>
              </a:p>
              <a:p>
                <a:pPr lvl="1" algn="just">
                  <a:buFont typeface="Wingdings" panose="05000000000000000000" pitchFamily="2" charset="2"/>
                  <a:buChar char="§"/>
                </a:pPr>
                <a:r>
                  <a:rPr lang="en-US" sz="2600" dirty="0" smtClean="0"/>
                  <a:t>This </a:t>
                </a:r>
                <a:r>
                  <a:rPr lang="en-US" sz="2600" dirty="0"/>
                  <a:t>is indeed true because the </a:t>
                </a:r>
                <a:r>
                  <a:rPr lang="en-US" sz="2600" i="1" dirty="0"/>
                  <a:t>t</a:t>
                </a:r>
                <a:r>
                  <a:rPr lang="en-US" sz="2600" dirty="0"/>
                  <a:t>-distribution has “thicker” tails than the standard normal </a:t>
                </a:r>
                <a:r>
                  <a:rPr lang="en-US" sz="2600" dirty="0" smtClean="0"/>
                  <a:t>distribution.</a:t>
                </a:r>
              </a:p>
              <a:p>
                <a:pPr lvl="1" algn="just">
                  <a:buFont typeface="Wingdings" panose="05000000000000000000" pitchFamily="2" charset="2"/>
                  <a:buChar char="§"/>
                </a:pPr>
                <a:r>
                  <a:rPr lang="en-US" sz="2600" dirty="0"/>
                  <a:t>H</a:t>
                </a:r>
                <a:r>
                  <a:rPr lang="en-US" sz="2600" dirty="0" smtClean="0"/>
                  <a:t>ence </a:t>
                </a:r>
                <a:r>
                  <a:rPr lang="en-US" sz="2600" dirty="0"/>
                  <a:t>the cut-off value </a:t>
                </a:r>
                <a14:m>
                  <m:oMath xmlns:m="http://schemas.openxmlformats.org/officeDocument/2006/math">
                    <m:sSub>
                      <m:sSubPr>
                        <m:ctrlPr>
                          <a:rPr lang="en-US" sz="2600" i="1" smtClean="0">
                            <a:latin typeface="Cambria Math" panose="02040503050406030204" pitchFamily="18" charset="0"/>
                          </a:rPr>
                        </m:ctrlPr>
                      </m:sSubPr>
                      <m:e>
                        <m:r>
                          <a:rPr lang="en-US" sz="2600" b="0" i="1" smtClean="0">
                            <a:latin typeface="Cambria Math" panose="02040503050406030204" pitchFamily="18" charset="0"/>
                          </a:rPr>
                          <m:t>𝑥</m:t>
                        </m:r>
                      </m:e>
                      <m:sub>
                        <m:r>
                          <a:rPr lang="en-US" sz="2600" b="0" i="1" smtClean="0">
                            <a:latin typeface="Cambria Math" panose="02040503050406030204" pitchFamily="18" charset="0"/>
                          </a:rPr>
                          <m:t>0</m:t>
                        </m:r>
                      </m:sub>
                    </m:sSub>
                  </m:oMath>
                </a14:m>
                <a:r>
                  <a:rPr lang="en-US" sz="2600" dirty="0" smtClean="0"/>
                  <a:t> where </a:t>
                </a:r>
                <a:r>
                  <a:rPr lang="en-US" sz="2600" i="1" dirty="0" smtClean="0"/>
                  <a:t>P</a:t>
                </a:r>
                <a:r>
                  <a:rPr lang="en-US" sz="2600" dirty="0" smtClean="0"/>
                  <a:t>(|</a:t>
                </a:r>
                <a:r>
                  <a:rPr lang="en-US" sz="2600" i="1" dirty="0" smtClean="0">
                    <a:latin typeface="Book Antiqua" panose="02040602050305030304" pitchFamily="18" charset="0"/>
                  </a:rPr>
                  <a:t>x</a:t>
                </a:r>
                <a:r>
                  <a:rPr lang="en-US" sz="2600" dirty="0" smtClean="0"/>
                  <a:t>|&gt;</a:t>
                </a:r>
                <a14:m>
                  <m:oMath xmlns:m="http://schemas.openxmlformats.org/officeDocument/2006/math">
                    <m:sSub>
                      <m:sSubPr>
                        <m:ctrlPr>
                          <a:rPr lang="en-US" sz="2600" i="1">
                            <a:latin typeface="Cambria Math" panose="02040503050406030204" pitchFamily="18" charset="0"/>
                          </a:rPr>
                        </m:ctrlPr>
                      </m:sSubPr>
                      <m:e>
                        <m:r>
                          <a:rPr lang="en-US" sz="2600" b="0" i="1" smtClean="0">
                            <a:latin typeface="Cambria Math" panose="02040503050406030204" pitchFamily="18" charset="0"/>
                          </a:rPr>
                          <m:t> </m:t>
                        </m:r>
                        <m:r>
                          <a:rPr lang="en-US" sz="2600" i="1">
                            <a:latin typeface="Cambria Math" panose="02040503050406030204" pitchFamily="18" charset="0"/>
                          </a:rPr>
                          <m:t>𝑥</m:t>
                        </m:r>
                      </m:e>
                      <m:sub>
                        <m:r>
                          <a:rPr lang="en-US" sz="2600" i="1">
                            <a:latin typeface="Cambria Math" panose="02040503050406030204" pitchFamily="18" charset="0"/>
                          </a:rPr>
                          <m:t>0</m:t>
                        </m:r>
                      </m:sub>
                    </m:sSub>
                  </m:oMath>
                </a14:m>
                <a:r>
                  <a:rPr lang="en-US" sz="2600" dirty="0" smtClean="0"/>
                  <a:t>) = 0.05 </a:t>
                </a:r>
                <a:r>
                  <a:rPr lang="en-US" sz="2600" dirty="0"/>
                  <a:t>will be larger for the </a:t>
                </a:r>
                <a:r>
                  <a:rPr lang="en-US" sz="2600" i="1" dirty="0"/>
                  <a:t>t</a:t>
                </a:r>
                <a:r>
                  <a:rPr lang="en-US" sz="2600" dirty="0"/>
                  <a:t>-distribution than for the standard normal one. </a:t>
                </a:r>
              </a:p>
              <a:p>
                <a:pPr algn="just"/>
                <a:r>
                  <a:rPr lang="en-US" dirty="0"/>
                  <a:t>Therefore using the </a:t>
                </a:r>
                <a:r>
                  <a:rPr lang="en-US" i="1" dirty="0"/>
                  <a:t>t</a:t>
                </a:r>
                <a:r>
                  <a:rPr lang="en-US" dirty="0"/>
                  <a:t>-distribution will yield a more conservative, that is, wider, confidence interval for any sample </a:t>
                </a:r>
                <a:r>
                  <a:rPr lang="en-US" dirty="0" smtClean="0"/>
                  <a:t>size</a:t>
                </a:r>
              </a:p>
              <a:p>
                <a:pPr lvl="1" algn="just"/>
                <a:r>
                  <a:rPr lang="en-US" sz="2600" dirty="0"/>
                  <a:t>W</a:t>
                </a:r>
                <a:r>
                  <a:rPr lang="en-US" sz="2600" dirty="0" smtClean="0"/>
                  <a:t>e </a:t>
                </a:r>
                <a:r>
                  <a:rPr lang="en-US" sz="2600" dirty="0"/>
                  <a:t>could do away with the large sample size procedure entirely and not be wrong. </a:t>
                </a:r>
                <a:endParaRPr lang="en-US" sz="2600" dirty="0" smtClean="0"/>
              </a:p>
              <a:p>
                <a:pPr lvl="1" algn="just"/>
                <a:r>
                  <a:rPr lang="en-US" sz="2600" dirty="0" smtClean="0"/>
                  <a:t>However</a:t>
                </a:r>
                <a:r>
                  <a:rPr lang="en-US" sz="2600" dirty="0"/>
                  <a:t>, doing so might make our interval unnecessarily wide and our estimate for the population mean would not be as sharp as it could be. </a:t>
                </a: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735495" y="980661"/>
                <a:ext cx="10721009" cy="5339928"/>
              </a:xfrm>
              <a:blipFill rotWithShape="0">
                <a:blip r:embed="rId2"/>
                <a:stretch>
                  <a:fillRect l="-57" t="-2283" r="-910"/>
                </a:stretch>
              </a:blipFill>
            </p:spPr>
            <p:txBody>
              <a:bodyPr/>
              <a:lstStyle/>
              <a:p>
                <a:r>
                  <a:rPr lang="en-US">
                    <a:noFill/>
                  </a:rPr>
                  <a:t> </a:t>
                </a:r>
              </a:p>
            </p:txBody>
          </p:sp>
        </mc:Fallback>
      </mc:AlternateContent>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5</a:t>
            </a:r>
            <a:r>
              <a:rPr lang="en-US" sz="1100" b="1" dirty="0">
                <a:solidFill>
                  <a:schemeClr val="tx2"/>
                </a:solidFill>
              </a:rPr>
              <a:t>: Estimation </a:t>
            </a:r>
            <a:r>
              <a:rPr lang="en-US" sz="1100" b="1" dirty="0" smtClean="0">
                <a:solidFill>
                  <a:schemeClr val="tx2"/>
                </a:solidFill>
              </a:rPr>
              <a:t>– Comparing Confidence </a:t>
            </a:r>
            <a:r>
              <a:rPr lang="en-US" sz="1100" b="1" dirty="0">
                <a:solidFill>
                  <a:schemeClr val="tx2"/>
                </a:solidFill>
              </a:rPr>
              <a:t>Intervals</a:t>
            </a:r>
          </a:p>
        </p:txBody>
      </p:sp>
    </p:spTree>
    <p:extLst>
      <p:ext uri="{BB962C8B-B14F-4D97-AF65-F5344CB8AC3E}">
        <p14:creationId xmlns:p14="http://schemas.microsoft.com/office/powerpoint/2010/main" val="420255918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750"/>
                                        <p:tgtEl>
                                          <p:spTgt spid="2">
                                            <p:txEl>
                                              <p:pRg st="3" end="3"/>
                                            </p:txEl>
                                          </p:spTgt>
                                        </p:tgtEl>
                                      </p:cBhvr>
                                    </p:animEffect>
                                    <p:anim calcmode="lin" valueType="num">
                                      <p:cBhvr>
                                        <p:cTn id="22"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750"/>
                                        <p:tgtEl>
                                          <p:spTgt spid="2">
                                            <p:txEl>
                                              <p:pRg st="4" end="4"/>
                                            </p:txEl>
                                          </p:spTgt>
                                        </p:tgtEl>
                                      </p:cBhvr>
                                    </p:animEffect>
                                    <p:anim calcmode="lin" valueType="num">
                                      <p:cBhvr>
                                        <p:cTn id="29" dur="75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75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750"/>
                                        <p:tgtEl>
                                          <p:spTgt spid="2">
                                            <p:txEl>
                                              <p:pRg st="5" end="5"/>
                                            </p:txEl>
                                          </p:spTgt>
                                        </p:tgtEl>
                                      </p:cBhvr>
                                    </p:animEffect>
                                    <p:anim calcmode="lin" valueType="num">
                                      <p:cBhvr>
                                        <p:cTn id="36" dur="75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7" dur="75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
          <p:cNvSpPr/>
          <p:nvPr/>
        </p:nvSpPr>
        <p:spPr>
          <a:xfrm>
            <a:off x="625642" y="523492"/>
            <a:ext cx="10940716" cy="777600"/>
          </a:xfrm>
          <a:custGeom>
            <a:avLst/>
            <a:gdLst>
              <a:gd name="connsiteX0" fmla="*/ 0 w 10940716"/>
              <a:gd name="connsiteY0" fmla="*/ 0 h 777600"/>
              <a:gd name="connsiteX1" fmla="*/ 10940716 w 10940716"/>
              <a:gd name="connsiteY1" fmla="*/ 0 h 777600"/>
              <a:gd name="connsiteX2" fmla="*/ 10940716 w 10940716"/>
              <a:gd name="connsiteY2" fmla="*/ 777600 h 777600"/>
              <a:gd name="connsiteX3" fmla="*/ 0 w 10940716"/>
              <a:gd name="connsiteY3" fmla="*/ 777600 h 777600"/>
              <a:gd name="connsiteX4" fmla="*/ 0 w 10940716"/>
              <a:gd name="connsiteY4" fmla="*/ 0 h 77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777600">
                <a:moveTo>
                  <a:pt x="0" y="0"/>
                </a:moveTo>
                <a:lnTo>
                  <a:pt x="10940716" y="0"/>
                </a:lnTo>
                <a:lnTo>
                  <a:pt x="10940716" y="777600"/>
                </a:lnTo>
                <a:lnTo>
                  <a:pt x="0" y="777600"/>
                </a:lnTo>
                <a:lnTo>
                  <a:pt x="0" y="0"/>
                </a:lnTo>
                <a:close/>
              </a:path>
            </a:pathLst>
          </a:custGeom>
          <a:solidFill>
            <a:srgbClr val="2254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en-US" sz="4400" kern="1200" dirty="0" smtClean="0">
                <a:solidFill>
                  <a:schemeClr val="bg1"/>
                </a:solidFill>
                <a:effectLst>
                  <a:outerShdw blurRad="38100" dist="38100" dir="2700000" algn="tl">
                    <a:srgbClr val="000000">
                      <a:alpha val="43137"/>
                    </a:srgbClr>
                  </a:outerShdw>
                </a:effectLst>
              </a:rPr>
              <a:t>Equal Variances</a:t>
            </a:r>
            <a:endParaRPr lang="en-US" sz="4400" kern="1200" dirty="0">
              <a:solidFill>
                <a:schemeClr val="bg1"/>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23" name="Freeform 22"/>
              <p:cNvSpPr/>
              <p:nvPr/>
            </p:nvSpPr>
            <p:spPr>
              <a:xfrm>
                <a:off x="625642" y="1301092"/>
                <a:ext cx="10940716" cy="4944725"/>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solidFill>
                <a:srgbClr val="F2FFE3"/>
              </a:soli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4018" tIns="144018" rIns="192024" bIns="216027" numCol="2" spcCol="1270" anchor="t" anchorCtr="0">
                <a:noAutofit/>
              </a:bodyPr>
              <a:lstStyle/>
              <a:p>
                <a:pPr marL="342900" indent="-342900">
                  <a:spcBef>
                    <a:spcPts val="600"/>
                  </a:spcBef>
                  <a:spcAft>
                    <a:spcPts val="600"/>
                  </a:spcAft>
                  <a:buFont typeface="Wingdings" panose="05000000000000000000" pitchFamily="2" charset="2"/>
                  <a:buChar char="§"/>
                </a:pPr>
                <a:r>
                  <a:rPr lang="en-US" sz="2300" dirty="0" smtClean="0"/>
                  <a:t>Suppose </a:t>
                </a:r>
                <a:r>
                  <a:rPr lang="en-US" sz="2300" dirty="0"/>
                  <a:t>we have two populations with (unknown) means </a:t>
                </a:r>
                <a14:m>
                  <m:oMath xmlns:m="http://schemas.openxmlformats.org/officeDocument/2006/math">
                    <m:sSub>
                      <m:sSubPr>
                        <m:ctrlPr>
                          <a:rPr lang="en-US" sz="2300" i="1" dirty="0" smtClean="0">
                            <a:latin typeface="Cambria Math" panose="02040503050406030204" pitchFamily="18" charset="0"/>
                          </a:rPr>
                        </m:ctrlPr>
                      </m:sSubPr>
                      <m:e>
                        <m:r>
                          <m:rPr>
                            <m:nor/>
                          </m:rPr>
                          <a:rPr lang="en-US" sz="2300" i="1" dirty="0">
                            <a:latin typeface="Symbol" panose="05050102010706020507" pitchFamily="18" charset="2"/>
                          </a:rPr>
                          <m:t>m</m:t>
                        </m:r>
                      </m:e>
                      <m:sub>
                        <m:r>
                          <a:rPr lang="en-US" sz="2300" b="0" i="1" dirty="0" smtClean="0">
                            <a:latin typeface="Cambria Math" panose="02040503050406030204" pitchFamily="18" charset="0"/>
                          </a:rPr>
                          <m:t>1</m:t>
                        </m:r>
                      </m:sub>
                    </m:sSub>
                  </m:oMath>
                </a14:m>
                <a:r>
                  <a:rPr lang="en-US" sz="2300" dirty="0"/>
                  <a:t> and </a:t>
                </a:r>
                <a14:m>
                  <m:oMath xmlns:m="http://schemas.openxmlformats.org/officeDocument/2006/math">
                    <m:sSub>
                      <m:sSubPr>
                        <m:ctrlPr>
                          <a:rPr lang="en-US" sz="2300" i="1" dirty="0">
                            <a:latin typeface="Cambria Math" panose="02040503050406030204" pitchFamily="18" charset="0"/>
                          </a:rPr>
                        </m:ctrlPr>
                      </m:sSubPr>
                      <m:e>
                        <m:r>
                          <m:rPr>
                            <m:nor/>
                          </m:rPr>
                          <a:rPr lang="en-US" sz="2300" i="1" dirty="0">
                            <a:latin typeface="Symbol" panose="05050102010706020507" pitchFamily="18" charset="2"/>
                          </a:rPr>
                          <m:t>m</m:t>
                        </m:r>
                      </m:e>
                      <m:sub>
                        <m:r>
                          <a:rPr lang="en-US" sz="2300" b="0" i="1" dirty="0" smtClean="0">
                            <a:latin typeface="Cambria Math" panose="02040503050406030204" pitchFamily="18" charset="0"/>
                          </a:rPr>
                          <m:t>2</m:t>
                        </m:r>
                      </m:sub>
                    </m:sSub>
                  </m:oMath>
                </a14:m>
                <a:r>
                  <a:rPr lang="en-US" sz="2300" dirty="0"/>
                  <a:t> and standard deviations </a:t>
                </a:r>
                <a14:m>
                  <m:oMath xmlns:m="http://schemas.openxmlformats.org/officeDocument/2006/math">
                    <m:sSub>
                      <m:sSubPr>
                        <m:ctrlPr>
                          <a:rPr lang="en-US" sz="2300" i="1" smtClean="0">
                            <a:latin typeface="Cambria Math" panose="02040503050406030204" pitchFamily="18" charset="0"/>
                          </a:rPr>
                        </m:ctrlPr>
                      </m:sSubPr>
                      <m:e>
                        <m:r>
                          <m:rPr>
                            <m:nor/>
                          </m:rPr>
                          <a:rPr lang="en-US" sz="2300" i="1" dirty="0">
                            <a:latin typeface="Symbol" panose="05050102010706020507" pitchFamily="18" charset="2"/>
                          </a:rPr>
                          <m:t>s</m:t>
                        </m:r>
                      </m:e>
                      <m:sub>
                        <m:r>
                          <a:rPr lang="en-US" sz="2300" b="0" i="1" smtClean="0">
                            <a:latin typeface="Cambria Math" panose="02040503050406030204" pitchFamily="18" charset="0"/>
                          </a:rPr>
                          <m:t>1</m:t>
                        </m:r>
                      </m:sub>
                    </m:sSub>
                  </m:oMath>
                </a14:m>
                <a:r>
                  <a:rPr lang="en-US" sz="2300" dirty="0" smtClean="0"/>
                  <a:t> </a:t>
                </a:r>
                <a:r>
                  <a:rPr lang="en-US" sz="2300" dirty="0"/>
                  <a:t>and </a:t>
                </a:r>
                <a14:m>
                  <m:oMath xmlns:m="http://schemas.openxmlformats.org/officeDocument/2006/math">
                    <m:sSub>
                      <m:sSubPr>
                        <m:ctrlPr>
                          <a:rPr lang="en-US" sz="2300" i="1">
                            <a:latin typeface="Cambria Math" panose="02040503050406030204" pitchFamily="18" charset="0"/>
                          </a:rPr>
                        </m:ctrlPr>
                      </m:sSubPr>
                      <m:e>
                        <m:r>
                          <m:rPr>
                            <m:nor/>
                          </m:rPr>
                          <a:rPr lang="en-US" sz="2300" i="1" dirty="0">
                            <a:latin typeface="Symbol" panose="05050102010706020507" pitchFamily="18" charset="2"/>
                          </a:rPr>
                          <m:t>s</m:t>
                        </m:r>
                      </m:e>
                      <m:sub>
                        <m:r>
                          <a:rPr lang="en-US" sz="2300" b="0" i="1" dirty="0" smtClean="0">
                            <a:latin typeface="Cambria Math" panose="02040503050406030204" pitchFamily="18" charset="0"/>
                          </a:rPr>
                          <m:t>2</m:t>
                        </m:r>
                      </m:sub>
                    </m:sSub>
                  </m:oMath>
                </a14:m>
                <a:r>
                  <a:rPr lang="en-US" sz="2300" dirty="0"/>
                  <a:t>, respectively. </a:t>
                </a:r>
                <a:endParaRPr lang="en-US" sz="2300" dirty="0" smtClean="0"/>
              </a:p>
              <a:p>
                <a:pPr marL="342900" indent="-342900">
                  <a:spcBef>
                    <a:spcPts val="600"/>
                  </a:spcBef>
                  <a:spcAft>
                    <a:spcPts val="600"/>
                  </a:spcAft>
                  <a:buFont typeface="Wingdings" panose="05000000000000000000" pitchFamily="2" charset="2"/>
                  <a:buChar char="§"/>
                </a:pPr>
                <a:r>
                  <a:rPr lang="en-US" sz="2300" dirty="0" smtClean="0"/>
                  <a:t>Moreover</a:t>
                </a:r>
                <a:r>
                  <a:rPr lang="en-US" sz="2300" dirty="0"/>
                  <a:t>, assume that the </a:t>
                </a:r>
                <a:r>
                  <a:rPr lang="en-US" sz="2300" dirty="0" smtClean="0"/>
                  <a:t>two </a:t>
                </a:r>
                <a:r>
                  <a:rPr lang="en-US" sz="2300" dirty="0"/>
                  <a:t>variances are equal, </a:t>
                </a:r>
                <a:r>
                  <a:rPr lang="en-US" sz="2300" dirty="0" smtClean="0"/>
                  <a:t>approximately.</a:t>
                </a:r>
              </a:p>
              <a:p>
                <a:pPr marL="342900" indent="-342900" algn="just">
                  <a:spcBef>
                    <a:spcPts val="600"/>
                  </a:spcBef>
                  <a:spcAft>
                    <a:spcPts val="600"/>
                  </a:spcAft>
                  <a:buFont typeface="Wingdings" panose="05000000000000000000" pitchFamily="2" charset="2"/>
                  <a:buChar char="§"/>
                </a:pPr>
                <a:r>
                  <a:rPr lang="en-US" sz="2300" dirty="0" smtClean="0"/>
                  <a:t>If </a:t>
                </a:r>
                <a:r>
                  <a:rPr lang="en-US" sz="2300" dirty="0"/>
                  <a:t>we select independent samples of sizes </a:t>
                </a:r>
                <a14:m>
                  <m:oMath xmlns:m="http://schemas.openxmlformats.org/officeDocument/2006/math">
                    <m:sSub>
                      <m:sSubPr>
                        <m:ctrlPr>
                          <a:rPr lang="en-US" sz="2300" i="1">
                            <a:latin typeface="Cambria Math" panose="02040503050406030204" pitchFamily="18" charset="0"/>
                          </a:rPr>
                        </m:ctrlPr>
                      </m:sSubPr>
                      <m:e>
                        <m:r>
                          <m:rPr>
                            <m:nor/>
                          </m:rPr>
                          <a:rPr lang="en-US" sz="2300" b="0" i="1" smtClean="0">
                            <a:latin typeface="Book Antiqua" panose="02040602050305030304" pitchFamily="18" charset="0"/>
                          </a:rPr>
                          <m:t>n</m:t>
                        </m:r>
                      </m:e>
                      <m:sub>
                        <m:r>
                          <a:rPr lang="en-US" sz="2300" i="1">
                            <a:latin typeface="Cambria Math" panose="02040503050406030204" pitchFamily="18" charset="0"/>
                          </a:rPr>
                          <m:t>1</m:t>
                        </m:r>
                      </m:sub>
                    </m:sSub>
                  </m:oMath>
                </a14:m>
                <a:r>
                  <a:rPr lang="en-US" sz="2300" dirty="0"/>
                  <a:t> </a:t>
                </a:r>
                <a:r>
                  <a:rPr lang="en-US" sz="2300" dirty="0" smtClean="0"/>
                  <a:t>and </a:t>
                </a:r>
                <a14:m>
                  <m:oMath xmlns:m="http://schemas.openxmlformats.org/officeDocument/2006/math">
                    <m:sSub>
                      <m:sSubPr>
                        <m:ctrlPr>
                          <a:rPr lang="en-US" sz="2300" i="1" smtClean="0">
                            <a:latin typeface="Cambria Math" panose="02040503050406030204" pitchFamily="18" charset="0"/>
                          </a:rPr>
                        </m:ctrlPr>
                      </m:sSubPr>
                      <m:e>
                        <m:r>
                          <m:rPr>
                            <m:nor/>
                          </m:rPr>
                          <a:rPr lang="en-US" sz="2300" i="1">
                            <a:latin typeface="Book Antiqua" panose="02040602050305030304" pitchFamily="18" charset="0"/>
                          </a:rPr>
                          <m:t>n</m:t>
                        </m:r>
                      </m:e>
                      <m:sub>
                        <m:r>
                          <a:rPr lang="en-US" sz="2300" b="0" i="1" smtClean="0">
                            <a:latin typeface="Cambria Math" panose="02040503050406030204" pitchFamily="18" charset="0"/>
                          </a:rPr>
                          <m:t>2</m:t>
                        </m:r>
                      </m:sub>
                    </m:sSub>
                  </m:oMath>
                </a14:m>
                <a:r>
                  <a:rPr lang="en-US" sz="2300" dirty="0"/>
                  <a:t>, respectively, from these populations, then the distribution of the difference of the sample means </a:t>
                </a:r>
                <a14:m>
                  <m:oMath xmlns:m="http://schemas.openxmlformats.org/officeDocument/2006/math">
                    <m:sSub>
                      <m:sSubPr>
                        <m:ctrlPr>
                          <a:rPr lang="en-US" sz="2300" i="1" smtClean="0">
                            <a:latin typeface="Cambria Math" panose="02040503050406030204" pitchFamily="18" charset="0"/>
                          </a:rPr>
                        </m:ctrlPr>
                      </m:sSubPr>
                      <m:e>
                        <m:acc>
                          <m:accPr>
                            <m:chr m:val="̅"/>
                            <m:ctrlPr>
                              <a:rPr lang="en-US" sz="2300" i="1" smtClean="0">
                                <a:latin typeface="Cambria Math" panose="02040503050406030204" pitchFamily="18" charset="0"/>
                              </a:rPr>
                            </m:ctrlPr>
                          </m:accPr>
                          <m:e>
                            <m:r>
                              <a:rPr lang="en-US" sz="2300" b="0" i="1" smtClean="0">
                                <a:latin typeface="Cambria Math" panose="02040503050406030204" pitchFamily="18" charset="0"/>
                              </a:rPr>
                              <m:t>𝑥</m:t>
                            </m:r>
                          </m:e>
                        </m:acc>
                      </m:e>
                      <m:sub>
                        <m:r>
                          <a:rPr lang="en-US" sz="2300" b="0" i="1" smtClean="0">
                            <a:latin typeface="Cambria Math" panose="02040503050406030204" pitchFamily="18" charset="0"/>
                          </a:rPr>
                          <m:t>2</m:t>
                        </m:r>
                      </m:sub>
                    </m:sSub>
                  </m:oMath>
                </a14:m>
                <a:r>
                  <a:rPr lang="en-US" sz="2300" dirty="0" smtClean="0"/>
                  <a:t> - </a:t>
                </a:r>
                <a14:m>
                  <m:oMath xmlns:m="http://schemas.openxmlformats.org/officeDocument/2006/math">
                    <m:sSub>
                      <m:sSubPr>
                        <m:ctrlPr>
                          <a:rPr lang="en-US" sz="2300" i="1">
                            <a:latin typeface="Cambria Math" panose="02040503050406030204" pitchFamily="18" charset="0"/>
                          </a:rPr>
                        </m:ctrlPr>
                      </m:sSubPr>
                      <m:e>
                        <m:acc>
                          <m:accPr>
                            <m:chr m:val="̅"/>
                            <m:ctrlPr>
                              <a:rPr lang="en-US" sz="2300" i="1">
                                <a:latin typeface="Cambria Math" panose="02040503050406030204" pitchFamily="18" charset="0"/>
                              </a:rPr>
                            </m:ctrlPr>
                          </m:accPr>
                          <m:e>
                            <m:r>
                              <a:rPr lang="en-US" sz="2300" i="1">
                                <a:latin typeface="Cambria Math" panose="02040503050406030204" pitchFamily="18" charset="0"/>
                              </a:rPr>
                              <m:t>𝑥</m:t>
                            </m:r>
                          </m:e>
                        </m:acc>
                      </m:e>
                      <m:sub>
                        <m:r>
                          <a:rPr lang="en-US" sz="2300" b="0" i="1" smtClean="0">
                            <a:latin typeface="Cambria Math" panose="02040503050406030204" pitchFamily="18" charset="0"/>
                          </a:rPr>
                          <m:t>1</m:t>
                        </m:r>
                      </m:sub>
                    </m:sSub>
                  </m:oMath>
                </a14:m>
                <a:r>
                  <a:rPr lang="en-US" sz="2300" dirty="0" smtClean="0"/>
                  <a:t> has: </a:t>
                </a:r>
              </a:p>
              <a:p>
                <a:endParaRPr lang="en-US" sz="2200" dirty="0" smtClean="0"/>
              </a:p>
              <a:p>
                <a:pPr marL="800100" lvl="1" indent="-342900">
                  <a:buFont typeface="Wingdings" panose="05000000000000000000" pitchFamily="2" charset="2"/>
                  <a:buChar char="§"/>
                </a:pPr>
                <a:r>
                  <a:rPr lang="en-US" sz="2400" dirty="0"/>
                  <a:t>J</a:t>
                </a:r>
                <a:r>
                  <a:rPr lang="en-US" sz="2400" dirty="0" smtClean="0"/>
                  <a:t>oint mean </a:t>
                </a:r>
                <a14:m>
                  <m:oMath xmlns:m="http://schemas.openxmlformats.org/officeDocument/2006/math">
                    <m:r>
                      <m:rPr>
                        <m:nor/>
                      </m:rPr>
                      <a:rPr lang="en-US" sz="2400" i="1" dirty="0">
                        <a:latin typeface="Symbol" panose="05050102010706020507" pitchFamily="18" charset="2"/>
                      </a:rPr>
                      <m:t>m</m:t>
                    </m:r>
                  </m:oMath>
                </a14:m>
                <a:r>
                  <a:rPr lang="en-US" sz="2400" dirty="0" smtClean="0"/>
                  <a:t> = </a:t>
                </a:r>
                <a14:m>
                  <m:oMath xmlns:m="http://schemas.openxmlformats.org/officeDocument/2006/math">
                    <m:sSub>
                      <m:sSubPr>
                        <m:ctrlPr>
                          <a:rPr lang="en-US" sz="2400" i="1" dirty="0">
                            <a:latin typeface="Cambria Math" panose="02040503050406030204" pitchFamily="18" charset="0"/>
                          </a:rPr>
                        </m:ctrlPr>
                      </m:sSubPr>
                      <m:e>
                        <m:r>
                          <m:rPr>
                            <m:nor/>
                          </m:rPr>
                          <a:rPr lang="en-US" sz="2400" i="1" dirty="0">
                            <a:latin typeface="Symbol" panose="05050102010706020507" pitchFamily="18" charset="2"/>
                          </a:rPr>
                          <m:t>m</m:t>
                        </m:r>
                      </m:e>
                      <m:sub>
                        <m:r>
                          <a:rPr lang="en-US" sz="2400" i="1" dirty="0">
                            <a:latin typeface="Cambria Math" panose="02040503050406030204" pitchFamily="18" charset="0"/>
                          </a:rPr>
                          <m:t>2</m:t>
                        </m:r>
                      </m:sub>
                    </m:sSub>
                  </m:oMath>
                </a14:m>
                <a:r>
                  <a:rPr lang="en-US" sz="2400" dirty="0" smtClean="0"/>
                  <a:t> - </a:t>
                </a:r>
                <a14:m>
                  <m:oMath xmlns:m="http://schemas.openxmlformats.org/officeDocument/2006/math">
                    <m:sSub>
                      <m:sSubPr>
                        <m:ctrlPr>
                          <a:rPr lang="en-US" sz="2400" i="1" dirty="0">
                            <a:latin typeface="Cambria Math" panose="02040503050406030204" pitchFamily="18" charset="0"/>
                          </a:rPr>
                        </m:ctrlPr>
                      </m:sSubPr>
                      <m:e>
                        <m:r>
                          <m:rPr>
                            <m:nor/>
                          </m:rPr>
                          <a:rPr lang="en-US" sz="2400" i="1" dirty="0">
                            <a:latin typeface="Symbol" panose="05050102010706020507" pitchFamily="18" charset="2"/>
                          </a:rPr>
                          <m:t>m</m:t>
                        </m:r>
                      </m:e>
                      <m:sub>
                        <m:r>
                          <a:rPr lang="en-US" sz="2400" b="0" i="1" dirty="0" smtClean="0">
                            <a:latin typeface="Cambria Math" panose="02040503050406030204" pitchFamily="18" charset="0"/>
                          </a:rPr>
                          <m:t>1</m:t>
                        </m:r>
                      </m:sub>
                    </m:sSub>
                  </m:oMath>
                </a14:m>
                <a:endParaRPr lang="en-US" sz="2400" dirty="0" smtClean="0"/>
              </a:p>
              <a:p>
                <a:pPr lvl="1"/>
                <a:endParaRPr lang="en-US" sz="2400" dirty="0" smtClean="0"/>
              </a:p>
              <a:p>
                <a:pPr marL="800100" lvl="1" indent="-342900">
                  <a:buFont typeface="Wingdings" panose="05000000000000000000" pitchFamily="2" charset="2"/>
                  <a:buChar char="§"/>
                </a:pPr>
                <a:r>
                  <a:rPr lang="en-US" sz="2400" dirty="0" smtClean="0"/>
                  <a:t>Pooled standard deviation</a:t>
                </a:r>
              </a:p>
              <a:p>
                <a:pPr marL="800100" lvl="1" indent="-342900">
                  <a:buFont typeface="Wingdings" panose="05000000000000000000" pitchFamily="2" charset="2"/>
                  <a:buChar char="§"/>
                </a:pPr>
                <a:endParaRPr lang="en-US" sz="2400" dirty="0"/>
              </a:p>
              <a:p>
                <a:pPr marL="800100" lvl="1" indent="-342900">
                  <a:buFont typeface="Wingdings" panose="05000000000000000000" pitchFamily="2" charset="2"/>
                  <a:buChar char="§"/>
                </a:pPr>
                <a:endParaRPr lang="en-US" sz="2400" dirty="0" smtClean="0"/>
              </a:p>
              <a:p>
                <a:pPr marL="800100" lvl="1" indent="-342900">
                  <a:buFont typeface="Wingdings" panose="05000000000000000000" pitchFamily="2" charset="2"/>
                  <a:buChar char="§"/>
                </a:pPr>
                <a:endParaRPr lang="en-US" sz="2400" dirty="0"/>
              </a:p>
              <a:p>
                <a:pPr marL="800100" lvl="1" indent="-342900">
                  <a:buFont typeface="Wingdings" panose="05000000000000000000" pitchFamily="2" charset="2"/>
                  <a:buChar char="§"/>
                </a:pPr>
                <a:endParaRPr lang="en-US" sz="2400" dirty="0" smtClean="0"/>
              </a:p>
              <a:p>
                <a:pPr marL="800100" lvl="1" indent="-342900">
                  <a:buFont typeface="Wingdings" panose="05000000000000000000" pitchFamily="2" charset="2"/>
                  <a:buChar char="§"/>
                </a:pPr>
                <a:r>
                  <a:rPr lang="en-US" sz="2400" dirty="0" smtClean="0"/>
                  <a:t>Joint standard error</a:t>
                </a:r>
              </a:p>
              <a:p>
                <a:pPr lvl="1"/>
                <a:r>
                  <a:rPr lang="en-US" sz="2400" dirty="0" smtClean="0"/>
                  <a:t> </a:t>
                </a:r>
                <a:endParaRPr lang="en-US" sz="2400" dirty="0"/>
              </a:p>
            </p:txBody>
          </p:sp>
        </mc:Choice>
        <mc:Fallback xmlns="">
          <p:sp>
            <p:nvSpPr>
              <p:cNvPr id="23" name="Freeform 22"/>
              <p:cNvSpPr>
                <a:spLocks noRot="1" noChangeAspect="1" noMove="1" noResize="1" noEditPoints="1" noAdjustHandles="1" noChangeArrowheads="1" noChangeShapeType="1" noTextEdit="1"/>
              </p:cNvSpPr>
              <p:nvPr/>
            </p:nvSpPr>
            <p:spPr>
              <a:xfrm>
                <a:off x="625642" y="1301092"/>
                <a:ext cx="10940716" cy="4944725"/>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blipFill rotWithShape="0">
                <a:blip r:embed="rId3"/>
                <a:stretch>
                  <a:fillRect l="-167"/>
                </a:stretch>
              </a:blipFill>
            </p:spPr>
            <p:txBody>
              <a:bodyPr/>
              <a:lstStyle/>
              <a:p>
                <a:r>
                  <a:rPr lang="en-US">
                    <a:noFill/>
                  </a:rPr>
                  <a:t> </a:t>
                </a:r>
              </a:p>
            </p:txBody>
          </p:sp>
        </mc:Fallback>
      </mc:AlternateContent>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5</a:t>
            </a:r>
            <a:r>
              <a:rPr lang="en-US" sz="1100" b="1" dirty="0">
                <a:solidFill>
                  <a:schemeClr val="tx2"/>
                </a:solidFill>
              </a:rPr>
              <a:t>: Estimation </a:t>
            </a:r>
            <a:r>
              <a:rPr lang="en-US" sz="1100" b="1" dirty="0" smtClean="0">
                <a:solidFill>
                  <a:schemeClr val="tx2"/>
                </a:solidFill>
              </a:rPr>
              <a:t>– </a:t>
            </a:r>
            <a:r>
              <a:rPr lang="en-US" sz="1100" b="1" dirty="0">
                <a:solidFill>
                  <a:schemeClr val="tx2"/>
                </a:solidFill>
              </a:rPr>
              <a:t>Confidence Intervals for Difference of </a:t>
            </a:r>
            <a:r>
              <a:rPr lang="en-US" sz="1100" b="1" dirty="0" smtClean="0">
                <a:solidFill>
                  <a:schemeClr val="tx2"/>
                </a:solidFill>
              </a:rPr>
              <a:t>Means – Equal Variances</a:t>
            </a: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46595"/>
          <a:stretch/>
        </p:blipFill>
        <p:spPr>
          <a:xfrm>
            <a:off x="6860532" y="3013102"/>
            <a:ext cx="4218792" cy="1268560"/>
          </a:xfrm>
          <a:prstGeom prst="rect">
            <a:avLst/>
          </a:prstGeom>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52187"/>
          <a:stretch/>
        </p:blipFill>
        <p:spPr>
          <a:xfrm>
            <a:off x="6917410" y="4817139"/>
            <a:ext cx="2293748" cy="1040881"/>
          </a:xfrm>
          <a:prstGeom prst="rect">
            <a:avLst/>
          </a:prstGeom>
        </p:spPr>
      </p:pic>
    </p:spTree>
    <p:extLst>
      <p:ext uri="{BB962C8B-B14F-4D97-AF65-F5344CB8AC3E}">
        <p14:creationId xmlns:p14="http://schemas.microsoft.com/office/powerpoint/2010/main" val="356883634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7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750"/>
                                        <p:tgtEl>
                                          <p:spTgt spid="23"/>
                                        </p:tgtEl>
                                      </p:cBhvr>
                                    </p:animEffect>
                                  </p:childTnLst>
                                </p:cTn>
                              </p:par>
                              <p:par>
                                <p:cTn id="13" presetID="42" presetClass="entr" presetSubtype="0" fill="hold" nodeType="with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animEffect transition="in" filter="fade">
                                      <p:cBhvr>
                                        <p:cTn id="15" dur="750"/>
                                        <p:tgtEl>
                                          <p:spTgt spid="23">
                                            <p:txEl>
                                              <p:pRg st="0" end="0"/>
                                            </p:txEl>
                                          </p:spTgt>
                                        </p:tgtEl>
                                      </p:cBhvr>
                                    </p:animEffect>
                                    <p:anim calcmode="lin" valueType="num">
                                      <p:cBhvr>
                                        <p:cTn id="16" dur="75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7" dur="75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3">
                                            <p:txEl>
                                              <p:pRg st="1" end="1"/>
                                            </p:txEl>
                                          </p:spTgt>
                                        </p:tgtEl>
                                        <p:attrNameLst>
                                          <p:attrName>style.visibility</p:attrName>
                                        </p:attrNameLst>
                                      </p:cBhvr>
                                      <p:to>
                                        <p:strVal val="visible"/>
                                      </p:to>
                                    </p:set>
                                    <p:animEffect transition="in" filter="fade">
                                      <p:cBhvr>
                                        <p:cTn id="22" dur="750"/>
                                        <p:tgtEl>
                                          <p:spTgt spid="23">
                                            <p:txEl>
                                              <p:pRg st="1" end="1"/>
                                            </p:txEl>
                                          </p:spTgt>
                                        </p:tgtEl>
                                      </p:cBhvr>
                                    </p:animEffect>
                                    <p:anim calcmode="lin" valueType="num">
                                      <p:cBhvr>
                                        <p:cTn id="23" dur="75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24" dur="75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3">
                                            <p:txEl>
                                              <p:pRg st="2" end="2"/>
                                            </p:txEl>
                                          </p:spTgt>
                                        </p:tgtEl>
                                        <p:attrNameLst>
                                          <p:attrName>style.visibility</p:attrName>
                                        </p:attrNameLst>
                                      </p:cBhvr>
                                      <p:to>
                                        <p:strVal val="visible"/>
                                      </p:to>
                                    </p:set>
                                    <p:animEffect transition="in" filter="fade">
                                      <p:cBhvr>
                                        <p:cTn id="29" dur="750"/>
                                        <p:tgtEl>
                                          <p:spTgt spid="23">
                                            <p:txEl>
                                              <p:pRg st="2" end="2"/>
                                            </p:txEl>
                                          </p:spTgt>
                                        </p:tgtEl>
                                      </p:cBhvr>
                                    </p:animEffect>
                                    <p:anim calcmode="lin" valueType="num">
                                      <p:cBhvr>
                                        <p:cTn id="30" dur="75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31" dur="75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3">
                                            <p:txEl>
                                              <p:pRg st="4" end="4"/>
                                            </p:txEl>
                                          </p:spTgt>
                                        </p:tgtEl>
                                        <p:attrNameLst>
                                          <p:attrName>style.visibility</p:attrName>
                                        </p:attrNameLst>
                                      </p:cBhvr>
                                      <p:to>
                                        <p:strVal val="visible"/>
                                      </p:to>
                                    </p:set>
                                    <p:animEffect transition="in" filter="fade">
                                      <p:cBhvr>
                                        <p:cTn id="36" dur="750"/>
                                        <p:tgtEl>
                                          <p:spTgt spid="23">
                                            <p:txEl>
                                              <p:pRg st="4" end="4"/>
                                            </p:txEl>
                                          </p:spTgt>
                                        </p:tgtEl>
                                      </p:cBhvr>
                                    </p:animEffect>
                                    <p:anim calcmode="lin" valueType="num">
                                      <p:cBhvr>
                                        <p:cTn id="37" dur="75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38" dur="75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3">
                                            <p:txEl>
                                              <p:pRg st="6" end="6"/>
                                            </p:txEl>
                                          </p:spTgt>
                                        </p:tgtEl>
                                        <p:attrNameLst>
                                          <p:attrName>style.visibility</p:attrName>
                                        </p:attrNameLst>
                                      </p:cBhvr>
                                      <p:to>
                                        <p:strVal val="visible"/>
                                      </p:to>
                                    </p:set>
                                    <p:animEffect transition="in" filter="fade">
                                      <p:cBhvr>
                                        <p:cTn id="43" dur="750"/>
                                        <p:tgtEl>
                                          <p:spTgt spid="23">
                                            <p:txEl>
                                              <p:pRg st="6" end="6"/>
                                            </p:txEl>
                                          </p:spTgt>
                                        </p:tgtEl>
                                      </p:cBhvr>
                                    </p:animEffect>
                                    <p:anim calcmode="lin" valueType="num">
                                      <p:cBhvr>
                                        <p:cTn id="44" dur="75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45" dur="750" fill="hold"/>
                                        <p:tgtEl>
                                          <p:spTgt spid="23">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750"/>
                                        <p:tgtEl>
                                          <p:spTgt spid="2"/>
                                        </p:tgtEl>
                                      </p:cBhvr>
                                    </p:animEffect>
                                    <p:anim calcmode="lin" valueType="num">
                                      <p:cBhvr>
                                        <p:cTn id="49" dur="750" fill="hold"/>
                                        <p:tgtEl>
                                          <p:spTgt spid="2"/>
                                        </p:tgtEl>
                                        <p:attrNameLst>
                                          <p:attrName>ppt_x</p:attrName>
                                        </p:attrNameLst>
                                      </p:cBhvr>
                                      <p:tavLst>
                                        <p:tav tm="0">
                                          <p:val>
                                            <p:strVal val="#ppt_x"/>
                                          </p:val>
                                        </p:tav>
                                        <p:tav tm="100000">
                                          <p:val>
                                            <p:strVal val="#ppt_x"/>
                                          </p:val>
                                        </p:tav>
                                      </p:tavLst>
                                    </p:anim>
                                    <p:anim calcmode="lin" valueType="num">
                                      <p:cBhvr>
                                        <p:cTn id="50" dur="75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23">
                                            <p:txEl>
                                              <p:pRg st="11" end="11"/>
                                            </p:txEl>
                                          </p:spTgt>
                                        </p:tgtEl>
                                        <p:attrNameLst>
                                          <p:attrName>style.visibility</p:attrName>
                                        </p:attrNameLst>
                                      </p:cBhvr>
                                      <p:to>
                                        <p:strVal val="visible"/>
                                      </p:to>
                                    </p:set>
                                    <p:animEffect transition="in" filter="fade">
                                      <p:cBhvr>
                                        <p:cTn id="55" dur="750"/>
                                        <p:tgtEl>
                                          <p:spTgt spid="23">
                                            <p:txEl>
                                              <p:pRg st="11" end="11"/>
                                            </p:txEl>
                                          </p:spTgt>
                                        </p:tgtEl>
                                      </p:cBhvr>
                                    </p:animEffect>
                                    <p:anim calcmode="lin" valueType="num">
                                      <p:cBhvr>
                                        <p:cTn id="56" dur="750" fill="hold"/>
                                        <p:tgtEl>
                                          <p:spTgt spid="23">
                                            <p:txEl>
                                              <p:pRg st="11" end="11"/>
                                            </p:txEl>
                                          </p:spTgt>
                                        </p:tgtEl>
                                        <p:attrNameLst>
                                          <p:attrName>ppt_x</p:attrName>
                                        </p:attrNameLst>
                                      </p:cBhvr>
                                      <p:tavLst>
                                        <p:tav tm="0">
                                          <p:val>
                                            <p:strVal val="#ppt_x"/>
                                          </p:val>
                                        </p:tav>
                                        <p:tav tm="100000">
                                          <p:val>
                                            <p:strVal val="#ppt_x"/>
                                          </p:val>
                                        </p:tav>
                                      </p:tavLst>
                                    </p:anim>
                                    <p:anim calcmode="lin" valueType="num">
                                      <p:cBhvr>
                                        <p:cTn id="57" dur="750" fill="hold"/>
                                        <p:tgtEl>
                                          <p:spTgt spid="23">
                                            <p:txEl>
                                              <p:pRg st="11" end="11"/>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fade">
                                      <p:cBhvr>
                                        <p:cTn id="60" dur="750"/>
                                        <p:tgtEl>
                                          <p:spTgt spid="3"/>
                                        </p:tgtEl>
                                      </p:cBhvr>
                                    </p:animEffect>
                                    <p:anim calcmode="lin" valueType="num">
                                      <p:cBhvr>
                                        <p:cTn id="61" dur="750" fill="hold"/>
                                        <p:tgtEl>
                                          <p:spTgt spid="3"/>
                                        </p:tgtEl>
                                        <p:attrNameLst>
                                          <p:attrName>ppt_x</p:attrName>
                                        </p:attrNameLst>
                                      </p:cBhvr>
                                      <p:tavLst>
                                        <p:tav tm="0">
                                          <p:val>
                                            <p:strVal val="#ppt_x"/>
                                          </p:val>
                                        </p:tav>
                                        <p:tav tm="100000">
                                          <p:val>
                                            <p:strVal val="#ppt_x"/>
                                          </p:val>
                                        </p:tav>
                                      </p:tavLst>
                                    </p:anim>
                                    <p:anim calcmode="lin" valueType="num">
                                      <p:cBhvr>
                                        <p:cTn id="62" dur="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861390" y="980661"/>
                <a:ext cx="10384365" cy="5141843"/>
              </a:xfrm>
            </p:spPr>
            <p:txBody>
              <a:bodyPr>
                <a:normAutofit/>
              </a:bodyPr>
              <a:lstStyle/>
              <a:p>
                <a:pPr>
                  <a:spcBef>
                    <a:spcPts val="0"/>
                  </a:spcBef>
                  <a:spcAft>
                    <a:spcPts val="0"/>
                  </a:spcAft>
                </a:pPr>
                <a:r>
                  <a:rPr lang="en-US" sz="2400" dirty="0" smtClean="0"/>
                  <a:t>The </a:t>
                </a:r>
                <a:r>
                  <a:rPr lang="en-US" sz="2400" dirty="0"/>
                  <a:t>confidence interval for </a:t>
                </a:r>
                <a14:m>
                  <m:oMath xmlns:m="http://schemas.openxmlformats.org/officeDocument/2006/math">
                    <m:sSub>
                      <m:sSubPr>
                        <m:ctrlPr>
                          <a:rPr lang="en-US" sz="2400" i="1" dirty="0">
                            <a:latin typeface="Cambria Math" panose="02040503050406030204" pitchFamily="18" charset="0"/>
                          </a:rPr>
                        </m:ctrlPr>
                      </m:sSubPr>
                      <m:e>
                        <m:r>
                          <m:rPr>
                            <m:nor/>
                          </m:rPr>
                          <a:rPr lang="en-US" sz="2400" i="1" dirty="0">
                            <a:latin typeface="Symbol" panose="05050102010706020507" pitchFamily="18" charset="2"/>
                          </a:rPr>
                          <m:t>m</m:t>
                        </m:r>
                      </m:e>
                      <m:sub>
                        <m:r>
                          <a:rPr lang="en-US" sz="2400" i="1" dirty="0">
                            <a:latin typeface="Cambria Math" panose="02040503050406030204" pitchFamily="18" charset="0"/>
                          </a:rPr>
                          <m:t>2</m:t>
                        </m:r>
                      </m:sub>
                    </m:sSub>
                  </m:oMath>
                </a14:m>
                <a:r>
                  <a:rPr lang="en-US" sz="2400" dirty="0"/>
                  <a:t> - </a:t>
                </a:r>
                <a14:m>
                  <m:oMath xmlns:m="http://schemas.openxmlformats.org/officeDocument/2006/math">
                    <m:sSub>
                      <m:sSubPr>
                        <m:ctrlPr>
                          <a:rPr lang="en-US" sz="2400" i="1" dirty="0">
                            <a:latin typeface="Cambria Math" panose="02040503050406030204" pitchFamily="18" charset="0"/>
                          </a:rPr>
                        </m:ctrlPr>
                      </m:sSubPr>
                      <m:e>
                        <m:r>
                          <m:rPr>
                            <m:nor/>
                          </m:rPr>
                          <a:rPr lang="en-US" sz="2400" i="1" dirty="0">
                            <a:latin typeface="Symbol" panose="05050102010706020507" pitchFamily="18" charset="2"/>
                          </a:rPr>
                          <m:t>m</m:t>
                        </m:r>
                      </m:e>
                      <m:sub>
                        <m:r>
                          <a:rPr lang="en-US" sz="2400" i="1" dirty="0">
                            <a:latin typeface="Cambria Math" panose="02040503050406030204" pitchFamily="18" charset="0"/>
                          </a:rPr>
                          <m:t>1</m:t>
                        </m:r>
                      </m:sub>
                    </m:sSub>
                  </m:oMath>
                </a14:m>
                <a:r>
                  <a:rPr lang="en-US" sz="2400" dirty="0" smtClean="0"/>
                  <a:t> goes from </a:t>
                </a:r>
                <a14:m>
                  <m:oMath xmlns:m="http://schemas.openxmlformats.org/officeDocument/2006/math">
                    <m:r>
                      <a:rPr lang="en-US" sz="2400" b="0" i="0" smtClean="0">
                        <a:latin typeface="Cambria Math" panose="02040503050406030204" pitchFamily="18" charset="0"/>
                      </a:rPr>
                      <m:t>( </m:t>
                    </m:r>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𝑥</m:t>
                            </m:r>
                          </m:e>
                        </m:acc>
                      </m:e>
                      <m:sub>
                        <m:r>
                          <a:rPr lang="en-US" sz="2400" i="1">
                            <a:latin typeface="Cambria Math" panose="02040503050406030204" pitchFamily="18" charset="0"/>
                          </a:rPr>
                          <m:t>2</m:t>
                        </m:r>
                      </m:sub>
                    </m:sSub>
                  </m:oMath>
                </a14:m>
                <a:r>
                  <a:rPr lang="en-US" sz="2400" dirty="0"/>
                  <a:t> - </a:t>
                </a:r>
                <a14:m>
                  <m:oMath xmlns:m="http://schemas.openxmlformats.org/officeDocument/2006/math">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𝑥</m:t>
                            </m:r>
                          </m:e>
                        </m:acc>
                      </m:e>
                      <m:sub>
                        <m:r>
                          <a:rPr lang="en-US" sz="2400" i="1">
                            <a:latin typeface="Cambria Math" panose="02040503050406030204" pitchFamily="18" charset="0"/>
                          </a:rPr>
                          <m:t>1</m:t>
                        </m:r>
                      </m:sub>
                    </m:sSub>
                    <m:r>
                      <a:rPr lang="en-US" sz="2400" b="0" i="1" smtClean="0">
                        <a:latin typeface="Cambria Math" panose="02040503050406030204" pitchFamily="18" charset="0"/>
                      </a:rPr>
                      <m:t>)</m:t>
                    </m:r>
                  </m:oMath>
                </a14:m>
                <a:r>
                  <a:rPr lang="en-US" sz="2400" dirty="0" smtClean="0"/>
                  <a:t> -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𝑡</m:t>
                        </m:r>
                      </m:e>
                      <m:sub>
                        <m:r>
                          <a:rPr lang="en-US" sz="2400" b="0" i="1" smtClean="0">
                            <a:latin typeface="Cambria Math" panose="02040503050406030204" pitchFamily="18" charset="0"/>
                          </a:rPr>
                          <m:t>𝑝</m:t>
                        </m:r>
                        <m:r>
                          <a:rPr lang="en-US" sz="2400" b="0" i="1" smtClean="0">
                            <a:latin typeface="Cambria Math" panose="02040503050406030204" pitchFamily="18" charset="0"/>
                          </a:rPr>
                          <m:t> </m:t>
                        </m:r>
                      </m:sub>
                    </m:sSub>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𝑆𝐸</m:t>
                    </m:r>
                  </m:oMath>
                </a14:m>
                <a:r>
                  <a:rPr lang="en-US" sz="2400" dirty="0" smtClean="0"/>
                  <a:t>, </a:t>
                </a:r>
                <a:r>
                  <a:rPr lang="en-US" sz="2400" dirty="0"/>
                  <a:t>where </a:t>
                </a:r>
                <a:endParaRPr lang="en-US" sz="2400" dirty="0" smtClean="0"/>
              </a:p>
              <a:p>
                <a:pPr lvl="1">
                  <a:spcBef>
                    <a:spcPts val="0"/>
                  </a:spcBef>
                  <a:spcAft>
                    <a:spcPts val="0"/>
                  </a:spcAft>
                </a:pPr>
                <a:r>
                  <a:rPr lang="en-US" i="1" dirty="0" smtClean="0"/>
                  <a:t>SE </a:t>
                </a:r>
                <a:r>
                  <a:rPr lang="en-US" dirty="0"/>
                  <a:t>is the joint standard </a:t>
                </a:r>
                <a:r>
                  <a:rPr lang="en-US" dirty="0" smtClean="0"/>
                  <a:t>error and </a:t>
                </a:r>
                <a:r>
                  <a:rPr lang="en-US" dirty="0"/>
                  <a:t>the multiplier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𝑝</m:t>
                        </m:r>
                        <m:r>
                          <a:rPr lang="en-US" i="1">
                            <a:latin typeface="Cambria Math" panose="02040503050406030204" pitchFamily="18" charset="0"/>
                          </a:rPr>
                          <m:t> </m:t>
                        </m:r>
                      </m:sub>
                    </m:sSub>
                  </m:oMath>
                </a14:m>
                <a:r>
                  <a:rPr lang="en-US" i="1" dirty="0" smtClean="0"/>
                  <a:t>= </a:t>
                </a:r>
                <a:r>
                  <a:rPr lang="en-US" i="1" dirty="0"/>
                  <a:t>TINV </a:t>
                </a:r>
                <a:r>
                  <a:rPr lang="en-US" i="1" dirty="0" smtClean="0"/>
                  <a:t>(1 - p, </a:t>
                </a:r>
                <a:r>
                  <a:rPr lang="en-US" i="1" dirty="0" err="1" smtClean="0"/>
                  <a:t>df</a:t>
                </a:r>
                <a:r>
                  <a:rPr lang="en-US" i="1" dirty="0" smtClean="0"/>
                  <a:t>)</a:t>
                </a:r>
                <a:endParaRPr lang="en-US" dirty="0"/>
              </a:p>
              <a:p>
                <a:pPr lvl="1">
                  <a:spcBef>
                    <a:spcPts val="0"/>
                  </a:spcBef>
                  <a:spcAft>
                    <a:spcPts val="0"/>
                  </a:spcAft>
                </a:pPr>
                <a:r>
                  <a:rPr lang="en-US" i="1" dirty="0" smtClean="0"/>
                  <a:t>TINV </a:t>
                </a:r>
                <a:r>
                  <a:rPr lang="en-US" dirty="0"/>
                  <a:t>is the inverse of the </a:t>
                </a:r>
                <a:r>
                  <a:rPr lang="en-US" i="1" dirty="0"/>
                  <a:t>t</a:t>
                </a:r>
                <a:r>
                  <a:rPr lang="en-US" dirty="0"/>
                  <a:t>-distribution with degrees of freedom </a:t>
                </a:r>
                <a:r>
                  <a:rPr lang="en-US" i="1" dirty="0" err="1"/>
                  <a:t>df</a:t>
                </a:r>
                <a:r>
                  <a:rPr lang="en-US" i="1" dirty="0"/>
                  <a:t> </a:t>
                </a:r>
                <a:r>
                  <a:rPr lang="en-US" i="1" dirty="0" smtClean="0"/>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m:t>
                        </m:r>
                      </m:sub>
                    </m:sSub>
                  </m:oMath>
                </a14:m>
                <a:r>
                  <a:rPr lang="en-US" dirty="0" smtClean="0"/>
                  <a:t> +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2 </m:t>
                        </m:r>
                      </m:sub>
                    </m:sSub>
                  </m:oMath>
                </a14:m>
                <a:r>
                  <a:rPr lang="en-US" dirty="0" smtClean="0"/>
                  <a:t>- 2 and </a:t>
                </a:r>
                <a:r>
                  <a:rPr lang="en-US" i="1" dirty="0"/>
                  <a:t>p </a:t>
                </a:r>
                <a:r>
                  <a:rPr lang="en-US" dirty="0"/>
                  <a:t>is the confidence interval to </a:t>
                </a:r>
                <a:r>
                  <a:rPr lang="en-US" dirty="0" smtClean="0"/>
                  <a:t>compute</a:t>
                </a:r>
              </a:p>
              <a:p>
                <a:pPr lvl="1">
                  <a:spcBef>
                    <a:spcPts val="0"/>
                  </a:spcBef>
                  <a:spcAft>
                    <a:spcPts val="0"/>
                  </a:spcAft>
                </a:pPr>
                <a:endParaRPr lang="en-US" dirty="0" smtClean="0"/>
              </a:p>
              <a:p>
                <a:pPr>
                  <a:spcBef>
                    <a:spcPts val="0"/>
                  </a:spcBef>
                  <a:spcAft>
                    <a:spcPts val="0"/>
                  </a:spcAft>
                  <a:buFont typeface="Wingdings" panose="05000000000000000000" pitchFamily="2" charset="2"/>
                  <a:buChar char="§"/>
                </a:pPr>
                <a:r>
                  <a:rPr lang="en-US" sz="2400" dirty="0" smtClean="0"/>
                  <a:t>These </a:t>
                </a:r>
                <a:r>
                  <a:rPr lang="en-US" sz="2400" dirty="0"/>
                  <a:t>formulas apply if the variances are approximately equal. How can you tell? </a:t>
                </a:r>
                <a:endParaRPr lang="en-US" sz="2400" dirty="0" smtClean="0"/>
              </a:p>
              <a:p>
                <a:pPr lvl="1">
                  <a:spcBef>
                    <a:spcPts val="0"/>
                  </a:spcBef>
                  <a:spcAft>
                    <a:spcPts val="0"/>
                  </a:spcAft>
                  <a:buFont typeface="Wingdings" panose="05000000000000000000" pitchFamily="2" charset="2"/>
                  <a:buChar char="§"/>
                </a:pPr>
                <a:r>
                  <a:rPr lang="en-US" dirty="0" smtClean="0"/>
                  <a:t>As </a:t>
                </a:r>
                <a:r>
                  <a:rPr lang="en-US" dirty="0"/>
                  <a:t>a guideline, compute the ratio of the sample variances </a:t>
                </a:r>
                <a14:m>
                  <m:oMath xmlns:m="http://schemas.openxmlformats.org/officeDocument/2006/math">
                    <m:f>
                      <m:fPr>
                        <m:type m:val="skw"/>
                        <m:ctrlPr>
                          <a:rPr lang="en-US" sz="3200" i="1">
                            <a:latin typeface="Cambria Math" panose="02040503050406030204" pitchFamily="18" charset="0"/>
                          </a:rPr>
                        </m:ctrlPr>
                      </m:fPr>
                      <m:num>
                        <m:sSubSup>
                          <m:sSubSupPr>
                            <m:ctrlPr>
                              <a:rPr lang="en-US" sz="3200" i="1">
                                <a:latin typeface="Cambria Math" panose="02040503050406030204" pitchFamily="18" charset="0"/>
                              </a:rPr>
                            </m:ctrlPr>
                          </m:sSubSupPr>
                          <m:e>
                            <m:r>
                              <a:rPr lang="en-US" sz="3200" i="1">
                                <a:latin typeface="Cambria Math" panose="02040503050406030204" pitchFamily="18" charset="0"/>
                              </a:rPr>
                              <m:t>𝑠</m:t>
                            </m:r>
                          </m:e>
                          <m:sub>
                            <m:r>
                              <a:rPr lang="en-US" sz="3200" i="1">
                                <a:latin typeface="Cambria Math" panose="02040503050406030204" pitchFamily="18" charset="0"/>
                              </a:rPr>
                              <m:t>1</m:t>
                            </m:r>
                          </m:sub>
                          <m:sup>
                            <m:r>
                              <a:rPr lang="en-US" sz="3200" i="1">
                                <a:latin typeface="Cambria Math" panose="02040503050406030204" pitchFamily="18" charset="0"/>
                              </a:rPr>
                              <m:t>2</m:t>
                            </m:r>
                          </m:sup>
                        </m:sSubSup>
                      </m:num>
                      <m:den>
                        <m:sSubSup>
                          <m:sSubSupPr>
                            <m:ctrlPr>
                              <a:rPr lang="en-US" sz="3200" i="1">
                                <a:latin typeface="Cambria Math" panose="02040503050406030204" pitchFamily="18" charset="0"/>
                              </a:rPr>
                            </m:ctrlPr>
                          </m:sSubSupPr>
                          <m:e>
                            <m:r>
                              <a:rPr lang="en-US" sz="3200" i="1">
                                <a:latin typeface="Cambria Math" panose="02040503050406030204" pitchFamily="18" charset="0"/>
                              </a:rPr>
                              <m:t>𝑠</m:t>
                            </m:r>
                          </m:e>
                          <m:sub>
                            <m:r>
                              <a:rPr lang="en-US" sz="3200" i="1">
                                <a:latin typeface="Cambria Math" panose="02040503050406030204" pitchFamily="18" charset="0"/>
                              </a:rPr>
                              <m:t>2</m:t>
                            </m:r>
                          </m:sub>
                          <m:sup>
                            <m:r>
                              <a:rPr lang="en-US" sz="3200" i="1">
                                <a:latin typeface="Cambria Math" panose="02040503050406030204" pitchFamily="18" charset="0"/>
                              </a:rPr>
                              <m:t>2</m:t>
                            </m:r>
                          </m:sup>
                        </m:sSubSup>
                      </m:den>
                    </m:f>
                  </m:oMath>
                </a14:m>
                <a:r>
                  <a:rPr lang="en-US" sz="2800" dirty="0" smtClean="0"/>
                  <a:t> </a:t>
                </a:r>
              </a:p>
              <a:p>
                <a:pPr lvl="1">
                  <a:spcBef>
                    <a:spcPts val="0"/>
                  </a:spcBef>
                  <a:spcAft>
                    <a:spcPts val="0"/>
                  </a:spcAft>
                  <a:buFont typeface="Wingdings" panose="05000000000000000000" pitchFamily="2" charset="2"/>
                  <a:buChar char="§"/>
                </a:pPr>
                <a:r>
                  <a:rPr lang="en-US" dirty="0" smtClean="0"/>
                  <a:t>If </a:t>
                </a:r>
                <a:r>
                  <a:rPr lang="en-US" dirty="0"/>
                  <a:t>that ratio is between 0.5 and 2.0, we will assume that the population variances are approximately the same and the formulas listed earlier apply. </a:t>
                </a: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861390" y="980661"/>
                <a:ext cx="10384365" cy="5141843"/>
              </a:xfrm>
              <a:blipFill rotWithShape="0">
                <a:blip r:embed="rId3"/>
                <a:stretch>
                  <a:fillRect l="-59" t="-1068" r="-352"/>
                </a:stretch>
              </a:blipFill>
            </p:spPr>
            <p:txBody>
              <a:bodyPr/>
              <a:lstStyle/>
              <a:p>
                <a:r>
                  <a:rPr lang="en-US">
                    <a:noFill/>
                  </a:rPr>
                  <a:t> </a:t>
                </a:r>
              </a:p>
            </p:txBody>
          </p:sp>
        </mc:Fallback>
      </mc:AlternateContent>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5</a:t>
            </a:r>
            <a:r>
              <a:rPr lang="en-US" sz="1100" b="1" dirty="0">
                <a:solidFill>
                  <a:schemeClr val="tx2"/>
                </a:solidFill>
              </a:rPr>
              <a:t>: Estimation </a:t>
            </a:r>
            <a:r>
              <a:rPr lang="en-US" sz="1100" b="1" dirty="0" smtClean="0">
                <a:solidFill>
                  <a:schemeClr val="tx2"/>
                </a:solidFill>
              </a:rPr>
              <a:t>– </a:t>
            </a:r>
            <a:r>
              <a:rPr lang="en-US" sz="1100" b="1" dirty="0">
                <a:solidFill>
                  <a:schemeClr val="tx2"/>
                </a:solidFill>
              </a:rPr>
              <a:t>Confidence Intervals for Difference of </a:t>
            </a:r>
            <a:r>
              <a:rPr lang="en-US" sz="1100" b="1" dirty="0" smtClean="0">
                <a:solidFill>
                  <a:schemeClr val="tx2"/>
                </a:solidFill>
              </a:rPr>
              <a:t>Means – Equal Variances</a:t>
            </a:r>
          </a:p>
        </p:txBody>
      </p:sp>
    </p:spTree>
    <p:extLst>
      <p:ext uri="{BB962C8B-B14F-4D97-AF65-F5344CB8AC3E}">
        <p14:creationId xmlns:p14="http://schemas.microsoft.com/office/powerpoint/2010/main" val="7160318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750"/>
                                        <p:tgtEl>
                                          <p:spTgt spid="2">
                                            <p:txEl>
                                              <p:pRg st="4" end="4"/>
                                            </p:txEl>
                                          </p:spTgt>
                                        </p:tgtEl>
                                      </p:cBhvr>
                                    </p:animEffect>
                                    <p:anim calcmode="lin" valueType="num">
                                      <p:cBhvr>
                                        <p:cTn id="22" dur="75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750"/>
                                        <p:tgtEl>
                                          <p:spTgt spid="2">
                                            <p:txEl>
                                              <p:pRg st="5" end="5"/>
                                            </p:txEl>
                                          </p:spTgt>
                                        </p:tgtEl>
                                      </p:cBhvr>
                                    </p:animEffect>
                                    <p:anim calcmode="lin" valueType="num">
                                      <p:cBhvr>
                                        <p:cTn id="29" dur="75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0" dur="75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fade">
                                      <p:cBhvr>
                                        <p:cTn id="35" dur="750"/>
                                        <p:tgtEl>
                                          <p:spTgt spid="2">
                                            <p:txEl>
                                              <p:pRg st="6" end="6"/>
                                            </p:txEl>
                                          </p:spTgt>
                                        </p:tgtEl>
                                      </p:cBhvr>
                                    </p:animEffect>
                                    <p:anim calcmode="lin" valueType="num">
                                      <p:cBhvr>
                                        <p:cTn id="36" dur="75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7" dur="75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244187" y="1262795"/>
            <a:ext cx="9937187" cy="4254602"/>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pPr marL="342900" indent="-342900">
              <a:buFont typeface="Wingdings" panose="05000000000000000000" pitchFamily="2" charset="2"/>
              <a:buChar char="§"/>
            </a:pPr>
            <a:r>
              <a:rPr lang="en-US" sz="2400" dirty="0"/>
              <a:t>We want to determine if there is a difference in the spending habits between men and women at soccer games. </a:t>
            </a:r>
            <a:endParaRPr lang="en-US" sz="2400" dirty="0" smtClean="0"/>
          </a:p>
          <a:p>
            <a:pPr marL="800100" lvl="1" indent="-342900">
              <a:buFont typeface="Wingdings" panose="05000000000000000000" pitchFamily="2" charset="2"/>
              <a:buChar char="§"/>
            </a:pPr>
            <a:r>
              <a:rPr lang="en-US" sz="2400" dirty="0" smtClean="0"/>
              <a:t>A </a:t>
            </a:r>
            <a:r>
              <a:rPr lang="en-US" sz="2400" dirty="0"/>
              <a:t>randomly selected sample of 45 men spent an average of $21 with a standard deviation of $4. </a:t>
            </a:r>
            <a:endParaRPr lang="en-US" sz="2400" dirty="0" smtClean="0"/>
          </a:p>
          <a:p>
            <a:pPr marL="800100" lvl="1" indent="-342900">
              <a:buFont typeface="Wingdings" panose="05000000000000000000" pitchFamily="2" charset="2"/>
              <a:buChar char="§"/>
            </a:pPr>
            <a:r>
              <a:rPr lang="en-US" sz="2400" dirty="0" smtClean="0"/>
              <a:t>A </a:t>
            </a:r>
            <a:r>
              <a:rPr lang="en-US" sz="2400" dirty="0"/>
              <a:t>randomly selected sample of 57 women, on the other hand, spent an average of $19 with a standard deviation of $3. </a:t>
            </a:r>
            <a:endParaRPr lang="en-US" sz="2400" dirty="0" smtClean="0"/>
          </a:p>
          <a:p>
            <a:pPr marL="342900" indent="-342900">
              <a:spcBef>
                <a:spcPts val="600"/>
              </a:spcBef>
              <a:spcAft>
                <a:spcPts val="1200"/>
              </a:spcAft>
              <a:buFont typeface="Wingdings" panose="05000000000000000000" pitchFamily="2" charset="2"/>
              <a:buChar char="§"/>
            </a:pPr>
            <a:r>
              <a:rPr lang="en-US" sz="2400" dirty="0" smtClean="0"/>
              <a:t>Find </a:t>
            </a:r>
            <a:r>
              <a:rPr lang="en-US" sz="2400" dirty="0"/>
              <a:t>a 95 percent confidence interval for the difference of means and interpret the answer.</a:t>
            </a:r>
          </a:p>
          <a:p>
            <a:pPr>
              <a:spcBef>
                <a:spcPts val="600"/>
              </a:spcBef>
              <a:spcAft>
                <a:spcPts val="1200"/>
              </a:spcAft>
            </a:pPr>
            <a:endParaRPr lang="en-US" sz="2400" dirty="0" smtClean="0"/>
          </a:p>
          <a:p>
            <a:pPr defTabSz="1244600">
              <a:spcBef>
                <a:spcPts val="600"/>
              </a:spcBef>
              <a:spcAft>
                <a:spcPts val="1200"/>
              </a:spcAft>
            </a:pPr>
            <a:endParaRPr lang="en-US" sz="2400" kern="1200" dirty="0" smtClean="0"/>
          </a:p>
        </p:txBody>
      </p:sp>
      <p:sp>
        <p:nvSpPr>
          <p:cNvPr id="8" name="Freeform 7"/>
          <p:cNvSpPr/>
          <p:nvPr/>
        </p:nvSpPr>
        <p:spPr>
          <a:xfrm>
            <a:off x="1370905" y="877758"/>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5</a:t>
            </a:r>
            <a:r>
              <a:rPr lang="en-US" sz="1100" b="1" dirty="0">
                <a:solidFill>
                  <a:schemeClr val="tx2"/>
                </a:solidFill>
              </a:rPr>
              <a:t>: Estimation </a:t>
            </a:r>
            <a:r>
              <a:rPr lang="en-US" sz="1100" b="1" dirty="0" smtClean="0">
                <a:solidFill>
                  <a:schemeClr val="tx2"/>
                </a:solidFill>
              </a:rPr>
              <a:t>– </a:t>
            </a:r>
            <a:r>
              <a:rPr lang="en-US" sz="1100" b="1" dirty="0">
                <a:solidFill>
                  <a:schemeClr val="tx2"/>
                </a:solidFill>
              </a:rPr>
              <a:t>Confidence Intervals for Difference of </a:t>
            </a:r>
            <a:r>
              <a:rPr lang="en-US" sz="1100" b="1" dirty="0" smtClean="0">
                <a:solidFill>
                  <a:schemeClr val="tx2"/>
                </a:solidFill>
              </a:rPr>
              <a:t>Means – Equal Variances</a:t>
            </a:r>
          </a:p>
        </p:txBody>
      </p:sp>
    </p:spTree>
    <p:extLst>
      <p:ext uri="{BB962C8B-B14F-4D97-AF65-F5344CB8AC3E}">
        <p14:creationId xmlns:p14="http://schemas.microsoft.com/office/powerpoint/2010/main" val="274770984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750"/>
                                        <p:tgtEl>
                                          <p:spTgt spid="7">
                                            <p:txEl>
                                              <p:pRg st="1" end="1"/>
                                            </p:txEl>
                                          </p:spTgt>
                                        </p:tgtEl>
                                      </p:cBhvr>
                                    </p:animEffect>
                                    <p:anim calcmode="lin" valueType="num">
                                      <p:cBhvr>
                                        <p:cTn id="8" dur="75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750"/>
                                        <p:tgtEl>
                                          <p:spTgt spid="7">
                                            <p:txEl>
                                              <p:pRg st="2" end="2"/>
                                            </p:txEl>
                                          </p:spTgt>
                                        </p:tgtEl>
                                      </p:cBhvr>
                                    </p:animEffect>
                                    <p:anim calcmode="lin" valueType="num">
                                      <p:cBhvr>
                                        <p:cTn id="15" dur="75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fade">
                                      <p:cBhvr>
                                        <p:cTn id="21" dur="750"/>
                                        <p:tgtEl>
                                          <p:spTgt spid="7">
                                            <p:txEl>
                                              <p:pRg st="3" end="3"/>
                                            </p:txEl>
                                          </p:spTgt>
                                        </p:tgtEl>
                                      </p:cBhvr>
                                    </p:animEffect>
                                    <p:anim calcmode="lin" valueType="num">
                                      <p:cBhvr>
                                        <p:cTn id="22" dur="75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861390" y="867905"/>
                <a:ext cx="10721009" cy="5254599"/>
              </a:xfrm>
            </p:spPr>
            <p:txBody>
              <a:bodyPr>
                <a:normAutofit/>
              </a:bodyPr>
              <a:lstStyle/>
              <a:p>
                <a:pPr algn="just"/>
                <a:r>
                  <a:rPr lang="en-US" sz="2400" dirty="0" smtClean="0"/>
                  <a:t>First we check the ratio of the sample variances to test the assumption of equal variances:</a:t>
                </a:r>
              </a:p>
              <a:p>
                <a:pPr algn="just"/>
                <a:endParaRPr lang="en-US" sz="2400" dirty="0"/>
              </a:p>
              <a:p>
                <a:pPr marL="68580" indent="0" algn="just">
                  <a:buNone/>
                </a:pPr>
                <a:endParaRPr lang="en-US" sz="2400" dirty="0"/>
              </a:p>
              <a:p>
                <a:pPr algn="just"/>
                <a:r>
                  <a:rPr lang="en-US" sz="2400" dirty="0"/>
                  <a:t>The ratio is less than 2, so that according to our guidelines our </a:t>
                </a:r>
                <a:r>
                  <a:rPr lang="en-US" sz="2400" dirty="0" smtClean="0"/>
                  <a:t>formulas </a:t>
                </a:r>
                <a:r>
                  <a:rPr lang="en-US" sz="2400" dirty="0"/>
                  <a:t>apply. Next, we compute the pooled standard deviation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𝑆</m:t>
                        </m:r>
                      </m:e>
                      <m:sub>
                        <m:r>
                          <a:rPr lang="en-US" sz="2400" b="0" i="1" smtClean="0">
                            <a:latin typeface="Cambria Math" panose="02040503050406030204" pitchFamily="18" charset="0"/>
                          </a:rPr>
                          <m:t>𝑝</m:t>
                        </m:r>
                      </m:sub>
                    </m:sSub>
                  </m:oMath>
                </a14:m>
                <a:r>
                  <a:rPr lang="en-US" sz="2400" dirty="0" smtClean="0"/>
                  <a:t>:</a:t>
                </a:r>
                <a:endParaRPr lang="en-US" sz="2400" dirty="0"/>
              </a:p>
              <a:p>
                <a:pPr algn="just"/>
                <a:endParaRPr lang="en-US" sz="2400" dirty="0"/>
              </a:p>
              <a:p>
                <a:pPr marL="68580" indent="0" algn="just">
                  <a:buNone/>
                </a:pPr>
                <a:endParaRPr lang="en-US" sz="2400"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861390" y="867905"/>
                <a:ext cx="10721009" cy="5254599"/>
              </a:xfrm>
              <a:blipFill rotWithShape="0">
                <a:blip r:embed="rId2"/>
                <a:stretch>
                  <a:fillRect l="-57" t="-928" r="-910"/>
                </a:stretch>
              </a:blipFill>
            </p:spPr>
            <p:txBody>
              <a:bodyPr/>
              <a:lstStyle/>
              <a:p>
                <a:r>
                  <a:rPr lang="en-US">
                    <a:noFill/>
                  </a:rPr>
                  <a:t> </a:t>
                </a:r>
              </a:p>
            </p:txBody>
          </p:sp>
        </mc:Fallback>
      </mc:AlternateContent>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5</a:t>
            </a:r>
            <a:r>
              <a:rPr lang="en-US" sz="1100" b="1" dirty="0">
                <a:solidFill>
                  <a:schemeClr val="tx2"/>
                </a:solidFill>
              </a:rPr>
              <a:t>: Estimation </a:t>
            </a:r>
            <a:r>
              <a:rPr lang="en-US" sz="1100" b="1" dirty="0" smtClean="0">
                <a:solidFill>
                  <a:schemeClr val="tx2"/>
                </a:solidFill>
              </a:rPr>
              <a:t>– </a:t>
            </a:r>
            <a:r>
              <a:rPr lang="en-US" sz="1100" b="1" dirty="0">
                <a:solidFill>
                  <a:schemeClr val="tx2"/>
                </a:solidFill>
              </a:rPr>
              <a:t>Confidence Intervals for Difference of </a:t>
            </a:r>
            <a:r>
              <a:rPr lang="en-US" sz="1100" b="1" dirty="0" smtClean="0">
                <a:solidFill>
                  <a:schemeClr val="tx2"/>
                </a:solidFill>
              </a:rPr>
              <a:t>Means – Equal Variances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3822" y="1833563"/>
            <a:ext cx="3464356" cy="106309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7861" y="3930587"/>
            <a:ext cx="6408065" cy="2191917"/>
          </a:xfrm>
          <a:prstGeom prst="rect">
            <a:avLst/>
          </a:prstGeom>
        </p:spPr>
      </p:pic>
    </p:spTree>
    <p:extLst>
      <p:ext uri="{BB962C8B-B14F-4D97-AF65-F5344CB8AC3E}">
        <p14:creationId xmlns:p14="http://schemas.microsoft.com/office/powerpoint/2010/main" val="401694155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750"/>
                                        <p:tgtEl>
                                          <p:spTgt spid="2">
                                            <p:txEl>
                                              <p:pRg st="3" end="3"/>
                                            </p:txEl>
                                          </p:spTgt>
                                        </p:tgtEl>
                                      </p:cBhvr>
                                    </p:animEffect>
                                    <p:anim calcmode="lin" valueType="num">
                                      <p:cBhvr>
                                        <p:cTn id="13"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4"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861390" y="867905"/>
                <a:ext cx="10721009" cy="5254599"/>
              </a:xfrm>
            </p:spPr>
            <p:txBody>
              <a:bodyPr>
                <a:noAutofit/>
              </a:bodyPr>
              <a:lstStyle/>
              <a:p>
                <a:r>
                  <a:rPr lang="en-US" sz="2300" dirty="0" smtClean="0"/>
                  <a:t>Note that </a:t>
                </a:r>
                <a14:m>
                  <m:oMath xmlns:m="http://schemas.openxmlformats.org/officeDocument/2006/math">
                    <m:sSub>
                      <m:sSubPr>
                        <m:ctrlPr>
                          <a:rPr lang="en-US" sz="2300" i="1">
                            <a:latin typeface="Cambria Math" panose="02040503050406030204" pitchFamily="18" charset="0"/>
                          </a:rPr>
                        </m:ctrlPr>
                      </m:sSubPr>
                      <m:e>
                        <m:r>
                          <a:rPr lang="en-US" sz="2300" i="1">
                            <a:latin typeface="Cambria Math" panose="02040503050406030204" pitchFamily="18" charset="0"/>
                          </a:rPr>
                          <m:t>𝑆</m:t>
                        </m:r>
                      </m:e>
                      <m:sub>
                        <m:r>
                          <a:rPr lang="en-US" sz="2300" i="1">
                            <a:latin typeface="Cambria Math" panose="02040503050406030204" pitchFamily="18" charset="0"/>
                          </a:rPr>
                          <m:t>𝑝</m:t>
                        </m:r>
                      </m:sub>
                    </m:sSub>
                  </m:oMath>
                </a14:m>
                <a:r>
                  <a:rPr lang="en-US" sz="2300" i="1" dirty="0"/>
                  <a:t> </a:t>
                </a:r>
                <a:r>
                  <a:rPr lang="en-US" sz="2300" dirty="0"/>
                  <a:t>is between the two original variances. Next, we go for the joint standard error </a:t>
                </a:r>
                <a:r>
                  <a:rPr lang="en-US" sz="2300" i="1" dirty="0"/>
                  <a:t>SE</a:t>
                </a:r>
                <a:r>
                  <a:rPr lang="en-US" sz="2300" dirty="0" smtClean="0"/>
                  <a:t>:</a:t>
                </a:r>
              </a:p>
              <a:p>
                <a:endParaRPr lang="en-US" sz="2300" dirty="0"/>
              </a:p>
              <a:p>
                <a:endParaRPr lang="en-US" sz="2300" dirty="0" smtClean="0"/>
              </a:p>
              <a:p>
                <a:r>
                  <a:rPr lang="en-US" sz="2300" dirty="0"/>
                  <a:t>Finally we need to find the multiplier </a:t>
                </a:r>
                <a14:m>
                  <m:oMath xmlns:m="http://schemas.openxmlformats.org/officeDocument/2006/math">
                    <m:sSub>
                      <m:sSubPr>
                        <m:ctrlPr>
                          <a:rPr lang="en-US" sz="2300" i="1" smtClean="0">
                            <a:latin typeface="Cambria Math" panose="02040503050406030204" pitchFamily="18" charset="0"/>
                          </a:rPr>
                        </m:ctrlPr>
                      </m:sSubPr>
                      <m:e>
                        <m:r>
                          <a:rPr lang="en-US" sz="2300" b="0" i="1" smtClean="0">
                            <a:latin typeface="Cambria Math" panose="02040503050406030204" pitchFamily="18" charset="0"/>
                          </a:rPr>
                          <m:t>𝑡</m:t>
                        </m:r>
                      </m:e>
                      <m:sub>
                        <m:r>
                          <a:rPr lang="en-US" sz="2300" b="0" i="1" smtClean="0">
                            <a:latin typeface="Cambria Math" panose="02040503050406030204" pitchFamily="18" charset="0"/>
                          </a:rPr>
                          <m:t>𝑝</m:t>
                        </m:r>
                      </m:sub>
                    </m:sSub>
                  </m:oMath>
                </a14:m>
                <a:r>
                  <a:rPr lang="en-US" sz="2300" i="1" dirty="0" smtClean="0"/>
                  <a:t> </a:t>
                </a:r>
                <a:r>
                  <a:rPr lang="en-US" sz="2300" dirty="0"/>
                  <a:t>= </a:t>
                </a:r>
                <a:r>
                  <a:rPr lang="en-US" sz="2300" i="1" dirty="0"/>
                  <a:t>TINV</a:t>
                </a:r>
                <a:r>
                  <a:rPr lang="en-US" sz="2300" dirty="0"/>
                  <a:t>(1 – </a:t>
                </a:r>
                <a:r>
                  <a:rPr lang="en-US" sz="2300" i="1" dirty="0" err="1"/>
                  <a:t>p</a:t>
                </a:r>
                <a:r>
                  <a:rPr lang="en-US" sz="2300" dirty="0" err="1"/>
                  <a:t>,</a:t>
                </a:r>
                <a:r>
                  <a:rPr lang="en-US" sz="2300" i="1" dirty="0" err="1"/>
                  <a:t>df</a:t>
                </a:r>
                <a:r>
                  <a:rPr lang="en-US" sz="2300" i="1" dirty="0"/>
                  <a:t> </a:t>
                </a:r>
                <a:r>
                  <a:rPr lang="en-US" sz="2300" dirty="0"/>
                  <a:t>), </a:t>
                </a:r>
                <a:r>
                  <a:rPr lang="en-US" sz="2300" dirty="0" smtClean="0"/>
                  <a:t>where </a:t>
                </a:r>
                <a:r>
                  <a:rPr lang="en-US" sz="2300" i="1" dirty="0" err="1" smtClean="0"/>
                  <a:t>df</a:t>
                </a:r>
                <a:r>
                  <a:rPr lang="en-US" sz="2300" i="1" dirty="0" smtClean="0"/>
                  <a:t> </a:t>
                </a:r>
                <a:r>
                  <a:rPr lang="en-US" sz="2300" dirty="0"/>
                  <a:t>= </a:t>
                </a:r>
                <a14:m>
                  <m:oMath xmlns:m="http://schemas.openxmlformats.org/officeDocument/2006/math">
                    <m:sSub>
                      <m:sSubPr>
                        <m:ctrlPr>
                          <a:rPr lang="en-US" sz="2300" i="1" smtClean="0">
                            <a:latin typeface="Cambria Math" panose="02040503050406030204" pitchFamily="18" charset="0"/>
                          </a:rPr>
                        </m:ctrlPr>
                      </m:sSubPr>
                      <m:e>
                        <m:r>
                          <a:rPr lang="en-US" sz="2300" b="0" i="1" smtClean="0">
                            <a:latin typeface="Cambria Math" panose="02040503050406030204" pitchFamily="18" charset="0"/>
                          </a:rPr>
                          <m:t>𝑛</m:t>
                        </m:r>
                      </m:e>
                      <m:sub>
                        <m:r>
                          <a:rPr lang="en-US" sz="2300" b="0" i="1" smtClean="0">
                            <a:latin typeface="Cambria Math" panose="02040503050406030204" pitchFamily="18" charset="0"/>
                          </a:rPr>
                          <m:t>1</m:t>
                        </m:r>
                      </m:sub>
                    </m:sSub>
                  </m:oMath>
                </a14:m>
                <a:r>
                  <a:rPr lang="en-US" sz="2300" dirty="0" smtClean="0"/>
                  <a:t>+ </a:t>
                </a:r>
                <a14:m>
                  <m:oMath xmlns:m="http://schemas.openxmlformats.org/officeDocument/2006/math">
                    <m:sSub>
                      <m:sSubPr>
                        <m:ctrlPr>
                          <a:rPr lang="en-US" sz="2300" i="1">
                            <a:latin typeface="Cambria Math" panose="02040503050406030204" pitchFamily="18" charset="0"/>
                          </a:rPr>
                        </m:ctrlPr>
                      </m:sSubPr>
                      <m:e>
                        <m:r>
                          <a:rPr lang="en-US" sz="2300" i="1">
                            <a:latin typeface="Cambria Math" panose="02040503050406030204" pitchFamily="18" charset="0"/>
                          </a:rPr>
                          <m:t>𝑛</m:t>
                        </m:r>
                      </m:e>
                      <m:sub>
                        <m:r>
                          <a:rPr lang="en-US" sz="2300" b="0" i="1" smtClean="0">
                            <a:latin typeface="Cambria Math" panose="02040503050406030204" pitchFamily="18" charset="0"/>
                          </a:rPr>
                          <m:t>2</m:t>
                        </m:r>
                      </m:sub>
                    </m:sSub>
                  </m:oMath>
                </a14:m>
                <a:r>
                  <a:rPr lang="en-US" sz="2300" dirty="0"/>
                  <a:t> - 2 = 100 </a:t>
                </a:r>
                <a:r>
                  <a:rPr lang="en-US" sz="2300" dirty="0" smtClean="0"/>
                  <a:t>:</a:t>
                </a:r>
              </a:p>
              <a:p>
                <a:pPr marL="68580" indent="0">
                  <a:buNone/>
                </a:pPr>
                <a:endParaRPr lang="en-US" sz="2300" dirty="0" smtClean="0"/>
              </a:p>
              <a:p>
                <a:pPr>
                  <a:spcBef>
                    <a:spcPts val="0"/>
                  </a:spcBef>
                  <a:spcAft>
                    <a:spcPts val="0"/>
                  </a:spcAft>
                </a:pPr>
                <a:r>
                  <a:rPr lang="en-US" sz="2300" dirty="0"/>
                  <a:t>But now we have all ingredients in place to compute the given </a:t>
                </a:r>
                <a:r>
                  <a:rPr lang="en-US" sz="2300" dirty="0" smtClean="0"/>
                  <a:t>confidence </a:t>
                </a:r>
                <a:r>
                  <a:rPr lang="en-US" sz="2300" dirty="0"/>
                  <a:t>interval. </a:t>
                </a:r>
                <a:endParaRPr lang="en-US" sz="2300" dirty="0" smtClean="0"/>
              </a:p>
              <a:p>
                <a:pPr lvl="1">
                  <a:spcBef>
                    <a:spcPts val="0"/>
                  </a:spcBef>
                  <a:spcAft>
                    <a:spcPts val="0"/>
                  </a:spcAft>
                </a:pPr>
                <a:r>
                  <a:rPr lang="en-US" sz="2300" dirty="0" smtClean="0"/>
                  <a:t>It </a:t>
                </a:r>
                <a:r>
                  <a:rPr lang="en-US" sz="2300" dirty="0"/>
                  <a:t>goes from (19 - 21) - 1.984 </a:t>
                </a:r>
                <a:r>
                  <a:rPr lang="en-US" sz="2300" dirty="0">
                    <a:latin typeface="Symbol" panose="05050102010706020507" pitchFamily="18" charset="2"/>
                  </a:rPr>
                  <a:t>×</a:t>
                </a:r>
                <a:r>
                  <a:rPr lang="en-US" sz="2300" dirty="0"/>
                  <a:t> 0.6931 = -3.3751 to (19 - 21) + 1.984 </a:t>
                </a:r>
                <a:r>
                  <a:rPr lang="en-US" sz="2300" dirty="0">
                    <a:latin typeface="Symbol" panose="05050102010706020507" pitchFamily="18" charset="2"/>
                  </a:rPr>
                  <a:t>×</a:t>
                </a:r>
                <a:r>
                  <a:rPr lang="en-US" sz="2300" dirty="0"/>
                  <a:t> 0.6931 = -0.62489</a:t>
                </a:r>
                <a:r>
                  <a:rPr lang="en-US" sz="2300" dirty="0" smtClean="0"/>
                  <a:t>.</a:t>
                </a:r>
                <a:endParaRPr lang="en-US" sz="2300" dirty="0"/>
              </a:p>
              <a:p>
                <a:endParaRPr lang="en-US" sz="2300" dirty="0"/>
              </a:p>
              <a:p>
                <a:pPr marL="68580" indent="0">
                  <a:buNone/>
                </a:pPr>
                <a:endParaRPr lang="en-US" sz="2300"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861390" y="867905"/>
                <a:ext cx="10721009" cy="5254599"/>
              </a:xfrm>
              <a:blipFill rotWithShape="0">
                <a:blip r:embed="rId2"/>
                <a:stretch>
                  <a:fillRect t="-928"/>
                </a:stretch>
              </a:blipFill>
            </p:spPr>
            <p:txBody>
              <a:bodyPr/>
              <a:lstStyle/>
              <a:p>
                <a:r>
                  <a:rPr lang="en-US">
                    <a:noFill/>
                  </a:rPr>
                  <a:t> </a:t>
                </a:r>
              </a:p>
            </p:txBody>
          </p:sp>
        </mc:Fallback>
      </mc:AlternateContent>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5</a:t>
            </a:r>
            <a:r>
              <a:rPr lang="en-US" sz="1100" b="1" dirty="0">
                <a:solidFill>
                  <a:schemeClr val="tx2"/>
                </a:solidFill>
              </a:rPr>
              <a:t>: Estimation </a:t>
            </a:r>
            <a:r>
              <a:rPr lang="en-US" sz="1100" b="1" dirty="0" smtClean="0">
                <a:solidFill>
                  <a:schemeClr val="tx2"/>
                </a:solidFill>
              </a:rPr>
              <a:t>– </a:t>
            </a:r>
            <a:r>
              <a:rPr lang="en-US" sz="1100" b="1" dirty="0">
                <a:solidFill>
                  <a:schemeClr val="tx2"/>
                </a:solidFill>
              </a:rPr>
              <a:t>Confidence Intervals for Difference of </a:t>
            </a:r>
            <a:r>
              <a:rPr lang="en-US" sz="1100" b="1" dirty="0" smtClean="0">
                <a:solidFill>
                  <a:schemeClr val="tx2"/>
                </a:solidFill>
              </a:rPr>
              <a:t>Means – Equal Variances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5319" y="1621510"/>
            <a:ext cx="9081361" cy="127992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3157" y="3655038"/>
            <a:ext cx="4760886" cy="712514"/>
          </a:xfrm>
          <a:prstGeom prst="rect">
            <a:avLst/>
          </a:prstGeom>
        </p:spPr>
      </p:pic>
    </p:spTree>
    <p:extLst>
      <p:ext uri="{BB962C8B-B14F-4D97-AF65-F5344CB8AC3E}">
        <p14:creationId xmlns:p14="http://schemas.microsoft.com/office/powerpoint/2010/main" val="281786233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750"/>
                                        <p:tgtEl>
                                          <p:spTgt spid="2">
                                            <p:txEl>
                                              <p:pRg st="3" end="3"/>
                                            </p:txEl>
                                          </p:spTgt>
                                        </p:tgtEl>
                                      </p:cBhvr>
                                    </p:animEffect>
                                    <p:anim calcmode="lin" valueType="num">
                                      <p:cBhvr>
                                        <p:cTn id="13"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4"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75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750"/>
                                        <p:tgtEl>
                                          <p:spTgt spid="2">
                                            <p:txEl>
                                              <p:pRg st="5" end="5"/>
                                            </p:txEl>
                                          </p:spTgt>
                                        </p:tgtEl>
                                      </p:cBhvr>
                                    </p:animEffect>
                                    <p:anim calcmode="lin" valueType="num">
                                      <p:cBhvr>
                                        <p:cTn id="25" dur="75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6" dur="750" fill="hold"/>
                                        <p:tgtEl>
                                          <p:spTgt spid="2">
                                            <p:txEl>
                                              <p:pRg st="5" end="5"/>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fade">
                                      <p:cBhvr>
                                        <p:cTn id="29" dur="750"/>
                                        <p:tgtEl>
                                          <p:spTgt spid="2">
                                            <p:txEl>
                                              <p:pRg st="6" end="6"/>
                                            </p:txEl>
                                          </p:spTgt>
                                        </p:tgtEl>
                                      </p:cBhvr>
                                    </p:animEffect>
                                    <p:anim calcmode="lin" valueType="num">
                                      <p:cBhvr>
                                        <p:cTn id="30" dur="75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735495" y="779184"/>
                <a:ext cx="10721009" cy="5466634"/>
              </a:xfrm>
            </p:spPr>
            <p:txBody>
              <a:bodyPr>
                <a:noAutofit/>
              </a:bodyPr>
              <a:lstStyle/>
              <a:p>
                <a:pPr algn="just">
                  <a:spcBef>
                    <a:spcPts val="0"/>
                  </a:spcBef>
                  <a:spcAft>
                    <a:spcPts val="600"/>
                  </a:spcAft>
                </a:pPr>
                <a:r>
                  <a:rPr lang="en-US" sz="2300" dirty="0" smtClean="0"/>
                  <a:t>Thus</a:t>
                </a:r>
                <a:r>
                  <a:rPr lang="en-US" sz="2300" dirty="0"/>
                  <a:t>, our 95 percent confidence interval for the difference of means is (−3.3751, −0.62489). </a:t>
                </a:r>
                <a:endParaRPr lang="en-US" sz="2300" dirty="0" smtClean="0"/>
              </a:p>
              <a:p>
                <a:pPr lvl="1" algn="just">
                  <a:spcBef>
                    <a:spcPts val="0"/>
                  </a:spcBef>
                  <a:spcAft>
                    <a:spcPts val="600"/>
                  </a:spcAft>
                </a:pPr>
                <a:r>
                  <a:rPr lang="en-US" sz="2300" dirty="0" smtClean="0"/>
                  <a:t>In </a:t>
                </a:r>
                <a:r>
                  <a:rPr lang="en-US" sz="2300" dirty="0"/>
                  <a:t>particular, we can say with 95 percent certainty that the difference of population means </a:t>
                </a:r>
                <a14:m>
                  <m:oMath xmlns:m="http://schemas.openxmlformats.org/officeDocument/2006/math">
                    <m:sSub>
                      <m:sSubPr>
                        <m:ctrlPr>
                          <a:rPr lang="en-US" sz="2300" i="1" smtClean="0">
                            <a:latin typeface="Cambria Math" panose="02040503050406030204" pitchFamily="18" charset="0"/>
                          </a:rPr>
                        </m:ctrlPr>
                      </m:sSubPr>
                      <m:e>
                        <m:r>
                          <m:rPr>
                            <m:nor/>
                          </m:rPr>
                          <a:rPr lang="en-US" sz="2300" i="1" dirty="0">
                            <a:latin typeface="Symbol" panose="05050102010706020507" pitchFamily="18" charset="2"/>
                          </a:rPr>
                          <m:t>m</m:t>
                        </m:r>
                      </m:e>
                      <m:sub>
                        <m:r>
                          <a:rPr lang="en-US" sz="2300" b="0" i="1" smtClean="0">
                            <a:latin typeface="Cambria Math" panose="02040503050406030204" pitchFamily="18" charset="0"/>
                          </a:rPr>
                          <m:t>2</m:t>
                        </m:r>
                      </m:sub>
                    </m:sSub>
                  </m:oMath>
                </a14:m>
                <a:r>
                  <a:rPr lang="en-US" sz="2300" dirty="0" smtClean="0"/>
                  <a:t>− </a:t>
                </a:r>
                <a14:m>
                  <m:oMath xmlns:m="http://schemas.openxmlformats.org/officeDocument/2006/math">
                    <m:sSub>
                      <m:sSubPr>
                        <m:ctrlPr>
                          <a:rPr lang="en-US" sz="2300" i="1">
                            <a:latin typeface="Cambria Math" panose="02040503050406030204" pitchFamily="18" charset="0"/>
                          </a:rPr>
                        </m:ctrlPr>
                      </m:sSubPr>
                      <m:e>
                        <m:r>
                          <m:rPr>
                            <m:nor/>
                          </m:rPr>
                          <a:rPr lang="en-US" sz="2300" i="1" dirty="0">
                            <a:latin typeface="Symbol" panose="05050102010706020507" pitchFamily="18" charset="2"/>
                          </a:rPr>
                          <m:t>m</m:t>
                        </m:r>
                      </m:e>
                      <m:sub>
                        <m:r>
                          <a:rPr lang="en-US" sz="2300" b="0" i="1" dirty="0" smtClean="0">
                            <a:latin typeface="Cambria Math" panose="02040503050406030204" pitchFamily="18" charset="0"/>
                          </a:rPr>
                          <m:t>1</m:t>
                        </m:r>
                      </m:sub>
                    </m:sSub>
                  </m:oMath>
                </a14:m>
                <a:r>
                  <a:rPr lang="en-US" sz="2300" dirty="0"/>
                  <a:t> is negative, which implies that </a:t>
                </a:r>
                <a14:m>
                  <m:oMath xmlns:m="http://schemas.openxmlformats.org/officeDocument/2006/math">
                    <m:sSub>
                      <m:sSubPr>
                        <m:ctrlPr>
                          <a:rPr lang="en-US" sz="2300" i="1">
                            <a:latin typeface="Cambria Math" panose="02040503050406030204" pitchFamily="18" charset="0"/>
                          </a:rPr>
                        </m:ctrlPr>
                      </m:sSubPr>
                      <m:e>
                        <m:r>
                          <m:rPr>
                            <m:nor/>
                          </m:rPr>
                          <a:rPr lang="en-US" sz="2300" i="1" dirty="0">
                            <a:latin typeface="Symbol" panose="05050102010706020507" pitchFamily="18" charset="2"/>
                          </a:rPr>
                          <m:t>m</m:t>
                        </m:r>
                      </m:e>
                      <m:sub>
                        <m:r>
                          <a:rPr lang="en-US" sz="2300" i="1">
                            <a:latin typeface="Cambria Math" panose="02040503050406030204" pitchFamily="18" charset="0"/>
                          </a:rPr>
                          <m:t>2</m:t>
                        </m:r>
                      </m:sub>
                    </m:sSub>
                    <m:r>
                      <a:rPr lang="en-US" sz="2300" b="0" i="0" smtClean="0">
                        <a:latin typeface="Cambria Math" panose="02040503050406030204" pitchFamily="18" charset="0"/>
                      </a:rPr>
                      <m:t>&lt;</m:t>
                    </m:r>
                  </m:oMath>
                </a14:m>
                <a:r>
                  <a:rPr lang="en-US" sz="2300" dirty="0"/>
                  <a:t> </a:t>
                </a:r>
                <a14:m>
                  <m:oMath xmlns:m="http://schemas.openxmlformats.org/officeDocument/2006/math">
                    <m:sSub>
                      <m:sSubPr>
                        <m:ctrlPr>
                          <a:rPr lang="en-US" sz="2300" i="1">
                            <a:latin typeface="Cambria Math" panose="02040503050406030204" pitchFamily="18" charset="0"/>
                          </a:rPr>
                        </m:ctrlPr>
                      </m:sSubPr>
                      <m:e>
                        <m:r>
                          <m:rPr>
                            <m:nor/>
                          </m:rPr>
                          <a:rPr lang="en-US" sz="2300" i="1" dirty="0">
                            <a:latin typeface="Symbol" panose="05050102010706020507" pitchFamily="18" charset="2"/>
                          </a:rPr>
                          <m:t>m</m:t>
                        </m:r>
                      </m:e>
                      <m:sub>
                        <m:r>
                          <a:rPr lang="en-US" sz="2300" i="1" dirty="0">
                            <a:latin typeface="Cambria Math" panose="02040503050406030204" pitchFamily="18" charset="0"/>
                          </a:rPr>
                          <m:t>1</m:t>
                        </m:r>
                      </m:sub>
                    </m:sSub>
                  </m:oMath>
                </a14:m>
                <a:r>
                  <a:rPr lang="en-US" sz="2300" dirty="0"/>
                  <a:t>. </a:t>
                </a:r>
                <a:endParaRPr lang="en-US" sz="2300" dirty="0" smtClean="0"/>
              </a:p>
              <a:p>
                <a:pPr algn="just">
                  <a:spcBef>
                    <a:spcPts val="0"/>
                  </a:spcBef>
                  <a:spcAft>
                    <a:spcPts val="600"/>
                  </a:spcAft>
                </a:pPr>
                <a:r>
                  <a:rPr lang="en-US" sz="2300" dirty="0" smtClean="0"/>
                  <a:t>In </a:t>
                </a:r>
                <a:r>
                  <a:rPr lang="en-US" sz="2300" dirty="0"/>
                  <a:t>other words, we are 95 percent sure that women spend less money, on average, than men at soccer games. </a:t>
                </a:r>
                <a:endParaRPr lang="en-US" sz="2300" dirty="0" smtClean="0"/>
              </a:p>
              <a:p>
                <a:pPr lvl="1" algn="just">
                  <a:spcBef>
                    <a:spcPts val="0"/>
                  </a:spcBef>
                  <a:spcAft>
                    <a:spcPts val="600"/>
                  </a:spcAft>
                </a:pPr>
                <a:r>
                  <a:rPr lang="en-US" sz="2300" dirty="0" smtClean="0"/>
                  <a:t>This </a:t>
                </a:r>
                <a:r>
                  <a:rPr lang="en-US" sz="2300" dirty="0"/>
                  <a:t>seems obvious, considering the sample means for men and women, but just because one sample mean is less than another does not imply that the first </a:t>
                </a:r>
                <a:r>
                  <a:rPr lang="en-US" sz="2300" i="1" dirty="0"/>
                  <a:t>population </a:t>
                </a:r>
                <a:r>
                  <a:rPr lang="en-US" sz="2300" dirty="0" smtClean="0"/>
                  <a:t>mean </a:t>
                </a:r>
                <a:r>
                  <a:rPr lang="en-US" sz="2300" dirty="0"/>
                  <a:t>is necessarily less than the other </a:t>
                </a:r>
                <a:r>
                  <a:rPr lang="en-US" sz="2300" i="1" dirty="0"/>
                  <a:t>population </a:t>
                </a:r>
                <a:r>
                  <a:rPr lang="en-US" sz="2300" dirty="0"/>
                  <a:t>mean. </a:t>
                </a:r>
                <a:endParaRPr lang="en-US" sz="2300" dirty="0" smtClean="0"/>
              </a:p>
              <a:p>
                <a:pPr lvl="1" algn="just">
                  <a:spcBef>
                    <a:spcPts val="0"/>
                  </a:spcBef>
                  <a:spcAft>
                    <a:spcPts val="600"/>
                  </a:spcAft>
                </a:pPr>
                <a:r>
                  <a:rPr lang="en-US" sz="2300" dirty="0" smtClean="0"/>
                  <a:t>The </a:t>
                </a:r>
                <a:r>
                  <a:rPr lang="en-US" sz="2300" dirty="0"/>
                  <a:t>point of the preceding example is that in this case we </a:t>
                </a:r>
                <a:r>
                  <a:rPr lang="en-US" sz="2300" i="1" dirty="0"/>
                  <a:t>can </a:t>
                </a:r>
                <a:r>
                  <a:rPr lang="en-US" sz="2300" dirty="0"/>
                  <a:t>infer from the sample about the population, and we can even specify the degree of certainty. </a:t>
                </a: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735495" y="779184"/>
                <a:ext cx="10721009" cy="5466634"/>
              </a:xfrm>
              <a:blipFill rotWithShape="0">
                <a:blip r:embed="rId2"/>
                <a:stretch>
                  <a:fillRect t="-892" r="-853" b="-780"/>
                </a:stretch>
              </a:blipFill>
            </p:spPr>
            <p:txBody>
              <a:bodyPr/>
              <a:lstStyle/>
              <a:p>
                <a:r>
                  <a:rPr lang="en-US">
                    <a:noFill/>
                  </a:rPr>
                  <a:t> </a:t>
                </a:r>
              </a:p>
            </p:txBody>
          </p:sp>
        </mc:Fallback>
      </mc:AlternateContent>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5</a:t>
            </a:r>
            <a:r>
              <a:rPr lang="en-US" sz="1100" b="1" dirty="0">
                <a:solidFill>
                  <a:schemeClr val="tx2"/>
                </a:solidFill>
              </a:rPr>
              <a:t>: Estimation </a:t>
            </a:r>
            <a:r>
              <a:rPr lang="en-US" sz="1100" b="1" dirty="0" smtClean="0">
                <a:solidFill>
                  <a:schemeClr val="tx2"/>
                </a:solidFill>
              </a:rPr>
              <a:t>– </a:t>
            </a:r>
            <a:r>
              <a:rPr lang="en-US" sz="1100" b="1" dirty="0">
                <a:solidFill>
                  <a:schemeClr val="tx2"/>
                </a:solidFill>
              </a:rPr>
              <a:t>Confidence Intervals for Difference of </a:t>
            </a:r>
            <a:r>
              <a:rPr lang="en-US" sz="1100" b="1" dirty="0" smtClean="0">
                <a:solidFill>
                  <a:schemeClr val="tx2"/>
                </a:solidFill>
              </a:rPr>
              <a:t>Means – Equal Variances</a:t>
            </a:r>
          </a:p>
        </p:txBody>
      </p:sp>
    </p:spTree>
    <p:extLst>
      <p:ext uri="{BB962C8B-B14F-4D97-AF65-F5344CB8AC3E}">
        <p14:creationId xmlns:p14="http://schemas.microsoft.com/office/powerpoint/2010/main" val="315539381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750"/>
                                        <p:tgtEl>
                                          <p:spTgt spid="2">
                                            <p:txEl>
                                              <p:pRg st="3" end="3"/>
                                            </p:txEl>
                                          </p:spTgt>
                                        </p:tgtEl>
                                      </p:cBhvr>
                                    </p:animEffect>
                                    <p:anim calcmode="lin" valueType="num">
                                      <p:cBhvr>
                                        <p:cTn id="22"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750"/>
                                        <p:tgtEl>
                                          <p:spTgt spid="2">
                                            <p:txEl>
                                              <p:pRg st="4" end="4"/>
                                            </p:txEl>
                                          </p:spTgt>
                                        </p:tgtEl>
                                      </p:cBhvr>
                                    </p:animEffect>
                                    <p:anim calcmode="lin" valueType="num">
                                      <p:cBhvr>
                                        <p:cTn id="29" dur="75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75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709524" y="1286359"/>
                <a:ext cx="10772951" cy="4370522"/>
              </a:xfrm>
            </p:spPr>
            <p:txBody>
              <a:bodyPr>
                <a:noAutofit/>
              </a:bodyPr>
              <a:lstStyle/>
              <a:p>
                <a:pPr algn="just"/>
                <a:r>
                  <a:rPr lang="en-US" dirty="0" smtClean="0"/>
                  <a:t>Note </a:t>
                </a:r>
                <a:r>
                  <a:rPr lang="en-US" dirty="0"/>
                  <a:t>that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𝑝</m:t>
                        </m:r>
                      </m:sub>
                    </m:sSub>
                  </m:oMath>
                </a14:m>
                <a:r>
                  <a:rPr lang="en-US" i="1" dirty="0"/>
                  <a:t> </a:t>
                </a:r>
                <a:r>
                  <a:rPr lang="en-US" dirty="0"/>
                  <a:t>= 1.9840 is close to 1.96, the multiplier we used for large sample size confidence interval for a single mean. </a:t>
                </a:r>
                <a:endParaRPr lang="en-US" dirty="0" smtClean="0"/>
              </a:p>
              <a:p>
                <a:pPr lvl="1" algn="just"/>
                <a:r>
                  <a:rPr lang="en-US" sz="2600" dirty="0" smtClean="0"/>
                  <a:t>This </a:t>
                </a:r>
                <a:r>
                  <a:rPr lang="en-US" sz="2600" dirty="0"/>
                  <a:t>makes sense, since for large sample sizes the </a:t>
                </a:r>
                <a:r>
                  <a:rPr lang="en-US" sz="2600" i="1" dirty="0"/>
                  <a:t>t</a:t>
                </a:r>
                <a:r>
                  <a:rPr lang="en-US" sz="2600" dirty="0"/>
                  <a:t>-distribution is close to the normal distribution. </a:t>
                </a:r>
                <a:endParaRPr lang="en-US" sz="2600" dirty="0" smtClean="0"/>
              </a:p>
              <a:p>
                <a:pPr lvl="1" algn="just"/>
                <a:r>
                  <a:rPr lang="en-US" sz="2600" dirty="0" smtClean="0"/>
                  <a:t>However</a:t>
                </a:r>
                <a:r>
                  <a:rPr lang="en-US" sz="2600" dirty="0"/>
                  <a:t>, for simplicity we will stick to using the </a:t>
                </a:r>
                <a:r>
                  <a:rPr lang="en-US" sz="2600" i="1" dirty="0"/>
                  <a:t>t</a:t>
                </a:r>
                <a:r>
                  <a:rPr lang="en-US" sz="2600" dirty="0"/>
                  <a:t>-distribution for difference of means regardless of the sample sizes. </a:t>
                </a: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709524" y="1286359"/>
                <a:ext cx="10772951" cy="4370522"/>
              </a:xfrm>
              <a:blipFill rotWithShape="0">
                <a:blip r:embed="rId2"/>
                <a:stretch>
                  <a:fillRect l="-170" t="-1395" r="-962"/>
                </a:stretch>
              </a:blipFill>
            </p:spPr>
            <p:txBody>
              <a:bodyPr/>
              <a:lstStyle/>
              <a:p>
                <a:r>
                  <a:rPr lang="en-US">
                    <a:noFill/>
                  </a:rPr>
                  <a:t> </a:t>
                </a:r>
              </a:p>
            </p:txBody>
          </p:sp>
        </mc:Fallback>
      </mc:AlternateContent>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5</a:t>
            </a:r>
            <a:r>
              <a:rPr lang="en-US" sz="1100" b="1" dirty="0">
                <a:solidFill>
                  <a:schemeClr val="tx2"/>
                </a:solidFill>
              </a:rPr>
              <a:t>: Estimation </a:t>
            </a:r>
            <a:r>
              <a:rPr lang="en-US" sz="1100" b="1" dirty="0" smtClean="0">
                <a:solidFill>
                  <a:schemeClr val="tx2"/>
                </a:solidFill>
              </a:rPr>
              <a:t>– </a:t>
            </a:r>
            <a:r>
              <a:rPr lang="en-US" sz="1100" b="1" dirty="0">
                <a:solidFill>
                  <a:schemeClr val="tx2"/>
                </a:solidFill>
              </a:rPr>
              <a:t>Confidence Intervals for Difference of </a:t>
            </a:r>
            <a:r>
              <a:rPr lang="en-US" sz="1100" b="1" dirty="0" smtClean="0">
                <a:solidFill>
                  <a:schemeClr val="tx2"/>
                </a:solidFill>
              </a:rPr>
              <a:t>Means – Equal Variances</a:t>
            </a:r>
          </a:p>
        </p:txBody>
      </p:sp>
    </p:spTree>
    <p:extLst>
      <p:ext uri="{BB962C8B-B14F-4D97-AF65-F5344CB8AC3E}">
        <p14:creationId xmlns:p14="http://schemas.microsoft.com/office/powerpoint/2010/main" val="272241395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
          <p:cNvSpPr/>
          <p:nvPr/>
        </p:nvSpPr>
        <p:spPr>
          <a:xfrm>
            <a:off x="625642" y="523492"/>
            <a:ext cx="10940716" cy="777600"/>
          </a:xfrm>
          <a:custGeom>
            <a:avLst/>
            <a:gdLst>
              <a:gd name="connsiteX0" fmla="*/ 0 w 10940716"/>
              <a:gd name="connsiteY0" fmla="*/ 0 h 777600"/>
              <a:gd name="connsiteX1" fmla="*/ 10940716 w 10940716"/>
              <a:gd name="connsiteY1" fmla="*/ 0 h 777600"/>
              <a:gd name="connsiteX2" fmla="*/ 10940716 w 10940716"/>
              <a:gd name="connsiteY2" fmla="*/ 777600 h 777600"/>
              <a:gd name="connsiteX3" fmla="*/ 0 w 10940716"/>
              <a:gd name="connsiteY3" fmla="*/ 777600 h 777600"/>
              <a:gd name="connsiteX4" fmla="*/ 0 w 10940716"/>
              <a:gd name="connsiteY4" fmla="*/ 0 h 77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777600">
                <a:moveTo>
                  <a:pt x="0" y="0"/>
                </a:moveTo>
                <a:lnTo>
                  <a:pt x="10940716" y="0"/>
                </a:lnTo>
                <a:lnTo>
                  <a:pt x="10940716" y="777600"/>
                </a:lnTo>
                <a:lnTo>
                  <a:pt x="0" y="777600"/>
                </a:lnTo>
                <a:lnTo>
                  <a:pt x="0" y="0"/>
                </a:lnTo>
                <a:close/>
              </a:path>
            </a:pathLst>
          </a:custGeom>
          <a:solidFill>
            <a:srgbClr val="2254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en-US" sz="4400" dirty="0" smtClean="0">
                <a:solidFill>
                  <a:schemeClr val="bg1"/>
                </a:solidFill>
                <a:effectLst>
                  <a:outerShdw blurRad="38100" dist="38100" dir="2700000" algn="tl">
                    <a:srgbClr val="000000">
                      <a:alpha val="43137"/>
                    </a:srgbClr>
                  </a:outerShdw>
                </a:effectLst>
              </a:rPr>
              <a:t>Une</a:t>
            </a:r>
            <a:r>
              <a:rPr lang="en-US" sz="4400" kern="1200" dirty="0" smtClean="0">
                <a:solidFill>
                  <a:schemeClr val="bg1"/>
                </a:solidFill>
                <a:effectLst>
                  <a:outerShdw blurRad="38100" dist="38100" dir="2700000" algn="tl">
                    <a:srgbClr val="000000">
                      <a:alpha val="43137"/>
                    </a:srgbClr>
                  </a:outerShdw>
                </a:effectLst>
              </a:rPr>
              <a:t>qual Variances</a:t>
            </a:r>
            <a:endParaRPr lang="en-US" sz="4400" kern="1200" dirty="0">
              <a:solidFill>
                <a:schemeClr val="bg1"/>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23" name="Freeform 22"/>
              <p:cNvSpPr/>
              <p:nvPr/>
            </p:nvSpPr>
            <p:spPr>
              <a:xfrm>
                <a:off x="625642" y="1301092"/>
                <a:ext cx="10940716" cy="5068711"/>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solidFill>
                <a:srgbClr val="F2FFE3"/>
              </a:soli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4018" tIns="144018" rIns="192024" bIns="216027" numCol="1" spcCol="1270" anchor="t" anchorCtr="0">
                <a:noAutofit/>
              </a:bodyPr>
              <a:lstStyle/>
              <a:p>
                <a:pPr marL="342900" indent="-342900">
                  <a:buFont typeface="Wingdings" panose="05000000000000000000" pitchFamily="2" charset="2"/>
                  <a:buChar char="§"/>
                </a:pPr>
                <a:r>
                  <a:rPr lang="en-US" sz="2200" dirty="0" smtClean="0"/>
                  <a:t>If </a:t>
                </a:r>
                <a:r>
                  <a:rPr lang="en-US" sz="2200" dirty="0"/>
                  <a:t>the variances for the two populations are different, the confidence interval for </a:t>
                </a:r>
                <a14:m>
                  <m:oMath xmlns:m="http://schemas.openxmlformats.org/officeDocument/2006/math">
                    <m:sSub>
                      <m:sSubPr>
                        <m:ctrlPr>
                          <a:rPr lang="en-US" sz="2200" i="1" dirty="0">
                            <a:latin typeface="Cambria Math" panose="02040503050406030204" pitchFamily="18" charset="0"/>
                          </a:rPr>
                        </m:ctrlPr>
                      </m:sSubPr>
                      <m:e>
                        <m:r>
                          <m:rPr>
                            <m:nor/>
                          </m:rPr>
                          <a:rPr lang="en-US" sz="2200" i="1" dirty="0">
                            <a:latin typeface="Symbol" panose="05050102010706020507" pitchFamily="18" charset="2"/>
                          </a:rPr>
                          <m:t>m</m:t>
                        </m:r>
                      </m:e>
                      <m:sub>
                        <m:r>
                          <a:rPr lang="en-US" sz="2200" i="1" dirty="0">
                            <a:latin typeface="Cambria Math" panose="02040503050406030204" pitchFamily="18" charset="0"/>
                          </a:rPr>
                          <m:t>2</m:t>
                        </m:r>
                      </m:sub>
                    </m:sSub>
                  </m:oMath>
                </a14:m>
                <a:r>
                  <a:rPr lang="en-US" sz="2200" dirty="0"/>
                  <a:t> - </a:t>
                </a:r>
                <a14:m>
                  <m:oMath xmlns:m="http://schemas.openxmlformats.org/officeDocument/2006/math">
                    <m:sSub>
                      <m:sSubPr>
                        <m:ctrlPr>
                          <a:rPr lang="en-US" sz="2200" i="1" dirty="0">
                            <a:latin typeface="Cambria Math" panose="02040503050406030204" pitchFamily="18" charset="0"/>
                          </a:rPr>
                        </m:ctrlPr>
                      </m:sSubPr>
                      <m:e>
                        <m:r>
                          <m:rPr>
                            <m:nor/>
                          </m:rPr>
                          <a:rPr lang="en-US" sz="2200" i="1" dirty="0">
                            <a:latin typeface="Symbol" panose="05050102010706020507" pitchFamily="18" charset="2"/>
                          </a:rPr>
                          <m:t>m</m:t>
                        </m:r>
                      </m:e>
                      <m:sub>
                        <m:r>
                          <a:rPr lang="en-US" sz="2200" i="1" dirty="0">
                            <a:latin typeface="Cambria Math" panose="02040503050406030204" pitchFamily="18" charset="0"/>
                          </a:rPr>
                          <m:t>1</m:t>
                        </m:r>
                      </m:sub>
                    </m:sSub>
                  </m:oMath>
                </a14:m>
                <a:r>
                  <a:rPr lang="en-US" sz="2200" dirty="0" smtClean="0"/>
                  <a:t> as before goes from (</a:t>
                </a:r>
                <a14:m>
                  <m:oMath xmlns:m="http://schemas.openxmlformats.org/officeDocument/2006/math">
                    <m:sSub>
                      <m:sSubPr>
                        <m:ctrlPr>
                          <a:rPr lang="en-US" sz="2200" i="1">
                            <a:latin typeface="Cambria Math" panose="02040503050406030204" pitchFamily="18" charset="0"/>
                          </a:rPr>
                        </m:ctrlPr>
                      </m:sSubPr>
                      <m:e>
                        <m:acc>
                          <m:accPr>
                            <m:chr m:val="̅"/>
                            <m:ctrlPr>
                              <a:rPr lang="en-US" sz="2200" i="1">
                                <a:latin typeface="Cambria Math" panose="02040503050406030204" pitchFamily="18" charset="0"/>
                              </a:rPr>
                            </m:ctrlPr>
                          </m:accPr>
                          <m:e>
                            <m:r>
                              <a:rPr lang="en-US" sz="2200" i="1">
                                <a:latin typeface="Cambria Math" panose="02040503050406030204" pitchFamily="18" charset="0"/>
                              </a:rPr>
                              <m:t>𝑥</m:t>
                            </m:r>
                          </m:e>
                        </m:acc>
                      </m:e>
                      <m:sub>
                        <m:r>
                          <a:rPr lang="en-US" sz="2200" i="1">
                            <a:latin typeface="Cambria Math" panose="02040503050406030204" pitchFamily="18" charset="0"/>
                          </a:rPr>
                          <m:t>2</m:t>
                        </m:r>
                      </m:sub>
                    </m:sSub>
                  </m:oMath>
                </a14:m>
                <a:r>
                  <a:rPr lang="en-US" sz="2200" dirty="0"/>
                  <a:t> - </a:t>
                </a:r>
                <a14:m>
                  <m:oMath xmlns:m="http://schemas.openxmlformats.org/officeDocument/2006/math">
                    <m:sSub>
                      <m:sSubPr>
                        <m:ctrlPr>
                          <a:rPr lang="en-US" sz="2200" i="1">
                            <a:latin typeface="Cambria Math" panose="02040503050406030204" pitchFamily="18" charset="0"/>
                          </a:rPr>
                        </m:ctrlPr>
                      </m:sSubPr>
                      <m:e>
                        <m:acc>
                          <m:accPr>
                            <m:chr m:val="̅"/>
                            <m:ctrlPr>
                              <a:rPr lang="en-US" sz="2200" i="1">
                                <a:latin typeface="Cambria Math" panose="02040503050406030204" pitchFamily="18" charset="0"/>
                              </a:rPr>
                            </m:ctrlPr>
                          </m:accPr>
                          <m:e>
                            <m:r>
                              <a:rPr lang="en-US" sz="2200" i="1">
                                <a:latin typeface="Cambria Math" panose="02040503050406030204" pitchFamily="18" charset="0"/>
                              </a:rPr>
                              <m:t>𝑥</m:t>
                            </m:r>
                          </m:e>
                        </m:acc>
                      </m:e>
                      <m:sub>
                        <m:r>
                          <a:rPr lang="en-US" sz="2200" i="1">
                            <a:latin typeface="Cambria Math" panose="02040503050406030204" pitchFamily="18" charset="0"/>
                          </a:rPr>
                          <m:t>1</m:t>
                        </m:r>
                      </m:sub>
                    </m:sSub>
                  </m:oMath>
                </a14:m>
                <a:r>
                  <a:rPr lang="en-US" sz="2200" dirty="0" smtClean="0"/>
                  <a:t>)- </a:t>
                </a:r>
                <a14:m>
                  <m:oMath xmlns:m="http://schemas.openxmlformats.org/officeDocument/2006/math">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𝑡</m:t>
                        </m:r>
                      </m:e>
                      <m:sub>
                        <m:r>
                          <a:rPr lang="en-US" sz="2200" b="0" i="1" smtClean="0">
                            <a:latin typeface="Cambria Math" panose="02040503050406030204" pitchFamily="18" charset="0"/>
                          </a:rPr>
                          <m:t>𝑝</m:t>
                        </m:r>
                        <m:r>
                          <a:rPr lang="en-US" sz="2200" b="0" i="1" smtClean="0">
                            <a:latin typeface="Cambria Math" panose="02040503050406030204" pitchFamily="18" charset="0"/>
                          </a:rPr>
                          <m:t> </m:t>
                        </m:r>
                      </m:sub>
                    </m:sSub>
                  </m:oMath>
                </a14:m>
                <a:r>
                  <a:rPr lang="en-US" sz="2200" dirty="0" smtClean="0">
                    <a:sym typeface="Symbol" panose="05050102010706020507" pitchFamily="18" charset="2"/>
                  </a:rPr>
                  <a:t> </a:t>
                </a:r>
                <a:r>
                  <a:rPr lang="en-US" sz="2200" i="1" dirty="0" smtClean="0">
                    <a:sym typeface="Symbol" panose="05050102010706020507" pitchFamily="18" charset="2"/>
                  </a:rPr>
                  <a:t>SE</a:t>
                </a:r>
                <a:r>
                  <a:rPr lang="en-US" sz="2200" dirty="0" smtClean="0">
                    <a:sym typeface="Symbol" panose="05050102010706020507" pitchFamily="18" charset="2"/>
                  </a:rPr>
                  <a:t> to </a:t>
                </a:r>
                <a:r>
                  <a:rPr lang="en-US" sz="2200" dirty="0"/>
                  <a:t>(</a:t>
                </a:r>
                <a14:m>
                  <m:oMath xmlns:m="http://schemas.openxmlformats.org/officeDocument/2006/math">
                    <m:sSub>
                      <m:sSubPr>
                        <m:ctrlPr>
                          <a:rPr lang="en-US" sz="2200" i="1">
                            <a:latin typeface="Cambria Math" panose="02040503050406030204" pitchFamily="18" charset="0"/>
                          </a:rPr>
                        </m:ctrlPr>
                      </m:sSubPr>
                      <m:e>
                        <m:acc>
                          <m:accPr>
                            <m:chr m:val="̅"/>
                            <m:ctrlPr>
                              <a:rPr lang="en-US" sz="2200" i="1">
                                <a:latin typeface="Cambria Math" panose="02040503050406030204" pitchFamily="18" charset="0"/>
                              </a:rPr>
                            </m:ctrlPr>
                          </m:accPr>
                          <m:e>
                            <m:r>
                              <a:rPr lang="en-US" sz="2200" i="1">
                                <a:latin typeface="Cambria Math" panose="02040503050406030204" pitchFamily="18" charset="0"/>
                              </a:rPr>
                              <m:t>𝑥</m:t>
                            </m:r>
                          </m:e>
                        </m:acc>
                      </m:e>
                      <m:sub>
                        <m:r>
                          <a:rPr lang="en-US" sz="2200" i="1">
                            <a:latin typeface="Cambria Math" panose="02040503050406030204" pitchFamily="18" charset="0"/>
                          </a:rPr>
                          <m:t>2</m:t>
                        </m:r>
                      </m:sub>
                    </m:sSub>
                  </m:oMath>
                </a14:m>
                <a:r>
                  <a:rPr lang="en-US" sz="2200" dirty="0"/>
                  <a:t> - </a:t>
                </a:r>
                <a14:m>
                  <m:oMath xmlns:m="http://schemas.openxmlformats.org/officeDocument/2006/math">
                    <m:sSub>
                      <m:sSubPr>
                        <m:ctrlPr>
                          <a:rPr lang="en-US" sz="2200" i="1">
                            <a:latin typeface="Cambria Math" panose="02040503050406030204" pitchFamily="18" charset="0"/>
                          </a:rPr>
                        </m:ctrlPr>
                      </m:sSubPr>
                      <m:e>
                        <m:acc>
                          <m:accPr>
                            <m:chr m:val="̅"/>
                            <m:ctrlPr>
                              <a:rPr lang="en-US" sz="2200" i="1">
                                <a:latin typeface="Cambria Math" panose="02040503050406030204" pitchFamily="18" charset="0"/>
                              </a:rPr>
                            </m:ctrlPr>
                          </m:accPr>
                          <m:e>
                            <m:r>
                              <a:rPr lang="en-US" sz="2200" i="1">
                                <a:latin typeface="Cambria Math" panose="02040503050406030204" pitchFamily="18" charset="0"/>
                              </a:rPr>
                              <m:t>𝑥</m:t>
                            </m:r>
                          </m:e>
                        </m:acc>
                      </m:e>
                      <m:sub>
                        <m:r>
                          <a:rPr lang="en-US" sz="2200" i="1">
                            <a:latin typeface="Cambria Math" panose="02040503050406030204" pitchFamily="18" charset="0"/>
                          </a:rPr>
                          <m:t>1</m:t>
                        </m:r>
                      </m:sub>
                    </m:sSub>
                  </m:oMath>
                </a14:m>
                <a:r>
                  <a:rPr lang="en-US" sz="2200" dirty="0" smtClean="0"/>
                  <a:t>)+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𝑡</m:t>
                        </m:r>
                      </m:e>
                      <m:sub>
                        <m:r>
                          <a:rPr lang="en-US" sz="2200" i="1">
                            <a:latin typeface="Cambria Math" panose="02040503050406030204" pitchFamily="18" charset="0"/>
                          </a:rPr>
                          <m:t>𝑝</m:t>
                        </m:r>
                        <m:r>
                          <a:rPr lang="en-US" sz="2200" i="1">
                            <a:latin typeface="Cambria Math" panose="02040503050406030204" pitchFamily="18" charset="0"/>
                          </a:rPr>
                          <m:t> </m:t>
                        </m:r>
                      </m:sub>
                    </m:sSub>
                  </m:oMath>
                </a14:m>
                <a:r>
                  <a:rPr lang="en-US" sz="2200" dirty="0">
                    <a:sym typeface="Symbol" panose="05050102010706020507" pitchFamily="18" charset="2"/>
                  </a:rPr>
                  <a:t> </a:t>
                </a:r>
                <a:r>
                  <a:rPr lang="en-US" sz="2200" i="1" dirty="0">
                    <a:sym typeface="Symbol" panose="05050102010706020507" pitchFamily="18" charset="2"/>
                  </a:rPr>
                  <a:t>SE</a:t>
                </a:r>
                <a:r>
                  <a:rPr lang="en-US" sz="2200" dirty="0">
                    <a:sym typeface="Symbol" panose="05050102010706020507" pitchFamily="18" charset="2"/>
                  </a:rPr>
                  <a:t> </a:t>
                </a:r>
                <a:endParaRPr lang="en-US" sz="2200" dirty="0" smtClean="0">
                  <a:sym typeface="Symbol" panose="05050102010706020507" pitchFamily="18" charset="2"/>
                </a:endParaRPr>
              </a:p>
              <a:p>
                <a:pPr marL="800100" lvl="1" indent="-342900">
                  <a:buFont typeface="Wingdings" panose="05000000000000000000" pitchFamily="2" charset="2"/>
                  <a:buChar char="§"/>
                </a:pPr>
                <a:r>
                  <a:rPr lang="en-US" sz="2200" dirty="0">
                    <a:sym typeface="Symbol" panose="05050102010706020507" pitchFamily="18" charset="2"/>
                  </a:rPr>
                  <a:t>w</a:t>
                </a:r>
                <a:r>
                  <a:rPr lang="en-US" sz="2200" dirty="0" smtClean="0">
                    <a:sym typeface="Symbol" panose="05050102010706020507" pitchFamily="18" charset="2"/>
                  </a:rPr>
                  <a:t>here </a:t>
                </a:r>
                <a:r>
                  <a:rPr lang="en-US" sz="2200" i="1" dirty="0" smtClean="0">
                    <a:sym typeface="Symbol" panose="05050102010706020507" pitchFamily="18" charset="2"/>
                  </a:rPr>
                  <a:t>SE</a:t>
                </a:r>
                <a:r>
                  <a:rPr lang="en-US" sz="2200" dirty="0" smtClean="0">
                    <a:sym typeface="Symbol" panose="05050102010706020507" pitchFamily="18" charset="2"/>
                  </a:rPr>
                  <a:t> = </a:t>
                </a:r>
                <a14:m>
                  <m:oMath xmlns:m="http://schemas.openxmlformats.org/officeDocument/2006/math">
                    <m:rad>
                      <m:radPr>
                        <m:degHide m:val="on"/>
                        <m:ctrlPr>
                          <a:rPr lang="en-US" sz="2200" i="1" smtClean="0">
                            <a:latin typeface="Cambria Math" panose="02040503050406030204" pitchFamily="18" charset="0"/>
                            <a:sym typeface="Symbol" panose="05050102010706020507" pitchFamily="18" charset="2"/>
                          </a:rPr>
                        </m:ctrlPr>
                      </m:radPr>
                      <m:deg/>
                      <m:e>
                        <m:f>
                          <m:fPr>
                            <m:ctrlPr>
                              <a:rPr lang="en-US" sz="2200" i="1" smtClean="0">
                                <a:latin typeface="Cambria Math" panose="02040503050406030204" pitchFamily="18" charset="0"/>
                                <a:sym typeface="Symbol" panose="05050102010706020507" pitchFamily="18" charset="2"/>
                              </a:rPr>
                            </m:ctrlPr>
                          </m:fPr>
                          <m:num>
                            <m:sSubSup>
                              <m:sSubSupPr>
                                <m:ctrlPr>
                                  <a:rPr lang="en-US" sz="2200" i="1" smtClean="0">
                                    <a:latin typeface="Cambria Math" panose="02040503050406030204" pitchFamily="18" charset="0"/>
                                    <a:sym typeface="Symbol" panose="05050102010706020507" pitchFamily="18" charset="2"/>
                                  </a:rPr>
                                </m:ctrlPr>
                              </m:sSubSupPr>
                              <m:e>
                                <m:r>
                                  <a:rPr lang="en-US" sz="2200" b="0" i="1" smtClean="0">
                                    <a:latin typeface="Cambria Math" panose="02040503050406030204" pitchFamily="18" charset="0"/>
                                    <a:sym typeface="Symbol" panose="05050102010706020507" pitchFamily="18" charset="2"/>
                                  </a:rPr>
                                  <m:t>𝑠</m:t>
                                </m:r>
                              </m:e>
                              <m:sub>
                                <m:r>
                                  <a:rPr lang="en-US" sz="2200" b="0" i="1" smtClean="0">
                                    <a:latin typeface="Cambria Math" panose="02040503050406030204" pitchFamily="18" charset="0"/>
                                    <a:sym typeface="Symbol" panose="05050102010706020507" pitchFamily="18" charset="2"/>
                                  </a:rPr>
                                  <m:t>1</m:t>
                                </m:r>
                              </m:sub>
                              <m:sup>
                                <m:r>
                                  <a:rPr lang="en-US" sz="2200" b="0" i="1" smtClean="0">
                                    <a:latin typeface="Cambria Math" panose="02040503050406030204" pitchFamily="18" charset="0"/>
                                    <a:sym typeface="Symbol" panose="05050102010706020507" pitchFamily="18" charset="2"/>
                                  </a:rPr>
                                  <m:t>2</m:t>
                                </m:r>
                              </m:sup>
                            </m:sSubSup>
                          </m:num>
                          <m:den>
                            <m:sSub>
                              <m:sSubPr>
                                <m:ctrlPr>
                                  <a:rPr lang="en-US" sz="2200" i="1" smtClean="0">
                                    <a:latin typeface="Cambria Math" panose="02040503050406030204" pitchFamily="18" charset="0"/>
                                    <a:sym typeface="Symbol" panose="05050102010706020507" pitchFamily="18" charset="2"/>
                                  </a:rPr>
                                </m:ctrlPr>
                              </m:sSubPr>
                              <m:e>
                                <m:r>
                                  <a:rPr lang="en-US" sz="2200" b="0" i="1" smtClean="0">
                                    <a:latin typeface="Cambria Math" panose="02040503050406030204" pitchFamily="18" charset="0"/>
                                    <a:sym typeface="Symbol" panose="05050102010706020507" pitchFamily="18" charset="2"/>
                                  </a:rPr>
                                  <m:t>𝑛</m:t>
                                </m:r>
                              </m:e>
                              <m:sub>
                                <m:r>
                                  <a:rPr lang="en-US" sz="2200" b="0" i="1" smtClean="0">
                                    <a:latin typeface="Cambria Math" panose="02040503050406030204" pitchFamily="18" charset="0"/>
                                    <a:sym typeface="Symbol" panose="05050102010706020507" pitchFamily="18" charset="2"/>
                                  </a:rPr>
                                  <m:t>1</m:t>
                                </m:r>
                              </m:sub>
                            </m:sSub>
                          </m:den>
                        </m:f>
                      </m:e>
                    </m:rad>
                  </m:oMath>
                </a14:m>
                <a:r>
                  <a:rPr lang="en-US" sz="2200" dirty="0" smtClean="0"/>
                  <a:t> + </a:t>
                </a:r>
                <a14:m>
                  <m:oMath xmlns:m="http://schemas.openxmlformats.org/officeDocument/2006/math">
                    <m:f>
                      <m:fPr>
                        <m:ctrlPr>
                          <a:rPr lang="en-US" sz="2200" i="1">
                            <a:latin typeface="Cambria Math" panose="02040503050406030204" pitchFamily="18" charset="0"/>
                            <a:sym typeface="Symbol" panose="05050102010706020507" pitchFamily="18" charset="2"/>
                          </a:rPr>
                        </m:ctrlPr>
                      </m:fPr>
                      <m:num>
                        <m:sSubSup>
                          <m:sSubSupPr>
                            <m:ctrlPr>
                              <a:rPr lang="en-US" sz="2200" i="1">
                                <a:latin typeface="Cambria Math" panose="02040503050406030204" pitchFamily="18" charset="0"/>
                                <a:sym typeface="Symbol" panose="05050102010706020507" pitchFamily="18" charset="2"/>
                              </a:rPr>
                            </m:ctrlPr>
                          </m:sSubSupPr>
                          <m:e>
                            <m:r>
                              <a:rPr lang="en-US" sz="2200" b="0" i="1" smtClean="0">
                                <a:latin typeface="Cambria Math" panose="02040503050406030204" pitchFamily="18" charset="0"/>
                                <a:sym typeface="Symbol" panose="05050102010706020507" pitchFamily="18" charset="2"/>
                              </a:rPr>
                              <m:t>𝑠</m:t>
                            </m:r>
                          </m:e>
                          <m:sub>
                            <m:r>
                              <a:rPr lang="en-US" sz="2200" b="0" i="1" smtClean="0">
                                <a:latin typeface="Cambria Math" panose="02040503050406030204" pitchFamily="18" charset="0"/>
                                <a:sym typeface="Symbol" panose="05050102010706020507" pitchFamily="18" charset="2"/>
                              </a:rPr>
                              <m:t>2</m:t>
                            </m:r>
                          </m:sub>
                          <m:sup>
                            <m:r>
                              <a:rPr lang="en-US" sz="2200" b="0" i="1" smtClean="0">
                                <a:latin typeface="Cambria Math" panose="02040503050406030204" pitchFamily="18" charset="0"/>
                                <a:sym typeface="Symbol" panose="05050102010706020507" pitchFamily="18" charset="2"/>
                              </a:rPr>
                              <m:t>2</m:t>
                            </m:r>
                          </m:sup>
                        </m:sSubSup>
                      </m:num>
                      <m:den>
                        <m:sSub>
                          <m:sSubPr>
                            <m:ctrlPr>
                              <a:rPr lang="en-US" sz="2200" i="1" smtClean="0">
                                <a:latin typeface="Cambria Math" panose="02040503050406030204" pitchFamily="18" charset="0"/>
                                <a:sym typeface="Symbol" panose="05050102010706020507" pitchFamily="18" charset="2"/>
                              </a:rPr>
                            </m:ctrlPr>
                          </m:sSubPr>
                          <m:e>
                            <m:r>
                              <a:rPr lang="en-US" sz="2200" b="0" i="1" smtClean="0">
                                <a:latin typeface="Cambria Math" panose="02040503050406030204" pitchFamily="18" charset="0"/>
                                <a:sym typeface="Symbol" panose="05050102010706020507" pitchFamily="18" charset="2"/>
                              </a:rPr>
                              <m:t>𝑛</m:t>
                            </m:r>
                          </m:e>
                          <m:sub>
                            <m:r>
                              <a:rPr lang="en-US" sz="2200" b="0" i="1" smtClean="0">
                                <a:latin typeface="Cambria Math" panose="02040503050406030204" pitchFamily="18" charset="0"/>
                                <a:sym typeface="Symbol" panose="05050102010706020507" pitchFamily="18" charset="2"/>
                              </a:rPr>
                              <m:t>2</m:t>
                            </m:r>
                          </m:sub>
                        </m:sSub>
                      </m:den>
                    </m:f>
                    <m:r>
                      <a:rPr lang="en-US" sz="2200" b="0" i="0" smtClean="0">
                        <a:latin typeface="Cambria Math" panose="02040503050406030204" pitchFamily="18" charset="0"/>
                        <a:sym typeface="Symbol" panose="05050102010706020507" pitchFamily="18" charset="2"/>
                      </a:rPr>
                      <m:t> </m:t>
                    </m:r>
                  </m:oMath>
                </a14:m>
                <a:r>
                  <a:rPr lang="en-US" sz="2200" b="0" i="0" dirty="0" smtClean="0">
                    <a:latin typeface="Cambria Math" panose="02040503050406030204" pitchFamily="18" charset="0"/>
                    <a:sym typeface="Symbol" panose="05050102010706020507" pitchFamily="18" charset="2"/>
                  </a:rPr>
                  <a:t> </a:t>
                </a:r>
                <a:r>
                  <a:rPr lang="en-US" sz="2200" b="0" i="0" dirty="0" smtClean="0">
                    <a:sym typeface="Symbol" panose="05050102010706020507" pitchFamily="18" charset="2"/>
                  </a:rPr>
                  <a:t>and </a:t>
                </a:r>
                <a14:m>
                  <m:oMath xmlns:m="http://schemas.openxmlformats.org/officeDocument/2006/math">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 </m:t>
                        </m:r>
                        <m:r>
                          <a:rPr lang="en-US" sz="2200" i="1">
                            <a:latin typeface="Cambria Math" panose="02040503050406030204" pitchFamily="18" charset="0"/>
                          </a:rPr>
                          <m:t>𝑡</m:t>
                        </m:r>
                      </m:e>
                      <m:sub>
                        <m:r>
                          <a:rPr lang="en-US" sz="2200" i="1">
                            <a:latin typeface="Cambria Math" panose="02040503050406030204" pitchFamily="18" charset="0"/>
                          </a:rPr>
                          <m:t>𝑝</m:t>
                        </m:r>
                        <m:r>
                          <a:rPr lang="en-US" sz="2200" i="1">
                            <a:latin typeface="Cambria Math" panose="02040503050406030204" pitchFamily="18" charset="0"/>
                          </a:rPr>
                          <m:t> </m:t>
                        </m:r>
                      </m:sub>
                    </m:sSub>
                  </m:oMath>
                </a14:m>
                <a:r>
                  <a:rPr lang="en-US" sz="2200" i="1" dirty="0" smtClean="0"/>
                  <a:t>= </a:t>
                </a:r>
                <a:r>
                  <a:rPr lang="en-US" sz="2200" i="1" dirty="0"/>
                  <a:t>TINV (1 - </a:t>
                </a:r>
                <a:r>
                  <a:rPr lang="en-US" sz="2200" i="1" dirty="0" err="1" smtClean="0"/>
                  <a:t>p,df</a:t>
                </a:r>
                <a:r>
                  <a:rPr lang="en-US" sz="2200" i="1" dirty="0"/>
                  <a:t>)</a:t>
                </a:r>
                <a:endParaRPr lang="en-US" sz="2200" dirty="0"/>
              </a:p>
              <a:p>
                <a:pPr marL="1257300" lvl="2" indent="-342900">
                  <a:buFont typeface="Wingdings" panose="05000000000000000000" pitchFamily="2" charset="2"/>
                  <a:buChar char="§"/>
                </a:pPr>
                <a:r>
                  <a:rPr lang="en-US" sz="2200" i="1" dirty="0" smtClean="0"/>
                  <a:t>TINV </a:t>
                </a:r>
                <a:r>
                  <a:rPr lang="en-US" sz="2200" dirty="0"/>
                  <a:t>is the inverse of the </a:t>
                </a:r>
                <a:r>
                  <a:rPr lang="en-US" sz="2200" i="1" dirty="0"/>
                  <a:t>t</a:t>
                </a:r>
                <a:r>
                  <a:rPr lang="en-US" sz="2200" dirty="0"/>
                  <a:t>-distribution with degrees of </a:t>
                </a:r>
                <a:r>
                  <a:rPr lang="en-US" sz="2200" dirty="0" smtClean="0"/>
                  <a:t>freedom</a:t>
                </a:r>
              </a:p>
              <a:p>
                <a:pPr marL="1257300" lvl="2" indent="-342900">
                  <a:buFont typeface="Wingdings" panose="05000000000000000000" pitchFamily="2" charset="2"/>
                  <a:buChar char="§"/>
                </a:pPr>
                <a:endParaRPr lang="en-US" sz="2200" dirty="0"/>
              </a:p>
              <a:p>
                <a:pPr marL="1257300" lvl="2" indent="-342900">
                  <a:buFont typeface="Wingdings" panose="05000000000000000000" pitchFamily="2" charset="2"/>
                  <a:buChar char="§"/>
                </a:pPr>
                <a:endParaRPr lang="en-US" sz="2200" dirty="0" smtClean="0"/>
              </a:p>
              <a:p>
                <a:pPr marL="1257300" lvl="2" indent="-342900">
                  <a:buFont typeface="Wingdings" panose="05000000000000000000" pitchFamily="2" charset="2"/>
                  <a:buChar char="§"/>
                </a:pPr>
                <a:endParaRPr lang="en-US" sz="2200" dirty="0"/>
              </a:p>
              <a:p>
                <a:pPr marL="1257300" lvl="2" indent="-342900">
                  <a:buFont typeface="Wingdings" panose="05000000000000000000" pitchFamily="2" charset="2"/>
                  <a:buChar char="§"/>
                </a:pPr>
                <a:endParaRPr lang="en-US" sz="2200" dirty="0" smtClean="0"/>
              </a:p>
              <a:p>
                <a:pPr marL="1257300" lvl="2" indent="-342900">
                  <a:buFont typeface="Wingdings" panose="05000000000000000000" pitchFamily="2" charset="2"/>
                  <a:buChar char="§"/>
                </a:pPr>
                <a:endParaRPr lang="en-US" sz="2200" dirty="0"/>
              </a:p>
              <a:p>
                <a:pPr marL="1257300" lvl="2" indent="-342900">
                  <a:buFont typeface="Wingdings" panose="05000000000000000000" pitchFamily="2" charset="2"/>
                  <a:buChar char="§"/>
                </a:pPr>
                <a:endParaRPr lang="en-US" sz="2200" dirty="0" smtClean="0"/>
              </a:p>
              <a:p>
                <a:pPr marL="1257300" lvl="2" indent="-342900">
                  <a:buFont typeface="Wingdings" panose="05000000000000000000" pitchFamily="2" charset="2"/>
                  <a:buChar char="§"/>
                </a:pPr>
                <a:endParaRPr lang="en-US" sz="2200" dirty="0"/>
              </a:p>
              <a:p>
                <a:pPr marL="342900" indent="-342900">
                  <a:buFont typeface="Wingdings" panose="05000000000000000000" pitchFamily="2" charset="2"/>
                  <a:buChar char="§"/>
                </a:pPr>
                <a:r>
                  <a:rPr lang="en-US" sz="2200" dirty="0" smtClean="0"/>
                  <a:t>This </a:t>
                </a:r>
                <a:r>
                  <a:rPr lang="en-US" sz="2200" dirty="0"/>
                  <a:t>procedure is similar to the one before but the degree of freedom for the </a:t>
                </a:r>
                <a:r>
                  <a:rPr lang="en-US" sz="2200" i="1" dirty="0"/>
                  <a:t>t</a:t>
                </a:r>
                <a:r>
                  <a:rPr lang="en-US" sz="2200" dirty="0"/>
                  <a:t>-distribution is a lot more complicated. </a:t>
                </a:r>
                <a:r>
                  <a:rPr lang="en-US" sz="2200" dirty="0" smtClean="0"/>
                  <a:t> </a:t>
                </a:r>
              </a:p>
              <a:p>
                <a:endParaRPr lang="en-US" dirty="0"/>
              </a:p>
              <a:p>
                <a:r>
                  <a:rPr lang="en-US" dirty="0" smtClean="0"/>
                  <a:t>			</a:t>
                </a:r>
                <a:endParaRPr lang="en-US" sz="4800" dirty="0" smtClean="0"/>
              </a:p>
            </p:txBody>
          </p:sp>
        </mc:Choice>
        <mc:Fallback xmlns="">
          <p:sp>
            <p:nvSpPr>
              <p:cNvPr id="23" name="Freeform 22"/>
              <p:cNvSpPr>
                <a:spLocks noRot="1" noChangeAspect="1" noMove="1" noResize="1" noEditPoints="1" noAdjustHandles="1" noChangeArrowheads="1" noChangeShapeType="1" noTextEdit="1"/>
              </p:cNvSpPr>
              <p:nvPr/>
            </p:nvSpPr>
            <p:spPr>
              <a:xfrm>
                <a:off x="625642" y="1301092"/>
                <a:ext cx="10940716" cy="5068711"/>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blipFill rotWithShape="0">
                <a:blip r:embed="rId3"/>
                <a:stretch>
                  <a:fillRect l="-111"/>
                </a:stretch>
              </a:blipFill>
            </p:spPr>
            <p:txBody>
              <a:bodyPr/>
              <a:lstStyle/>
              <a:p>
                <a:r>
                  <a:rPr lang="en-US">
                    <a:noFill/>
                  </a:rPr>
                  <a:t> </a:t>
                </a:r>
              </a:p>
            </p:txBody>
          </p:sp>
        </mc:Fallback>
      </mc:AlternateContent>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5</a:t>
            </a:r>
            <a:r>
              <a:rPr lang="en-US" sz="1100" b="1" dirty="0">
                <a:solidFill>
                  <a:schemeClr val="tx2"/>
                </a:solidFill>
              </a:rPr>
              <a:t>: Estimation </a:t>
            </a:r>
            <a:r>
              <a:rPr lang="en-US" sz="1100" b="1" dirty="0" smtClean="0">
                <a:solidFill>
                  <a:schemeClr val="tx2"/>
                </a:solidFill>
              </a:rPr>
              <a:t>– </a:t>
            </a:r>
            <a:r>
              <a:rPr lang="en-US" sz="1100" b="1" dirty="0">
                <a:solidFill>
                  <a:schemeClr val="tx2"/>
                </a:solidFill>
              </a:rPr>
              <a:t>Confidence Intervals for Difference of </a:t>
            </a:r>
            <a:r>
              <a:rPr lang="en-US" sz="1100" b="1" dirty="0" smtClean="0">
                <a:solidFill>
                  <a:schemeClr val="tx2"/>
                </a:solidFill>
              </a:rPr>
              <a:t>Means – Unequal Variances</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5219" y="3155665"/>
            <a:ext cx="2301033" cy="2144916"/>
          </a:xfrm>
          <a:prstGeom prst="rect">
            <a:avLst/>
          </a:prstGeom>
        </p:spPr>
      </p:pic>
      <p:sp>
        <p:nvSpPr>
          <p:cNvPr id="6" name="Rectangle 5"/>
          <p:cNvSpPr/>
          <p:nvPr/>
        </p:nvSpPr>
        <p:spPr>
          <a:xfrm>
            <a:off x="5326252" y="3692514"/>
            <a:ext cx="5367579" cy="707886"/>
          </a:xfrm>
          <a:prstGeom prst="rect">
            <a:avLst/>
          </a:prstGeom>
        </p:spPr>
        <p:txBody>
          <a:bodyPr wrap="square">
            <a:spAutoFit/>
          </a:bodyPr>
          <a:lstStyle/>
          <a:p>
            <a:r>
              <a:rPr lang="en-US" sz="2000" dirty="0"/>
              <a:t>(use the nearest integer) and </a:t>
            </a:r>
            <a:r>
              <a:rPr lang="en-US" sz="2000" i="1" dirty="0"/>
              <a:t>p </a:t>
            </a:r>
            <a:r>
              <a:rPr lang="en-US" sz="2000" dirty="0"/>
              <a:t>is the confidence interval to compute</a:t>
            </a:r>
            <a:endParaRPr lang="en-US" sz="5400" dirty="0"/>
          </a:p>
        </p:txBody>
      </p:sp>
    </p:spTree>
    <p:extLst>
      <p:ext uri="{BB962C8B-B14F-4D97-AF65-F5344CB8AC3E}">
        <p14:creationId xmlns:p14="http://schemas.microsoft.com/office/powerpoint/2010/main" val="358334739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7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750"/>
                                        <p:tgtEl>
                                          <p:spTgt spid="23"/>
                                        </p:tgtEl>
                                      </p:cBhvr>
                                    </p:animEffect>
                                  </p:childTnLst>
                                </p:cTn>
                              </p:par>
                              <p:par>
                                <p:cTn id="13" presetID="42" presetClass="entr" presetSubtype="0" fill="hold" nodeType="with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animEffect transition="in" filter="fade">
                                      <p:cBhvr>
                                        <p:cTn id="15" dur="750"/>
                                        <p:tgtEl>
                                          <p:spTgt spid="23">
                                            <p:txEl>
                                              <p:pRg st="0" end="0"/>
                                            </p:txEl>
                                          </p:spTgt>
                                        </p:tgtEl>
                                      </p:cBhvr>
                                    </p:animEffect>
                                    <p:anim calcmode="lin" valueType="num">
                                      <p:cBhvr>
                                        <p:cTn id="16" dur="75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7" dur="75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3">
                                            <p:txEl>
                                              <p:pRg st="1" end="1"/>
                                            </p:txEl>
                                          </p:spTgt>
                                        </p:tgtEl>
                                        <p:attrNameLst>
                                          <p:attrName>style.visibility</p:attrName>
                                        </p:attrNameLst>
                                      </p:cBhvr>
                                      <p:to>
                                        <p:strVal val="visible"/>
                                      </p:to>
                                    </p:set>
                                    <p:animEffect transition="in" filter="fade">
                                      <p:cBhvr>
                                        <p:cTn id="22" dur="750"/>
                                        <p:tgtEl>
                                          <p:spTgt spid="23">
                                            <p:txEl>
                                              <p:pRg st="1" end="1"/>
                                            </p:txEl>
                                          </p:spTgt>
                                        </p:tgtEl>
                                      </p:cBhvr>
                                    </p:animEffect>
                                    <p:anim calcmode="lin" valueType="num">
                                      <p:cBhvr>
                                        <p:cTn id="23" dur="75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24" dur="75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3">
                                            <p:txEl>
                                              <p:pRg st="2" end="2"/>
                                            </p:txEl>
                                          </p:spTgt>
                                        </p:tgtEl>
                                        <p:attrNameLst>
                                          <p:attrName>style.visibility</p:attrName>
                                        </p:attrNameLst>
                                      </p:cBhvr>
                                      <p:to>
                                        <p:strVal val="visible"/>
                                      </p:to>
                                    </p:set>
                                    <p:animEffect transition="in" filter="fade">
                                      <p:cBhvr>
                                        <p:cTn id="29" dur="750"/>
                                        <p:tgtEl>
                                          <p:spTgt spid="23">
                                            <p:txEl>
                                              <p:pRg st="2" end="2"/>
                                            </p:txEl>
                                          </p:spTgt>
                                        </p:tgtEl>
                                      </p:cBhvr>
                                    </p:animEffect>
                                    <p:anim calcmode="lin" valueType="num">
                                      <p:cBhvr>
                                        <p:cTn id="30" dur="75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31" dur="75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750"/>
                                        <p:tgtEl>
                                          <p:spTgt spid="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75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3">
                                            <p:txEl>
                                              <p:pRg st="10" end="10"/>
                                            </p:txEl>
                                          </p:spTgt>
                                        </p:tgtEl>
                                        <p:attrNameLst>
                                          <p:attrName>style.visibility</p:attrName>
                                        </p:attrNameLst>
                                      </p:cBhvr>
                                      <p:to>
                                        <p:strVal val="visible"/>
                                      </p:to>
                                    </p:set>
                                    <p:animEffect transition="in" filter="fade">
                                      <p:cBhvr>
                                        <p:cTn id="44" dur="750"/>
                                        <p:tgtEl>
                                          <p:spTgt spid="23">
                                            <p:txEl>
                                              <p:pRg st="10" end="10"/>
                                            </p:txEl>
                                          </p:spTgt>
                                        </p:tgtEl>
                                      </p:cBhvr>
                                    </p:animEffect>
                                    <p:anim calcmode="lin" valueType="num">
                                      <p:cBhvr>
                                        <p:cTn id="45" dur="750" fill="hold"/>
                                        <p:tgtEl>
                                          <p:spTgt spid="23">
                                            <p:txEl>
                                              <p:pRg st="10" end="10"/>
                                            </p:txEl>
                                          </p:spTgt>
                                        </p:tgtEl>
                                        <p:attrNameLst>
                                          <p:attrName>ppt_x</p:attrName>
                                        </p:attrNameLst>
                                      </p:cBhvr>
                                      <p:tavLst>
                                        <p:tav tm="0">
                                          <p:val>
                                            <p:strVal val="#ppt_x"/>
                                          </p:val>
                                        </p:tav>
                                        <p:tav tm="100000">
                                          <p:val>
                                            <p:strVal val="#ppt_x"/>
                                          </p:val>
                                        </p:tav>
                                      </p:tavLst>
                                    </p:anim>
                                    <p:anim calcmode="lin" valueType="num">
                                      <p:cBhvr>
                                        <p:cTn id="46" dur="750" fill="hold"/>
                                        <p:tgtEl>
                                          <p:spTgt spid="2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244187" y="1371283"/>
            <a:ext cx="9937187" cy="3898141"/>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pPr algn="just">
              <a:spcBef>
                <a:spcPts val="600"/>
              </a:spcBef>
              <a:spcAft>
                <a:spcPts val="1200"/>
              </a:spcAft>
            </a:pPr>
            <a:r>
              <a:rPr lang="en-US" sz="2400" dirty="0"/>
              <a:t>A female student did poorly in a class and suspects the teacher is biased against women. She complains to the department chair who investigates the situation. </a:t>
            </a:r>
            <a:r>
              <a:rPr lang="en-US" sz="2400" dirty="0" smtClean="0"/>
              <a:t>The </a:t>
            </a:r>
            <a:r>
              <a:rPr lang="en-US" sz="2400" dirty="0"/>
              <a:t>chair selects a random sample of 21 women and 9 men who have previously taken a class with the teacher. It turns out that the average grade for the men is 3.4 with standard deviation 0.9 and for the women it is 2.9 with a standard deviation of 1.5. </a:t>
            </a:r>
            <a:endParaRPr lang="en-US" sz="2400" dirty="0" smtClean="0"/>
          </a:p>
          <a:p>
            <a:pPr marL="342900" indent="-342900" algn="just">
              <a:spcBef>
                <a:spcPts val="600"/>
              </a:spcBef>
              <a:spcAft>
                <a:spcPts val="1200"/>
              </a:spcAft>
              <a:buFont typeface="Wingdings" panose="05000000000000000000" pitchFamily="2" charset="2"/>
              <a:buChar char="§"/>
            </a:pPr>
            <a:r>
              <a:rPr lang="en-US" sz="2400" dirty="0" smtClean="0"/>
              <a:t>What </a:t>
            </a:r>
            <a:r>
              <a:rPr lang="en-US" sz="2400" dirty="0"/>
              <a:t>can you conclude?</a:t>
            </a:r>
          </a:p>
          <a:p>
            <a:pPr algn="just">
              <a:spcBef>
                <a:spcPts val="600"/>
              </a:spcBef>
              <a:spcAft>
                <a:spcPts val="1200"/>
              </a:spcAft>
            </a:pPr>
            <a:endParaRPr lang="en-US" sz="2400" dirty="0" smtClean="0"/>
          </a:p>
          <a:p>
            <a:pPr algn="just" defTabSz="1244600">
              <a:spcBef>
                <a:spcPts val="600"/>
              </a:spcBef>
              <a:spcAft>
                <a:spcPts val="1200"/>
              </a:spcAft>
            </a:pPr>
            <a:endParaRPr lang="en-US" sz="2400" kern="1200" dirty="0" smtClean="0"/>
          </a:p>
        </p:txBody>
      </p:sp>
      <p:sp>
        <p:nvSpPr>
          <p:cNvPr id="8" name="Freeform 7"/>
          <p:cNvSpPr/>
          <p:nvPr/>
        </p:nvSpPr>
        <p:spPr>
          <a:xfrm>
            <a:off x="1370905" y="986246"/>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5</a:t>
            </a:r>
            <a:r>
              <a:rPr lang="en-US" sz="1100" b="1" dirty="0">
                <a:solidFill>
                  <a:schemeClr val="tx2"/>
                </a:solidFill>
              </a:rPr>
              <a:t>: Estimation </a:t>
            </a:r>
            <a:r>
              <a:rPr lang="en-US" sz="1100" b="1" dirty="0" smtClean="0">
                <a:solidFill>
                  <a:schemeClr val="tx2"/>
                </a:solidFill>
              </a:rPr>
              <a:t>– </a:t>
            </a:r>
            <a:r>
              <a:rPr lang="en-US" sz="1100" b="1" dirty="0">
                <a:solidFill>
                  <a:schemeClr val="tx2"/>
                </a:solidFill>
              </a:rPr>
              <a:t>Confidence Intervals for Difference of </a:t>
            </a:r>
            <a:r>
              <a:rPr lang="en-US" sz="1100" b="1" dirty="0" smtClean="0">
                <a:solidFill>
                  <a:schemeClr val="tx2"/>
                </a:solidFill>
              </a:rPr>
              <a:t>Means – Unequal Variances</a:t>
            </a:r>
          </a:p>
        </p:txBody>
      </p:sp>
    </p:spTree>
    <p:extLst>
      <p:ext uri="{BB962C8B-B14F-4D97-AF65-F5344CB8AC3E}">
        <p14:creationId xmlns:p14="http://schemas.microsoft.com/office/powerpoint/2010/main" val="184311512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normAutofit fontScale="92500" lnSpcReduction="10000"/>
              </a:bodyPr>
              <a:lstStyle/>
              <a:p>
                <a:r>
                  <a:rPr lang="en-US" dirty="0" smtClean="0"/>
                  <a:t>It is of course simple to compute the mean of the various variables of the sample, starting with gas mileage. </a:t>
                </a:r>
              </a:p>
              <a:p>
                <a:pPr lvl="1"/>
                <a:r>
                  <a:rPr lang="en-US" sz="2600" dirty="0" smtClean="0"/>
                  <a:t>We </a:t>
                </a:r>
                <a:r>
                  <a:rPr lang="en-US" sz="2600" dirty="0"/>
                  <a:t>find </a:t>
                </a:r>
                <a:r>
                  <a:rPr lang="en-US" sz="2600" dirty="0" smtClean="0"/>
                  <a:t>that: </a:t>
                </a:r>
              </a:p>
              <a:p>
                <a:pPr lvl="2"/>
                <a:r>
                  <a:rPr lang="en-US" sz="2600" dirty="0" smtClean="0"/>
                  <a:t>sample </a:t>
                </a:r>
                <a:r>
                  <a:rPr lang="en-US" sz="2600" dirty="0"/>
                  <a:t>mean gas mileage is </a:t>
                </a:r>
                <a14:m>
                  <m:oMath xmlns:m="http://schemas.openxmlformats.org/officeDocument/2006/math">
                    <m:acc>
                      <m:accPr>
                        <m:chr m:val="̅"/>
                        <m:ctrlPr>
                          <a:rPr lang="en-US" sz="2600" i="1" dirty="0" smtClean="0">
                            <a:latin typeface="Cambria Math" panose="02040503050406030204" pitchFamily="18" charset="0"/>
                          </a:rPr>
                        </m:ctrlPr>
                      </m:accPr>
                      <m:e>
                        <m:r>
                          <a:rPr lang="en-US" sz="2600" b="0" i="1" dirty="0" smtClean="0">
                            <a:latin typeface="Cambria Math" panose="02040503050406030204" pitchFamily="18" charset="0"/>
                          </a:rPr>
                          <m:t>𝑥</m:t>
                        </m:r>
                      </m:e>
                    </m:acc>
                  </m:oMath>
                </a14:m>
                <a:r>
                  <a:rPr lang="en-US" sz="2600" dirty="0" smtClean="0"/>
                  <a:t> = 23.5 miles </a:t>
                </a:r>
                <a:r>
                  <a:rPr lang="en-US" sz="2600" dirty="0"/>
                  <a:t>per gallon (</a:t>
                </a:r>
                <a:r>
                  <a:rPr lang="en-US" sz="2600" dirty="0" smtClean="0"/>
                  <a:t>mpg)</a:t>
                </a:r>
              </a:p>
              <a:p>
                <a:pPr lvl="2"/>
                <a:r>
                  <a:rPr lang="en-US" sz="2600" dirty="0" smtClean="0"/>
                  <a:t>sample </a:t>
                </a:r>
                <a:r>
                  <a:rPr lang="en-US" sz="2600" dirty="0"/>
                  <a:t>standard deviation </a:t>
                </a:r>
                <a:r>
                  <a:rPr lang="en-US" sz="2600" i="1" dirty="0"/>
                  <a:t>s</a:t>
                </a:r>
                <a:r>
                  <a:rPr lang="en-US" sz="2600" dirty="0"/>
                  <a:t> = 7.82 </a:t>
                </a:r>
                <a:r>
                  <a:rPr lang="en-US" sz="2600" dirty="0" smtClean="0"/>
                  <a:t>mpg</a:t>
                </a:r>
              </a:p>
              <a:p>
                <a:pPr lvl="2"/>
                <a:r>
                  <a:rPr lang="en-US" sz="2600" dirty="0" smtClean="0"/>
                  <a:t>sample </a:t>
                </a:r>
                <a:r>
                  <a:rPr lang="en-US" sz="2600" dirty="0"/>
                  <a:t>size </a:t>
                </a:r>
                <a:r>
                  <a:rPr lang="en-US" sz="2600" i="1" dirty="0" smtClean="0"/>
                  <a:t>n</a:t>
                </a:r>
                <a:r>
                  <a:rPr lang="en-US" sz="2600" dirty="0" smtClean="0"/>
                  <a:t>=398</a:t>
                </a:r>
              </a:p>
              <a:p>
                <a:r>
                  <a:rPr lang="en-US" dirty="0" smtClean="0"/>
                  <a:t>We </a:t>
                </a:r>
                <a:r>
                  <a:rPr lang="en-US" dirty="0"/>
                  <a:t>need to know how well this sample mean </a:t>
                </a:r>
                <a14:m>
                  <m:oMath xmlns:m="http://schemas.openxmlformats.org/officeDocument/2006/math">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oMath>
                </a14:m>
                <a:r>
                  <a:rPr lang="en-US" dirty="0"/>
                  <a:t> predicts the actual and unknown population mean </a:t>
                </a:r>
                <a:r>
                  <a:rPr lang="en-US" i="1" dirty="0">
                    <a:latin typeface="Symbol" panose="05050102010706020507" pitchFamily="18" charset="2"/>
                  </a:rPr>
                  <a:t>m</a:t>
                </a:r>
                <a:r>
                  <a:rPr lang="en-US" dirty="0"/>
                  <a:t>. </a:t>
                </a:r>
                <a:endParaRPr lang="en-US" dirty="0" smtClean="0"/>
              </a:p>
              <a:p>
                <a:r>
                  <a:rPr lang="en-US" dirty="0" smtClean="0"/>
                  <a:t>Our </a:t>
                </a:r>
                <a:r>
                  <a:rPr lang="en-US" dirty="0"/>
                  <a:t>best guess is clearly that the average mpg for all cars is 23.5 mpg—it is after all pretty much the only number we have—but how good is that estimate?</a:t>
                </a: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0">
                <a:blip r:embed="rId2"/>
                <a:stretch>
                  <a:fillRect l="-57" t="-1661" b="-1661"/>
                </a:stretch>
              </a:blipFill>
            </p:spPr>
            <p:txBody>
              <a:bodyPr/>
              <a:lstStyle/>
              <a:p>
                <a:r>
                  <a:rPr lang="en-US">
                    <a:noFill/>
                  </a:rPr>
                  <a:t> </a:t>
                </a:r>
              </a:p>
            </p:txBody>
          </p:sp>
        </mc:Fallback>
      </mc:AlternateContent>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5</a:t>
            </a:r>
            <a:r>
              <a:rPr lang="en-US" sz="1100" b="1" dirty="0">
                <a:solidFill>
                  <a:schemeClr val="tx2"/>
                </a:solidFill>
              </a:rPr>
              <a:t>: Estimation </a:t>
            </a:r>
            <a:r>
              <a:rPr lang="en-US" sz="1100" b="1" dirty="0" smtClean="0">
                <a:solidFill>
                  <a:schemeClr val="tx2"/>
                </a:solidFill>
              </a:rPr>
              <a:t>– Confidence </a:t>
            </a:r>
            <a:r>
              <a:rPr lang="en-US" sz="1100" b="1" dirty="0">
                <a:solidFill>
                  <a:schemeClr val="tx2"/>
                </a:solidFill>
              </a:rPr>
              <a:t>Intervals for Means </a:t>
            </a:r>
          </a:p>
        </p:txBody>
      </p:sp>
    </p:spTree>
    <p:extLst>
      <p:ext uri="{BB962C8B-B14F-4D97-AF65-F5344CB8AC3E}">
        <p14:creationId xmlns:p14="http://schemas.microsoft.com/office/powerpoint/2010/main" val="408714814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750"/>
                                        <p:tgtEl>
                                          <p:spTgt spid="2">
                                            <p:txEl>
                                              <p:pRg st="2" end="2"/>
                                            </p:txEl>
                                          </p:spTgt>
                                        </p:tgtEl>
                                      </p:cBhvr>
                                    </p:animEffect>
                                    <p:anim calcmode="lin" valueType="num">
                                      <p:cBhvr>
                                        <p:cTn id="13"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4"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750"/>
                                        <p:tgtEl>
                                          <p:spTgt spid="2">
                                            <p:txEl>
                                              <p:pRg st="3" end="3"/>
                                            </p:txEl>
                                          </p:spTgt>
                                        </p:tgtEl>
                                      </p:cBhvr>
                                    </p:animEffect>
                                    <p:anim calcmode="lin" valueType="num">
                                      <p:cBhvr>
                                        <p:cTn id="20"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1"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fade">
                                      <p:cBhvr>
                                        <p:cTn id="26" dur="750"/>
                                        <p:tgtEl>
                                          <p:spTgt spid="2">
                                            <p:txEl>
                                              <p:pRg st="4" end="4"/>
                                            </p:txEl>
                                          </p:spTgt>
                                        </p:tgtEl>
                                      </p:cBhvr>
                                    </p:animEffect>
                                    <p:anim calcmode="lin" valueType="num">
                                      <p:cBhvr>
                                        <p:cTn id="27" dur="75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Effect transition="in" filter="fade">
                                      <p:cBhvr>
                                        <p:cTn id="33" dur="750"/>
                                        <p:tgtEl>
                                          <p:spTgt spid="2">
                                            <p:txEl>
                                              <p:pRg st="5" end="5"/>
                                            </p:txEl>
                                          </p:spTgt>
                                        </p:tgtEl>
                                      </p:cBhvr>
                                    </p:animEffect>
                                    <p:anim calcmode="lin" valueType="num">
                                      <p:cBhvr>
                                        <p:cTn id="34" dur="75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5" dur="75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
                                            <p:txEl>
                                              <p:pRg st="6" end="6"/>
                                            </p:txEl>
                                          </p:spTgt>
                                        </p:tgtEl>
                                        <p:attrNameLst>
                                          <p:attrName>style.visibility</p:attrName>
                                        </p:attrNameLst>
                                      </p:cBhvr>
                                      <p:to>
                                        <p:strVal val="visible"/>
                                      </p:to>
                                    </p:set>
                                    <p:animEffect transition="in" filter="fade">
                                      <p:cBhvr>
                                        <p:cTn id="40" dur="750"/>
                                        <p:tgtEl>
                                          <p:spTgt spid="2">
                                            <p:txEl>
                                              <p:pRg st="6" end="6"/>
                                            </p:txEl>
                                          </p:spTgt>
                                        </p:tgtEl>
                                      </p:cBhvr>
                                    </p:animEffect>
                                    <p:anim calcmode="lin" valueType="num">
                                      <p:cBhvr>
                                        <p:cTn id="41" dur="75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2" dur="75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35495" y="889355"/>
            <a:ext cx="10721009" cy="5141843"/>
          </a:xfrm>
        </p:spPr>
        <p:txBody>
          <a:bodyPr>
            <a:normAutofit/>
          </a:bodyPr>
          <a:lstStyle/>
          <a:p>
            <a:pPr algn="just">
              <a:spcBef>
                <a:spcPts val="0"/>
              </a:spcBef>
              <a:spcAft>
                <a:spcPts val="600"/>
              </a:spcAft>
            </a:pPr>
            <a:r>
              <a:rPr lang="en-US" sz="2200" dirty="0"/>
              <a:t>First, we need to decide on a confidence interval. </a:t>
            </a:r>
            <a:endParaRPr lang="en-US" sz="2200" dirty="0" smtClean="0"/>
          </a:p>
          <a:p>
            <a:pPr lvl="1" algn="just">
              <a:spcBef>
                <a:spcPts val="0"/>
              </a:spcBef>
              <a:spcAft>
                <a:spcPts val="600"/>
              </a:spcAft>
            </a:pPr>
            <a:r>
              <a:rPr lang="en-US" sz="2200" dirty="0" smtClean="0"/>
              <a:t>We </a:t>
            </a:r>
            <a:r>
              <a:rPr lang="en-US" sz="2200" dirty="0"/>
              <a:t>choose a 90 percent confidence interval (which means that we are somewhat </a:t>
            </a:r>
            <a:r>
              <a:rPr lang="en-US" sz="2200" dirty="0" smtClean="0"/>
              <a:t>favorably </a:t>
            </a:r>
            <a:r>
              <a:rPr lang="en-US" sz="2200" dirty="0"/>
              <a:t>disposed toward the student</a:t>
            </a:r>
            <a:r>
              <a:rPr lang="en-US" sz="2200" dirty="0" smtClean="0"/>
              <a:t>).</a:t>
            </a:r>
          </a:p>
          <a:p>
            <a:pPr algn="just">
              <a:spcBef>
                <a:spcPts val="0"/>
              </a:spcBef>
              <a:spcAft>
                <a:spcPts val="600"/>
              </a:spcAft>
            </a:pPr>
            <a:r>
              <a:rPr lang="en-US" sz="2200" dirty="0" smtClean="0"/>
              <a:t>Next</a:t>
            </a:r>
            <a:r>
              <a:rPr lang="en-US" sz="2200" dirty="0"/>
              <a:t>, we check the ratio of the two </a:t>
            </a:r>
            <a:r>
              <a:rPr lang="en-US" sz="2200" dirty="0" smtClean="0"/>
              <a:t>standard </a:t>
            </a:r>
            <a:r>
              <a:rPr lang="en-US" sz="2200" dirty="0"/>
              <a:t>deviations to determine which of our procedures applies:</a:t>
            </a:r>
          </a:p>
          <a:p>
            <a:pPr algn="just">
              <a:spcBef>
                <a:spcPts val="0"/>
              </a:spcBef>
              <a:spcAft>
                <a:spcPts val="600"/>
              </a:spcAft>
            </a:pPr>
            <a:endParaRPr lang="en-US" sz="2200" dirty="0" smtClean="0"/>
          </a:p>
          <a:p>
            <a:pPr algn="just">
              <a:spcBef>
                <a:spcPts val="0"/>
              </a:spcBef>
              <a:spcAft>
                <a:spcPts val="600"/>
              </a:spcAft>
            </a:pPr>
            <a:endParaRPr lang="en-US" sz="2200" dirty="0"/>
          </a:p>
          <a:p>
            <a:pPr marL="68580" indent="0" algn="just">
              <a:spcBef>
                <a:spcPts val="0"/>
              </a:spcBef>
              <a:spcAft>
                <a:spcPts val="600"/>
              </a:spcAft>
              <a:buNone/>
            </a:pPr>
            <a:endParaRPr lang="en-US" sz="2200" dirty="0"/>
          </a:p>
          <a:p>
            <a:pPr algn="just">
              <a:spcBef>
                <a:spcPts val="0"/>
              </a:spcBef>
              <a:spcAft>
                <a:spcPts val="600"/>
              </a:spcAft>
            </a:pPr>
            <a:r>
              <a:rPr lang="en-US" sz="2200" dirty="0"/>
              <a:t>Since that ratio is not between 0.5 and 2, we need to assume unequal variances. We compute the standard error </a:t>
            </a:r>
            <a:r>
              <a:rPr lang="en-US" sz="2200" i="1" dirty="0"/>
              <a:t>SE</a:t>
            </a:r>
            <a:r>
              <a:rPr lang="en-US" sz="2200" dirty="0"/>
              <a:t>:</a:t>
            </a:r>
          </a:p>
          <a:p>
            <a:pPr marL="68580" indent="0" algn="just">
              <a:spcBef>
                <a:spcPts val="0"/>
              </a:spcBef>
              <a:spcAft>
                <a:spcPts val="600"/>
              </a:spcAft>
              <a:buNone/>
            </a:pPr>
            <a:r>
              <a:rPr lang="en-US" sz="2200" dirty="0"/>
              <a:t/>
            </a:r>
            <a:br>
              <a:rPr lang="en-US" sz="2200" dirty="0"/>
            </a:br>
            <a:endParaRPr lang="en-US" sz="2200" dirty="0"/>
          </a:p>
        </p:txBody>
      </p:sp>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5</a:t>
            </a:r>
            <a:r>
              <a:rPr lang="en-US" sz="1100" b="1" dirty="0">
                <a:solidFill>
                  <a:schemeClr val="tx2"/>
                </a:solidFill>
              </a:rPr>
              <a:t>: Estimation </a:t>
            </a:r>
            <a:r>
              <a:rPr lang="en-US" sz="1100" b="1" dirty="0" smtClean="0">
                <a:solidFill>
                  <a:schemeClr val="tx2"/>
                </a:solidFill>
              </a:rPr>
              <a:t>– </a:t>
            </a:r>
            <a:r>
              <a:rPr lang="en-US" sz="1100" b="1" dirty="0">
                <a:solidFill>
                  <a:schemeClr val="tx2"/>
                </a:solidFill>
              </a:rPr>
              <a:t>Confidence Intervals for Difference of </a:t>
            </a:r>
            <a:r>
              <a:rPr lang="en-US" sz="1100" b="1" dirty="0" smtClean="0">
                <a:solidFill>
                  <a:schemeClr val="tx2"/>
                </a:solidFill>
              </a:rPr>
              <a:t>Means – Unequal Variances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6191" y="2850546"/>
            <a:ext cx="3659618" cy="116212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6069" y="4828268"/>
            <a:ext cx="7439862" cy="1202930"/>
          </a:xfrm>
          <a:prstGeom prst="rect">
            <a:avLst/>
          </a:prstGeom>
        </p:spPr>
      </p:pic>
    </p:spTree>
    <p:extLst>
      <p:ext uri="{BB962C8B-B14F-4D97-AF65-F5344CB8AC3E}">
        <p14:creationId xmlns:p14="http://schemas.microsoft.com/office/powerpoint/2010/main" val="344463313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75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750"/>
                                        <p:tgtEl>
                                          <p:spTgt spid="2">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735495" y="681925"/>
                <a:ext cx="10721009" cy="5594889"/>
              </a:xfrm>
            </p:spPr>
            <p:txBody>
              <a:bodyPr>
                <a:normAutofit/>
              </a:bodyPr>
              <a:lstStyle/>
              <a:p>
                <a:r>
                  <a:rPr lang="en-US" sz="2200" dirty="0" smtClean="0"/>
                  <a:t>The multiplier </a:t>
                </a:r>
                <a14:m>
                  <m:oMath xmlns:m="http://schemas.openxmlformats.org/officeDocument/2006/math">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𝑡</m:t>
                        </m:r>
                      </m:e>
                      <m:sub>
                        <m:r>
                          <a:rPr lang="en-US" sz="2200" b="0" i="1" smtClean="0">
                            <a:latin typeface="Cambria Math" panose="02040503050406030204" pitchFamily="18" charset="0"/>
                          </a:rPr>
                          <m:t>0.90</m:t>
                        </m:r>
                      </m:sub>
                    </m:sSub>
                  </m:oMath>
                </a14:m>
                <a:r>
                  <a:rPr lang="en-US" sz="2200" dirty="0" smtClean="0"/>
                  <a:t>= </a:t>
                </a:r>
                <a:r>
                  <a:rPr lang="en-US" sz="2200" i="1" dirty="0"/>
                  <a:t>TINV </a:t>
                </a:r>
                <a:r>
                  <a:rPr lang="en-US" sz="2200" dirty="0"/>
                  <a:t>(0.1,</a:t>
                </a:r>
                <a:r>
                  <a:rPr lang="en-US" sz="2200" i="1" dirty="0"/>
                  <a:t>df </a:t>
                </a:r>
                <a:r>
                  <a:rPr lang="en-US" sz="2200" dirty="0"/>
                  <a:t>) , but the degree of freedom is hard to compute:</a:t>
                </a:r>
              </a:p>
              <a:p>
                <a:pPr marL="68580" indent="0" algn="just">
                  <a:spcBef>
                    <a:spcPts val="0"/>
                  </a:spcBef>
                  <a:spcAft>
                    <a:spcPts val="600"/>
                  </a:spcAft>
                  <a:buNone/>
                </a:pPr>
                <a:endParaRPr lang="en-US" sz="2200" dirty="0" smtClean="0"/>
              </a:p>
              <a:p>
                <a:pPr marL="68580" indent="0" algn="just">
                  <a:spcBef>
                    <a:spcPts val="0"/>
                  </a:spcBef>
                  <a:spcAft>
                    <a:spcPts val="600"/>
                  </a:spcAft>
                  <a:buNone/>
                </a:pPr>
                <a:endParaRPr lang="en-US" sz="2200" dirty="0" smtClean="0"/>
              </a:p>
              <a:p>
                <a:pPr algn="just">
                  <a:spcBef>
                    <a:spcPts val="0"/>
                  </a:spcBef>
                  <a:spcAft>
                    <a:spcPts val="600"/>
                  </a:spcAft>
                </a:pPr>
                <a:endParaRPr lang="en-US" sz="2200" dirty="0"/>
              </a:p>
              <a:p>
                <a:pPr marL="68580" indent="0">
                  <a:buNone/>
                </a:pPr>
                <a:endParaRPr lang="en-US" sz="2200" dirty="0"/>
              </a:p>
              <a:p>
                <a:r>
                  <a:rPr lang="en-US" sz="2200" dirty="0"/>
                  <a:t>The next closest integer to that value is 24, so we know that </a:t>
                </a:r>
                <a:r>
                  <a:rPr lang="en-US" sz="2200" i="1" dirty="0" err="1"/>
                  <a:t>df</a:t>
                </a:r>
                <a:r>
                  <a:rPr lang="en-US" sz="2200" i="1" dirty="0"/>
                  <a:t> </a:t>
                </a:r>
                <a:r>
                  <a:rPr lang="en-US" sz="2200" dirty="0"/>
                  <a:t>= 24. </a:t>
                </a:r>
                <a:r>
                  <a:rPr lang="en-US" sz="2200" dirty="0" smtClean="0"/>
                  <a:t>Thus</a:t>
                </a:r>
              </a:p>
              <a:p>
                <a:pPr marL="68580" indent="0" algn="ctr">
                  <a:buNone/>
                </a:pP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𝑡</m:t>
                        </m:r>
                      </m:e>
                      <m:sub>
                        <m:r>
                          <a:rPr lang="en-US" sz="2400" b="0" i="1" smtClean="0">
                            <a:latin typeface="Cambria Math" panose="02040503050406030204" pitchFamily="18" charset="0"/>
                          </a:rPr>
                          <m:t>0.1</m:t>
                        </m:r>
                      </m:sub>
                    </m:sSub>
                  </m:oMath>
                </a14:m>
                <a:r>
                  <a:rPr lang="en-US" sz="2400" dirty="0" smtClean="0"/>
                  <a:t> </a:t>
                </a:r>
                <a:r>
                  <a:rPr lang="en-US" sz="2400" dirty="0"/>
                  <a:t>= </a:t>
                </a:r>
                <a:r>
                  <a:rPr lang="en-US" sz="2400" i="1" dirty="0"/>
                  <a:t>TINV </a:t>
                </a:r>
                <a:r>
                  <a:rPr lang="en-US" sz="2400" dirty="0"/>
                  <a:t>(0.1,124) = 1.7109 </a:t>
                </a:r>
                <a:endParaRPr lang="en-US" sz="2200" dirty="0" smtClean="0"/>
              </a:p>
              <a:p>
                <a:r>
                  <a:rPr lang="en-US" sz="2200" dirty="0" smtClean="0"/>
                  <a:t>Now </a:t>
                </a:r>
                <a:r>
                  <a:rPr lang="en-US" sz="2200" dirty="0"/>
                  <a:t>we have all the ingredients so that the 90 percent confidence interval goes from </a:t>
                </a:r>
                <a:endParaRPr lang="en-US" sz="2200" dirty="0" smtClean="0"/>
              </a:p>
              <a:p>
                <a:pPr marL="68580" indent="0" algn="ctr">
                  <a:spcBef>
                    <a:spcPts val="0"/>
                  </a:spcBef>
                  <a:spcAft>
                    <a:spcPts val="0"/>
                  </a:spcAft>
                  <a:buNone/>
                </a:pPr>
                <a:r>
                  <a:rPr lang="en-US" sz="2400" dirty="0" smtClean="0"/>
                  <a:t>(</a:t>
                </a:r>
                <a:r>
                  <a:rPr lang="en-US" sz="2400" dirty="0"/>
                  <a:t>3.4 - 2.9) - 0.4440 </a:t>
                </a:r>
                <a:r>
                  <a:rPr lang="en-US" sz="2400" dirty="0">
                    <a:latin typeface="Symbol" panose="05050102010706020507" pitchFamily="18" charset="2"/>
                  </a:rPr>
                  <a:t>×</a:t>
                </a:r>
                <a:r>
                  <a:rPr lang="en-US" sz="2400" dirty="0"/>
                  <a:t> 1.7109 = -0.2596 to</a:t>
                </a:r>
              </a:p>
              <a:p>
                <a:pPr marL="68580" indent="0" algn="ctr">
                  <a:spcBef>
                    <a:spcPts val="0"/>
                  </a:spcBef>
                  <a:spcAft>
                    <a:spcPts val="0"/>
                  </a:spcAft>
                  <a:buNone/>
                </a:pPr>
                <a:r>
                  <a:rPr lang="en-US" sz="2400" dirty="0" smtClean="0"/>
                  <a:t>(</a:t>
                </a:r>
                <a:r>
                  <a:rPr lang="en-US" sz="2400" dirty="0"/>
                  <a:t>3.4 - 2.9) + 0.4440 </a:t>
                </a:r>
                <a:r>
                  <a:rPr lang="en-US" sz="2400" dirty="0">
                    <a:latin typeface="Symbol" panose="05050102010706020507" pitchFamily="18" charset="2"/>
                  </a:rPr>
                  <a:t>×</a:t>
                </a:r>
                <a:r>
                  <a:rPr lang="en-US" sz="2400" dirty="0"/>
                  <a:t> 1.6572 = 1.2596</a:t>
                </a:r>
                <a:endParaRPr lang="en-US" sz="2200"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735495" y="681925"/>
                <a:ext cx="10721009" cy="5594889"/>
              </a:xfrm>
              <a:blipFill rotWithShape="0">
                <a:blip r:embed="rId2"/>
                <a:stretch>
                  <a:fillRect t="-763" b="-763"/>
                </a:stretch>
              </a:blipFill>
            </p:spPr>
            <p:txBody>
              <a:bodyPr/>
              <a:lstStyle/>
              <a:p>
                <a:r>
                  <a:rPr lang="en-US">
                    <a:noFill/>
                  </a:rPr>
                  <a:t> </a:t>
                </a:r>
              </a:p>
            </p:txBody>
          </p:sp>
        </mc:Fallback>
      </mc:AlternateContent>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5</a:t>
            </a:r>
            <a:r>
              <a:rPr lang="en-US" sz="1100" b="1" dirty="0">
                <a:solidFill>
                  <a:schemeClr val="tx2"/>
                </a:solidFill>
              </a:rPr>
              <a:t>: Estimation </a:t>
            </a:r>
            <a:r>
              <a:rPr lang="en-US" sz="1100" b="1" dirty="0" smtClean="0">
                <a:solidFill>
                  <a:schemeClr val="tx2"/>
                </a:solidFill>
              </a:rPr>
              <a:t>– </a:t>
            </a:r>
            <a:r>
              <a:rPr lang="en-US" sz="1100" b="1" dirty="0">
                <a:solidFill>
                  <a:schemeClr val="tx2"/>
                </a:solidFill>
              </a:rPr>
              <a:t>Confidence Intervals for Difference of </a:t>
            </a:r>
            <a:r>
              <a:rPr lang="en-US" sz="1100" b="1" dirty="0" smtClean="0">
                <a:solidFill>
                  <a:schemeClr val="tx2"/>
                </a:solidFill>
              </a:rPr>
              <a:t>Means – Unequal Variances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8342" y="1347558"/>
            <a:ext cx="8343013" cy="2007824"/>
          </a:xfrm>
          <a:prstGeom prst="rect">
            <a:avLst/>
          </a:prstGeom>
        </p:spPr>
      </p:pic>
    </p:spTree>
    <p:extLst>
      <p:ext uri="{BB962C8B-B14F-4D97-AF65-F5344CB8AC3E}">
        <p14:creationId xmlns:p14="http://schemas.microsoft.com/office/powerpoint/2010/main" val="28613350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fade">
                                      <p:cBhvr>
                                        <p:cTn id="7" dur="750"/>
                                        <p:tgtEl>
                                          <p:spTgt spid="2">
                                            <p:txEl>
                                              <p:pRg st="5" end="5"/>
                                            </p:txEl>
                                          </p:spTgt>
                                        </p:tgtEl>
                                      </p:cBhvr>
                                    </p:animEffect>
                                    <p:anim calcmode="lin" valueType="num">
                                      <p:cBhvr>
                                        <p:cTn id="8" dur="75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fade">
                                      <p:cBhvr>
                                        <p:cTn id="12" dur="750"/>
                                        <p:tgtEl>
                                          <p:spTgt spid="2">
                                            <p:txEl>
                                              <p:pRg st="6" end="6"/>
                                            </p:txEl>
                                          </p:spTgt>
                                        </p:tgtEl>
                                      </p:cBhvr>
                                    </p:animEffect>
                                    <p:anim calcmode="lin" valueType="num">
                                      <p:cBhvr>
                                        <p:cTn id="13" dur="75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14" dur="75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animEffect transition="in" filter="fade">
                                      <p:cBhvr>
                                        <p:cTn id="19" dur="750"/>
                                        <p:tgtEl>
                                          <p:spTgt spid="2">
                                            <p:txEl>
                                              <p:pRg st="7" end="7"/>
                                            </p:txEl>
                                          </p:spTgt>
                                        </p:tgtEl>
                                      </p:cBhvr>
                                    </p:animEffect>
                                    <p:anim calcmode="lin" valueType="num">
                                      <p:cBhvr>
                                        <p:cTn id="20" dur="75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21" dur="750" fill="hold"/>
                                        <p:tgtEl>
                                          <p:spTgt spid="2">
                                            <p:txEl>
                                              <p:pRg st="7" end="7"/>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8" end="8"/>
                                            </p:txEl>
                                          </p:spTgt>
                                        </p:tgtEl>
                                        <p:attrNameLst>
                                          <p:attrName>style.visibility</p:attrName>
                                        </p:attrNameLst>
                                      </p:cBhvr>
                                      <p:to>
                                        <p:strVal val="visible"/>
                                      </p:to>
                                    </p:set>
                                    <p:animEffect transition="in" filter="fade">
                                      <p:cBhvr>
                                        <p:cTn id="24" dur="750"/>
                                        <p:tgtEl>
                                          <p:spTgt spid="2">
                                            <p:txEl>
                                              <p:pRg st="8" end="8"/>
                                            </p:txEl>
                                          </p:spTgt>
                                        </p:tgtEl>
                                      </p:cBhvr>
                                    </p:animEffect>
                                    <p:anim calcmode="lin" valueType="num">
                                      <p:cBhvr>
                                        <p:cTn id="25" dur="75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26" dur="750" fill="hold"/>
                                        <p:tgtEl>
                                          <p:spTgt spid="2">
                                            <p:txEl>
                                              <p:pRg st="8" end="8"/>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animEffect transition="in" filter="fade">
                                      <p:cBhvr>
                                        <p:cTn id="29" dur="750"/>
                                        <p:tgtEl>
                                          <p:spTgt spid="2">
                                            <p:txEl>
                                              <p:pRg st="9" end="9"/>
                                            </p:txEl>
                                          </p:spTgt>
                                        </p:tgtEl>
                                      </p:cBhvr>
                                    </p:animEffect>
                                    <p:anim calcmode="lin" valueType="num">
                                      <p:cBhvr>
                                        <p:cTn id="30" dur="75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31" dur="75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buFont typeface="Wingdings" panose="05000000000000000000" pitchFamily="2" charset="2"/>
              <a:buChar char="§"/>
            </a:pPr>
            <a:r>
              <a:rPr lang="en-US" dirty="0" smtClean="0"/>
              <a:t>This </a:t>
            </a:r>
            <a:r>
              <a:rPr lang="en-US" dirty="0"/>
              <a:t>means, in particular, that our 90 percent confidence interval includes 0, and if the difference of means was indeed 0, there would be no difference in the scores of men and women. </a:t>
            </a:r>
            <a:endParaRPr lang="en-US" dirty="0" smtClean="0"/>
          </a:p>
          <a:p>
            <a:pPr algn="just">
              <a:buFont typeface="Wingdings" panose="05000000000000000000" pitchFamily="2" charset="2"/>
              <a:buChar char="§"/>
            </a:pPr>
            <a:r>
              <a:rPr lang="en-US" dirty="0" smtClean="0"/>
              <a:t>Thus</a:t>
            </a:r>
            <a:r>
              <a:rPr lang="en-US" dirty="0"/>
              <a:t>, it is perfectly possible, based on our calculations, that on average the instructor in question shows no bias toward men or women. </a:t>
            </a:r>
            <a:r>
              <a:rPr lang="en-US" dirty="0" smtClean="0"/>
              <a:t>Therefore</a:t>
            </a:r>
            <a:r>
              <a:rPr lang="en-US" dirty="0"/>
              <a:t>, the department chair will dismiss the accusation. </a:t>
            </a:r>
            <a:endParaRPr lang="en-US" dirty="0" smtClean="0"/>
          </a:p>
          <a:p>
            <a:pPr algn="just">
              <a:buFont typeface="Wingdings" panose="05000000000000000000" pitchFamily="2" charset="2"/>
              <a:buChar char="§"/>
            </a:pPr>
            <a:r>
              <a:rPr lang="en-US" dirty="0" smtClean="0"/>
              <a:t>Note </a:t>
            </a:r>
            <a:r>
              <a:rPr lang="en-US" dirty="0"/>
              <a:t>that this does not mean that there </a:t>
            </a:r>
            <a:r>
              <a:rPr lang="en-US" i="1" dirty="0"/>
              <a:t>truly </a:t>
            </a:r>
            <a:r>
              <a:rPr lang="en-US" dirty="0" smtClean="0"/>
              <a:t>is </a:t>
            </a:r>
            <a:r>
              <a:rPr lang="en-US" dirty="0"/>
              <a:t>no bias; it is just that based on the available data we cannot conclude that there is. </a:t>
            </a:r>
          </a:p>
        </p:txBody>
      </p:sp>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5</a:t>
            </a:r>
            <a:r>
              <a:rPr lang="en-US" sz="1100" b="1" dirty="0">
                <a:solidFill>
                  <a:schemeClr val="tx2"/>
                </a:solidFill>
              </a:rPr>
              <a:t>: Estimation </a:t>
            </a:r>
            <a:r>
              <a:rPr lang="en-US" sz="1100" b="1" dirty="0" smtClean="0">
                <a:solidFill>
                  <a:schemeClr val="tx2"/>
                </a:solidFill>
              </a:rPr>
              <a:t>– </a:t>
            </a:r>
            <a:r>
              <a:rPr lang="en-US" sz="1100" b="1" dirty="0">
                <a:solidFill>
                  <a:schemeClr val="tx2"/>
                </a:solidFill>
              </a:rPr>
              <a:t>Confidence Intervals for Difference of </a:t>
            </a:r>
            <a:r>
              <a:rPr lang="en-US" sz="1100" b="1" dirty="0" smtClean="0">
                <a:solidFill>
                  <a:schemeClr val="tx2"/>
                </a:solidFill>
              </a:rPr>
              <a:t>Means – Unequal Variances</a:t>
            </a:r>
          </a:p>
        </p:txBody>
      </p:sp>
    </p:spTree>
    <p:extLst>
      <p:ext uri="{BB962C8B-B14F-4D97-AF65-F5344CB8AC3E}">
        <p14:creationId xmlns:p14="http://schemas.microsoft.com/office/powerpoint/2010/main" val="318269388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3438" y="666428"/>
            <a:ext cx="11008962" cy="5703376"/>
          </a:xfrm>
        </p:spPr>
        <p:txBody>
          <a:bodyPr>
            <a:noAutofit/>
          </a:bodyPr>
          <a:lstStyle/>
          <a:p>
            <a:pPr algn="just">
              <a:spcBef>
                <a:spcPts val="300"/>
              </a:spcBef>
              <a:spcAft>
                <a:spcPts val="0"/>
              </a:spcAft>
              <a:buFont typeface="Wingdings" panose="05000000000000000000" pitchFamily="2" charset="2"/>
              <a:buChar char="§"/>
            </a:pPr>
            <a:r>
              <a:rPr lang="en-US" sz="2400" dirty="0" smtClean="0"/>
              <a:t>For </a:t>
            </a:r>
            <a:r>
              <a:rPr lang="en-US" sz="2400" dirty="0"/>
              <a:t>example, we might be interested in figuring out whether consumption of wine or beer has a different impact on a person’s concentration. </a:t>
            </a:r>
            <a:endParaRPr lang="en-US" sz="2400" dirty="0" smtClean="0"/>
          </a:p>
          <a:p>
            <a:pPr lvl="2" algn="just">
              <a:spcBef>
                <a:spcPts val="300"/>
              </a:spcBef>
              <a:spcAft>
                <a:spcPts val="0"/>
              </a:spcAft>
              <a:buFont typeface="Wingdings" panose="05000000000000000000" pitchFamily="2" charset="2"/>
              <a:buChar char="§"/>
            </a:pPr>
            <a:r>
              <a:rPr lang="en-US" sz="2200" dirty="0" smtClean="0"/>
              <a:t>We </a:t>
            </a:r>
            <a:r>
              <a:rPr lang="en-US" sz="2200" dirty="0"/>
              <a:t>could divide our participants at random into two groups, give wine to one and beer to the other, and measure the level of concentration for each group. </a:t>
            </a:r>
            <a:r>
              <a:rPr lang="en-US" sz="2200" dirty="0" smtClean="0"/>
              <a:t>This </a:t>
            </a:r>
            <a:r>
              <a:rPr lang="en-US" sz="2200" dirty="0"/>
              <a:t>would be a difference of means situation, just as we covered already. </a:t>
            </a:r>
            <a:endParaRPr lang="en-US" sz="2200" dirty="0" smtClean="0"/>
          </a:p>
          <a:p>
            <a:pPr lvl="2" algn="just">
              <a:spcBef>
                <a:spcPts val="300"/>
              </a:spcBef>
              <a:spcAft>
                <a:spcPts val="0"/>
              </a:spcAft>
              <a:buFont typeface="Wingdings" panose="05000000000000000000" pitchFamily="2" charset="2"/>
              <a:buChar char="§"/>
            </a:pPr>
            <a:r>
              <a:rPr lang="en-US" sz="2200" dirty="0" smtClean="0"/>
              <a:t>Alternatively</a:t>
            </a:r>
            <a:r>
              <a:rPr lang="en-US" sz="2200" dirty="0"/>
              <a:t>, I could give everyone in my population wine, measure their level of concentration, then (after waiting an appropriate time) give everyone beer, and again measure their concentration. </a:t>
            </a:r>
            <a:endParaRPr lang="en-US" sz="2200" dirty="0" smtClean="0"/>
          </a:p>
          <a:p>
            <a:pPr lvl="2" algn="just">
              <a:spcBef>
                <a:spcPts val="300"/>
              </a:spcBef>
              <a:spcAft>
                <a:spcPts val="0"/>
              </a:spcAft>
              <a:buFont typeface="Wingdings" panose="05000000000000000000" pitchFamily="2" charset="2"/>
              <a:buChar char="§"/>
            </a:pPr>
            <a:r>
              <a:rPr lang="en-US" sz="2200" dirty="0" smtClean="0"/>
              <a:t>This </a:t>
            </a:r>
            <a:r>
              <a:rPr lang="en-US" sz="2200" dirty="0"/>
              <a:t>is advantageous, for example, if the total available sample size is </a:t>
            </a:r>
            <a:r>
              <a:rPr lang="en-US" sz="2200" dirty="0" smtClean="0"/>
              <a:t>small.</a:t>
            </a:r>
          </a:p>
          <a:p>
            <a:pPr lvl="2">
              <a:spcBef>
                <a:spcPts val="300"/>
              </a:spcBef>
              <a:spcAft>
                <a:spcPts val="0"/>
              </a:spcAft>
              <a:buFont typeface="Wingdings" panose="05000000000000000000" pitchFamily="2" charset="2"/>
              <a:buChar char="§"/>
            </a:pPr>
            <a:r>
              <a:rPr lang="en-US" sz="2200" dirty="0" smtClean="0"/>
              <a:t>We will not develop this situation here but refer the reader, for example, to </a:t>
            </a:r>
            <a:r>
              <a:rPr lang="en-US" sz="2200" dirty="0" smtClean="0">
                <a:hlinkClick r:id="rId3"/>
              </a:rPr>
              <a:t>www.real-statistics.com/students-t-distribution/paired-sample-t-test/</a:t>
            </a:r>
            <a:r>
              <a:rPr lang="en-US" sz="2200" dirty="0" smtClean="0"/>
              <a:t> </a:t>
            </a:r>
            <a:r>
              <a:rPr lang="en-US" sz="2200" dirty="0" smtClean="0"/>
              <a:t>for </a:t>
            </a:r>
            <a:r>
              <a:rPr lang="en-US" sz="2200" dirty="0"/>
              <a:t>a nice discussion of this </a:t>
            </a:r>
            <a:r>
              <a:rPr lang="en-US" sz="2200" dirty="0" smtClean="0"/>
              <a:t>situation</a:t>
            </a:r>
            <a:r>
              <a:rPr lang="en-US" sz="2200" dirty="0"/>
              <a:t>. </a:t>
            </a:r>
          </a:p>
        </p:txBody>
      </p:sp>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5</a:t>
            </a:r>
            <a:r>
              <a:rPr lang="en-US" sz="1100" b="1" dirty="0">
                <a:solidFill>
                  <a:schemeClr val="tx2"/>
                </a:solidFill>
              </a:rPr>
              <a:t>: Estimation </a:t>
            </a:r>
            <a:r>
              <a:rPr lang="en-US" sz="1100" b="1" dirty="0" smtClean="0">
                <a:solidFill>
                  <a:schemeClr val="tx2"/>
                </a:solidFill>
              </a:rPr>
              <a:t>– </a:t>
            </a:r>
            <a:r>
              <a:rPr lang="en-US" sz="1100" b="1" dirty="0">
                <a:solidFill>
                  <a:schemeClr val="tx2"/>
                </a:solidFill>
              </a:rPr>
              <a:t>Confidence Intervals for Difference of </a:t>
            </a:r>
            <a:r>
              <a:rPr lang="en-US" sz="1100" b="1" dirty="0" smtClean="0">
                <a:solidFill>
                  <a:schemeClr val="tx2"/>
                </a:solidFill>
              </a:rPr>
              <a:t>Means – Unequal Variances</a:t>
            </a:r>
          </a:p>
        </p:txBody>
      </p:sp>
    </p:spTree>
    <p:extLst>
      <p:ext uri="{BB962C8B-B14F-4D97-AF65-F5344CB8AC3E}">
        <p14:creationId xmlns:p14="http://schemas.microsoft.com/office/powerpoint/2010/main" val="38589740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750"/>
                                        <p:tgtEl>
                                          <p:spTgt spid="2">
                                            <p:txEl>
                                              <p:pRg st="3" end="3"/>
                                            </p:txEl>
                                          </p:spTgt>
                                        </p:tgtEl>
                                      </p:cBhvr>
                                    </p:animEffect>
                                    <p:anim calcmode="lin" valueType="num">
                                      <p:cBhvr>
                                        <p:cTn id="22"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750"/>
                                        <p:tgtEl>
                                          <p:spTgt spid="2">
                                            <p:txEl>
                                              <p:pRg st="4" end="4"/>
                                            </p:txEl>
                                          </p:spTgt>
                                        </p:tgtEl>
                                      </p:cBhvr>
                                    </p:animEffect>
                                    <p:anim calcmode="lin" valueType="num">
                                      <p:cBhvr>
                                        <p:cTn id="29" dur="75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75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275184" y="1448776"/>
            <a:ext cx="9937187" cy="4037624"/>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r>
              <a:rPr lang="en-US" sz="2400" dirty="0"/>
              <a:t>The General Social Science survey from 2008 includes data</a:t>
            </a:r>
          </a:p>
          <a:p>
            <a:r>
              <a:rPr lang="en-US" sz="2400" dirty="0"/>
              <a:t>provided by a random sample of adults in the United States. </a:t>
            </a:r>
            <a:endParaRPr lang="en-US" sz="2400" dirty="0" smtClean="0"/>
          </a:p>
          <a:p>
            <a:pPr marL="342900" indent="-342900">
              <a:spcBef>
                <a:spcPts val="600"/>
              </a:spcBef>
              <a:spcAft>
                <a:spcPts val="1200"/>
              </a:spcAft>
              <a:buFont typeface="Wingdings" panose="05000000000000000000" pitchFamily="2" charset="2"/>
              <a:buChar char="§"/>
            </a:pPr>
            <a:r>
              <a:rPr lang="en-US" sz="2400" dirty="0" smtClean="0"/>
              <a:t>You </a:t>
            </a:r>
            <a:r>
              <a:rPr lang="en-US" sz="2400" dirty="0"/>
              <a:t>will find, among many other variables, answers to the question: Did humans develop from animals</a:t>
            </a:r>
            <a:r>
              <a:rPr lang="en-US" sz="2400" dirty="0" smtClean="0"/>
              <a:t>?</a:t>
            </a:r>
          </a:p>
          <a:p>
            <a:pPr marL="342900" indent="-342900">
              <a:spcBef>
                <a:spcPts val="600"/>
              </a:spcBef>
              <a:spcAft>
                <a:spcPts val="1200"/>
              </a:spcAft>
              <a:buFont typeface="Wingdings" panose="05000000000000000000" pitchFamily="2" charset="2"/>
              <a:buChar char="§"/>
            </a:pPr>
            <a:r>
              <a:rPr lang="en-US" sz="2400" dirty="0" smtClean="0"/>
              <a:t>Based </a:t>
            </a:r>
            <a:r>
              <a:rPr lang="en-US" sz="2400" dirty="0"/>
              <a:t>on that sample data, provide an estimate of how many people in the entire United States think that way</a:t>
            </a:r>
            <a:r>
              <a:rPr lang="en-US" sz="2400" dirty="0" smtClean="0"/>
              <a:t>.</a:t>
            </a:r>
          </a:p>
          <a:p>
            <a:pPr lvl="2">
              <a:spcBef>
                <a:spcPts val="600"/>
              </a:spcBef>
              <a:spcAft>
                <a:spcPts val="1200"/>
              </a:spcAft>
            </a:pPr>
            <a:r>
              <a:rPr lang="en-US" sz="2200" dirty="0" smtClean="0">
                <a:hlinkClick r:id="rId3"/>
              </a:rPr>
              <a:t>www.betterbusinessdecisions.org/data/gss2008-short-2.xls</a:t>
            </a:r>
            <a:endParaRPr lang="en-US" sz="2200" dirty="0"/>
          </a:p>
          <a:p>
            <a:pPr>
              <a:spcBef>
                <a:spcPts val="600"/>
              </a:spcBef>
              <a:spcAft>
                <a:spcPts val="1200"/>
              </a:spcAft>
            </a:pPr>
            <a:endParaRPr lang="en-US" sz="2400" dirty="0"/>
          </a:p>
          <a:p>
            <a:pPr defTabSz="1244600">
              <a:spcBef>
                <a:spcPts val="600"/>
              </a:spcBef>
              <a:spcAft>
                <a:spcPts val="1200"/>
              </a:spcAft>
            </a:pPr>
            <a:endParaRPr lang="en-US" sz="2400" kern="1200" dirty="0" smtClean="0"/>
          </a:p>
        </p:txBody>
      </p:sp>
      <p:sp>
        <p:nvSpPr>
          <p:cNvPr id="8" name="Freeform 7"/>
          <p:cNvSpPr/>
          <p:nvPr/>
        </p:nvSpPr>
        <p:spPr>
          <a:xfrm>
            <a:off x="1401902" y="1063738"/>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5</a:t>
            </a:r>
            <a:r>
              <a:rPr lang="en-US" sz="1100" b="1" dirty="0">
                <a:solidFill>
                  <a:schemeClr val="tx2"/>
                </a:solidFill>
              </a:rPr>
              <a:t>: Estimation </a:t>
            </a:r>
            <a:r>
              <a:rPr lang="en-US" sz="1100" b="1" dirty="0" smtClean="0">
                <a:solidFill>
                  <a:schemeClr val="tx2"/>
                </a:solidFill>
              </a:rPr>
              <a:t>– Estimating Proportions</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7658" y="4530727"/>
            <a:ext cx="523625" cy="523625"/>
          </a:xfrm>
          <a:prstGeom prst="rect">
            <a:avLst/>
          </a:prstGeom>
        </p:spPr>
      </p:pic>
    </p:spTree>
    <p:extLst>
      <p:ext uri="{BB962C8B-B14F-4D97-AF65-F5344CB8AC3E}">
        <p14:creationId xmlns:p14="http://schemas.microsoft.com/office/powerpoint/2010/main" val="28818756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750"/>
                                        <p:tgtEl>
                                          <p:spTgt spid="7">
                                            <p:txEl>
                                              <p:pRg st="2" end="2"/>
                                            </p:txEl>
                                          </p:spTgt>
                                        </p:tgtEl>
                                      </p:cBhvr>
                                    </p:animEffect>
                                    <p:anim calcmode="lin" valueType="num">
                                      <p:cBhvr>
                                        <p:cTn id="8" dur="75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9" dur="75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xEl>
                                              <p:pRg st="3" end="3"/>
                                            </p:txEl>
                                          </p:spTgt>
                                        </p:tgtEl>
                                        <p:attrNameLst>
                                          <p:attrName>style.visibility</p:attrName>
                                        </p:attrNameLst>
                                      </p:cBhvr>
                                      <p:to>
                                        <p:strVal val="visible"/>
                                      </p:to>
                                    </p:set>
                                    <p:animEffect transition="in" filter="fade">
                                      <p:cBhvr>
                                        <p:cTn id="14" dur="750"/>
                                        <p:tgtEl>
                                          <p:spTgt spid="7">
                                            <p:txEl>
                                              <p:pRg st="3" end="3"/>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just"/>
            <a:r>
              <a:rPr lang="en-US" dirty="0"/>
              <a:t>Looking at the file we find the data for that question in column AH. The data is categorical, so the first thing we need to do is count all the “true” and all “false” values. </a:t>
            </a:r>
            <a:endParaRPr lang="en-US" dirty="0" smtClean="0"/>
          </a:p>
          <a:p>
            <a:pPr algn="just"/>
            <a:r>
              <a:rPr lang="en-US" dirty="0" smtClean="0"/>
              <a:t>As </a:t>
            </a:r>
            <a:r>
              <a:rPr lang="en-US" dirty="0"/>
              <a:t>we learned in Chapter 2, Excel’s Pivot tool will do that for us. Here are the steps, in case you forgot</a:t>
            </a:r>
            <a:r>
              <a:rPr lang="en-US" dirty="0" smtClean="0"/>
              <a:t>:</a:t>
            </a:r>
            <a:endParaRPr lang="en-US" dirty="0"/>
          </a:p>
          <a:p>
            <a:pPr lvl="1" algn="just"/>
            <a:r>
              <a:rPr lang="en-US" dirty="0"/>
              <a:t>Click on the “Insert” ribbon and select the “Pivot” menu </a:t>
            </a:r>
            <a:r>
              <a:rPr lang="en-US" dirty="0" smtClean="0"/>
              <a:t>choice</a:t>
            </a:r>
            <a:endParaRPr lang="en-US" dirty="0"/>
          </a:p>
          <a:p>
            <a:pPr lvl="1" algn="just"/>
            <a:r>
              <a:rPr lang="en-US" dirty="0"/>
              <a:t>Make sure the entire table is selected; then click “</a:t>
            </a:r>
            <a:r>
              <a:rPr lang="en-US" dirty="0" smtClean="0"/>
              <a:t>OK”</a:t>
            </a:r>
            <a:endParaRPr lang="en-US" dirty="0"/>
          </a:p>
          <a:p>
            <a:pPr lvl="1" algn="just"/>
            <a:r>
              <a:rPr lang="en-US" dirty="0"/>
              <a:t>Drag the field “SCI: HUMANS DEVELOPED FROM ANIMALS” onto the </a:t>
            </a:r>
            <a:r>
              <a:rPr lang="en-US" i="1" dirty="0"/>
              <a:t>Row </a:t>
            </a:r>
            <a:r>
              <a:rPr lang="en-US" i="1" dirty="0" smtClean="0"/>
              <a:t>Fields</a:t>
            </a:r>
            <a:endParaRPr lang="en-US" dirty="0"/>
          </a:p>
          <a:p>
            <a:pPr lvl="1" algn="just"/>
            <a:r>
              <a:rPr lang="en-US" dirty="0"/>
              <a:t>T</a:t>
            </a:r>
            <a:r>
              <a:rPr lang="en-US" dirty="0" smtClean="0"/>
              <a:t>hen </a:t>
            </a:r>
            <a:r>
              <a:rPr lang="en-US" dirty="0"/>
              <a:t>drag the same field also onto the </a:t>
            </a:r>
            <a:r>
              <a:rPr lang="en-US" i="1" dirty="0"/>
              <a:t>Value </a:t>
            </a:r>
            <a:r>
              <a:rPr lang="en-US" i="1" dirty="0" smtClean="0"/>
              <a:t>Fields</a:t>
            </a:r>
            <a:endParaRPr lang="en-US" dirty="0"/>
          </a:p>
          <a:p>
            <a:pPr algn="just"/>
            <a:endParaRPr lang="en-US" dirty="0"/>
          </a:p>
        </p:txBody>
      </p:sp>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5</a:t>
            </a:r>
            <a:r>
              <a:rPr lang="en-US" sz="1100" b="1" dirty="0">
                <a:solidFill>
                  <a:schemeClr val="tx2"/>
                </a:solidFill>
              </a:rPr>
              <a:t>: Estimation </a:t>
            </a:r>
            <a:r>
              <a:rPr lang="en-US" sz="1100" b="1" dirty="0" smtClean="0">
                <a:solidFill>
                  <a:schemeClr val="tx2"/>
                </a:solidFill>
              </a:rPr>
              <a:t>– Estimating Proportions</a:t>
            </a:r>
          </a:p>
        </p:txBody>
      </p:sp>
    </p:spTree>
    <p:extLst>
      <p:ext uri="{BB962C8B-B14F-4D97-AF65-F5344CB8AC3E}">
        <p14:creationId xmlns:p14="http://schemas.microsoft.com/office/powerpoint/2010/main" val="128702753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750"/>
                                        <p:tgtEl>
                                          <p:spTgt spid="2">
                                            <p:txEl>
                                              <p:pRg st="3" end="3"/>
                                            </p:txEl>
                                          </p:spTgt>
                                        </p:tgtEl>
                                      </p:cBhvr>
                                    </p:animEffect>
                                    <p:anim calcmode="lin" valueType="num">
                                      <p:cBhvr>
                                        <p:cTn id="22"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750"/>
                                        <p:tgtEl>
                                          <p:spTgt spid="2">
                                            <p:txEl>
                                              <p:pRg st="4" end="4"/>
                                            </p:txEl>
                                          </p:spTgt>
                                        </p:tgtEl>
                                      </p:cBhvr>
                                    </p:animEffect>
                                    <p:anim calcmode="lin" valueType="num">
                                      <p:cBhvr>
                                        <p:cTn id="29" dur="75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75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750"/>
                                        <p:tgtEl>
                                          <p:spTgt spid="2">
                                            <p:txEl>
                                              <p:pRg st="5" end="5"/>
                                            </p:txEl>
                                          </p:spTgt>
                                        </p:tgtEl>
                                      </p:cBhvr>
                                    </p:animEffect>
                                    <p:anim calcmode="lin" valueType="num">
                                      <p:cBhvr>
                                        <p:cTn id="36" dur="75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7" dur="75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1390" y="980662"/>
            <a:ext cx="10721009" cy="1421576"/>
          </a:xfrm>
        </p:spPr>
        <p:txBody>
          <a:bodyPr>
            <a:normAutofit/>
          </a:bodyPr>
          <a:lstStyle/>
          <a:p>
            <a:pPr>
              <a:buFont typeface="Wingdings" panose="05000000000000000000" pitchFamily="2" charset="2"/>
              <a:buChar char="§"/>
            </a:pPr>
            <a:r>
              <a:rPr lang="en-US" dirty="0" smtClean="0"/>
              <a:t>This </a:t>
            </a:r>
            <a:r>
              <a:rPr lang="en-US" dirty="0"/>
              <a:t>should finish the pivot table (see Figure 5.7) and show that 651 out of 1,316 answered “false” while 665 out of 1,316 answered “true.” </a:t>
            </a:r>
          </a:p>
        </p:txBody>
      </p:sp>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5</a:t>
            </a:r>
            <a:r>
              <a:rPr lang="en-US" sz="1100" b="1" dirty="0">
                <a:solidFill>
                  <a:schemeClr val="tx2"/>
                </a:solidFill>
              </a:rPr>
              <a:t>: Estimation </a:t>
            </a:r>
            <a:r>
              <a:rPr lang="en-US" sz="1100" b="1" dirty="0" smtClean="0">
                <a:solidFill>
                  <a:schemeClr val="tx2"/>
                </a:solidFill>
              </a:rPr>
              <a:t>– Estimating Proportions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0212" y="2481262"/>
            <a:ext cx="8791575" cy="2733675"/>
          </a:xfrm>
          <a:prstGeom prst="rect">
            <a:avLst/>
          </a:prstGeom>
        </p:spPr>
      </p:pic>
    </p:spTree>
    <p:extLst>
      <p:ext uri="{BB962C8B-B14F-4D97-AF65-F5344CB8AC3E}">
        <p14:creationId xmlns:p14="http://schemas.microsoft.com/office/powerpoint/2010/main" val="322026062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861390" y="980662"/>
                <a:ext cx="10721009" cy="5311650"/>
              </a:xfrm>
            </p:spPr>
            <p:txBody>
              <a:bodyPr>
                <a:normAutofit fontScale="92500" lnSpcReduction="10000"/>
              </a:bodyPr>
              <a:lstStyle/>
              <a:p>
                <a:pPr algn="just">
                  <a:buFont typeface="Wingdings" panose="05000000000000000000" pitchFamily="2" charset="2"/>
                  <a:buChar char="§"/>
                </a:pPr>
                <a:r>
                  <a:rPr lang="en-US" dirty="0" smtClean="0"/>
                  <a:t>Incidentally</a:t>
                </a:r>
                <a:r>
                  <a:rPr lang="en-US" dirty="0"/>
                  <a:t>, the total number of people participating in this survey was 2,023 but only 1,316 answered this particular question. </a:t>
                </a:r>
                <a:endParaRPr lang="en-US" dirty="0" smtClean="0"/>
              </a:p>
              <a:p>
                <a:pPr algn="just">
                  <a:buFont typeface="Wingdings" panose="05000000000000000000" pitchFamily="2" charset="2"/>
                  <a:buChar char="§"/>
                </a:pPr>
                <a:r>
                  <a:rPr lang="en-US" dirty="0" smtClean="0"/>
                  <a:t>Thus</a:t>
                </a:r>
                <a:r>
                  <a:rPr lang="en-US" dirty="0"/>
                  <a:t>, as far as analyzing this question is concerned, the sample size is </a:t>
                </a:r>
                <a:r>
                  <a:rPr lang="en-US" i="1" dirty="0"/>
                  <a:t>n </a:t>
                </a:r>
                <a:r>
                  <a:rPr lang="en-US" dirty="0"/>
                  <a:t>= 1,316. </a:t>
                </a:r>
                <a:endParaRPr lang="en-US" dirty="0" smtClean="0"/>
              </a:p>
              <a:p>
                <a:pPr algn="just">
                  <a:buFont typeface="Wingdings" panose="05000000000000000000" pitchFamily="2" charset="2"/>
                  <a:buChar char="§"/>
                </a:pPr>
                <a:r>
                  <a:rPr lang="en-US" dirty="0" smtClean="0"/>
                  <a:t>To </a:t>
                </a:r>
                <a:r>
                  <a:rPr lang="en-US" dirty="0"/>
                  <a:t>phrase this as a proportion problem, we need to define success (and failure): We call it a </a:t>
                </a:r>
                <a:r>
                  <a:rPr lang="en-US" i="1" dirty="0"/>
                  <a:t>success </a:t>
                </a:r>
                <a:r>
                  <a:rPr lang="en-US" dirty="0"/>
                  <a:t>if someone believes that humans developed from animals, since then the probability of success </a:t>
                </a:r>
                <a:r>
                  <a:rPr lang="en-US" i="1" dirty="0"/>
                  <a:t>p </a:t>
                </a:r>
                <a:r>
                  <a:rPr lang="en-US" dirty="0"/>
                  <a:t>is exactly what we want to know. </a:t>
                </a:r>
                <a:endParaRPr lang="en-US" dirty="0" smtClean="0"/>
              </a:p>
              <a:p>
                <a:pPr algn="just">
                  <a:buFont typeface="Wingdings" panose="05000000000000000000" pitchFamily="2" charset="2"/>
                  <a:buChar char="§"/>
                </a:pPr>
                <a:r>
                  <a:rPr lang="en-US" dirty="0" smtClean="0"/>
                  <a:t>What </a:t>
                </a:r>
                <a:r>
                  <a:rPr lang="en-US" dirty="0"/>
                  <a:t>we do know is the ratio of success for our sample, which is </a:t>
                </a:r>
                <a:r>
                  <a:rPr lang="en-US" dirty="0" smtClean="0"/>
                  <a:t>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𝑝</m:t>
                        </m:r>
                      </m:e>
                    </m:acc>
                  </m:oMath>
                </a14:m>
                <a:r>
                  <a:rPr lang="en-US" dirty="0" smtClean="0"/>
                  <a:t>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665</m:t>
                        </m:r>
                      </m:num>
                      <m:den>
                        <m:r>
                          <a:rPr lang="en-US" b="0" i="1" smtClean="0">
                            <a:latin typeface="Cambria Math" panose="02040503050406030204" pitchFamily="18" charset="0"/>
                          </a:rPr>
                          <m:t>1316</m:t>
                        </m:r>
                      </m:den>
                    </m:f>
                    <m:r>
                      <a:rPr lang="en-US" b="0" i="0" smtClean="0">
                        <a:latin typeface="Cambria Math" panose="02040503050406030204" pitchFamily="18" charset="0"/>
                      </a:rPr>
                      <m:t>=0.5052 </m:t>
                    </m:r>
                  </m:oMath>
                </a14:m>
                <a:endParaRPr lang="en-US" b="0" dirty="0" smtClean="0"/>
              </a:p>
              <a:p>
                <a:pPr algn="just">
                  <a:buFont typeface="Wingdings" panose="05000000000000000000" pitchFamily="2" charset="2"/>
                  <a:buChar char="§"/>
                </a:pPr>
                <a:r>
                  <a:rPr lang="en-US" dirty="0" smtClean="0"/>
                  <a:t>To </a:t>
                </a:r>
                <a:r>
                  <a:rPr lang="en-US" dirty="0"/>
                  <a:t>finish the problem, we need to know the standard error </a:t>
                </a:r>
                <a:r>
                  <a:rPr lang="en-US" i="1" dirty="0"/>
                  <a:t>SE </a:t>
                </a:r>
                <a:r>
                  <a:rPr lang="en-US" dirty="0"/>
                  <a:t>and the multiplier </a:t>
                </a:r>
                <a:r>
                  <a:rPr lang="en-US" i="1" dirty="0"/>
                  <a:t>m</a:t>
                </a:r>
                <a:r>
                  <a:rPr lang="en-US" dirty="0"/>
                  <a:t>, as is usual for all confidence intervals. </a:t>
                </a: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861390" y="980662"/>
                <a:ext cx="10721009" cy="5311650"/>
              </a:xfrm>
              <a:blipFill rotWithShape="0">
                <a:blip r:embed="rId3"/>
                <a:stretch>
                  <a:fillRect l="-57" t="-1607" r="-910"/>
                </a:stretch>
              </a:blipFill>
            </p:spPr>
            <p:txBody>
              <a:bodyPr/>
              <a:lstStyle/>
              <a:p>
                <a:r>
                  <a:rPr lang="en-US">
                    <a:noFill/>
                  </a:rPr>
                  <a:t> </a:t>
                </a:r>
              </a:p>
            </p:txBody>
          </p:sp>
        </mc:Fallback>
      </mc:AlternateContent>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5</a:t>
            </a:r>
            <a:r>
              <a:rPr lang="en-US" sz="1100" b="1" dirty="0">
                <a:solidFill>
                  <a:schemeClr val="tx2"/>
                </a:solidFill>
              </a:rPr>
              <a:t>: Estimation </a:t>
            </a:r>
            <a:r>
              <a:rPr lang="en-US" sz="1100" b="1" dirty="0" smtClean="0">
                <a:solidFill>
                  <a:schemeClr val="tx2"/>
                </a:solidFill>
              </a:rPr>
              <a:t>– Estimating Proportions</a:t>
            </a:r>
          </a:p>
        </p:txBody>
      </p:sp>
    </p:spTree>
    <p:extLst>
      <p:ext uri="{BB962C8B-B14F-4D97-AF65-F5344CB8AC3E}">
        <p14:creationId xmlns:p14="http://schemas.microsoft.com/office/powerpoint/2010/main" val="133487521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750"/>
                                        <p:tgtEl>
                                          <p:spTgt spid="2">
                                            <p:txEl>
                                              <p:pRg st="3" end="3"/>
                                            </p:txEl>
                                          </p:spTgt>
                                        </p:tgtEl>
                                      </p:cBhvr>
                                    </p:animEffect>
                                    <p:anim calcmode="lin" valueType="num">
                                      <p:cBhvr>
                                        <p:cTn id="22"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750"/>
                                        <p:tgtEl>
                                          <p:spTgt spid="2">
                                            <p:txEl>
                                              <p:pRg st="4" end="4"/>
                                            </p:txEl>
                                          </p:spTgt>
                                        </p:tgtEl>
                                      </p:cBhvr>
                                    </p:animEffect>
                                    <p:anim calcmode="lin" valueType="num">
                                      <p:cBhvr>
                                        <p:cTn id="29" dur="75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75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
          <p:cNvSpPr/>
          <p:nvPr/>
        </p:nvSpPr>
        <p:spPr>
          <a:xfrm>
            <a:off x="625642" y="523492"/>
            <a:ext cx="10940716" cy="777600"/>
          </a:xfrm>
          <a:custGeom>
            <a:avLst/>
            <a:gdLst>
              <a:gd name="connsiteX0" fmla="*/ 0 w 10940716"/>
              <a:gd name="connsiteY0" fmla="*/ 0 h 777600"/>
              <a:gd name="connsiteX1" fmla="*/ 10940716 w 10940716"/>
              <a:gd name="connsiteY1" fmla="*/ 0 h 777600"/>
              <a:gd name="connsiteX2" fmla="*/ 10940716 w 10940716"/>
              <a:gd name="connsiteY2" fmla="*/ 777600 h 777600"/>
              <a:gd name="connsiteX3" fmla="*/ 0 w 10940716"/>
              <a:gd name="connsiteY3" fmla="*/ 777600 h 777600"/>
              <a:gd name="connsiteX4" fmla="*/ 0 w 10940716"/>
              <a:gd name="connsiteY4" fmla="*/ 0 h 77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777600">
                <a:moveTo>
                  <a:pt x="0" y="0"/>
                </a:moveTo>
                <a:lnTo>
                  <a:pt x="10940716" y="0"/>
                </a:lnTo>
                <a:lnTo>
                  <a:pt x="10940716" y="777600"/>
                </a:lnTo>
                <a:lnTo>
                  <a:pt x="0" y="777600"/>
                </a:lnTo>
                <a:lnTo>
                  <a:pt x="0" y="0"/>
                </a:lnTo>
                <a:close/>
              </a:path>
            </a:pathLst>
          </a:custGeom>
          <a:solidFill>
            <a:srgbClr val="2254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en-US" sz="4400" kern="1200" dirty="0" smtClean="0">
                <a:solidFill>
                  <a:schemeClr val="bg1"/>
                </a:solidFill>
                <a:effectLst>
                  <a:outerShdw blurRad="38100" dist="38100" dir="2700000" algn="tl">
                    <a:srgbClr val="000000">
                      <a:alpha val="43137"/>
                    </a:srgbClr>
                  </a:outerShdw>
                </a:effectLst>
              </a:rPr>
              <a:t>Estimating Proportions</a:t>
            </a:r>
            <a:endParaRPr lang="en-US" sz="4400" kern="1200" dirty="0">
              <a:solidFill>
                <a:schemeClr val="bg1"/>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23" name="Freeform 22"/>
              <p:cNvSpPr/>
              <p:nvPr/>
            </p:nvSpPr>
            <p:spPr>
              <a:xfrm>
                <a:off x="625642" y="1301092"/>
                <a:ext cx="10940716" cy="5006718"/>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solidFill>
                <a:srgbClr val="F2FFE3"/>
              </a:soli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4018" tIns="144018" rIns="192024" bIns="216027" numCol="2" spcCol="1270" anchor="t" anchorCtr="0">
                <a:noAutofit/>
              </a:bodyPr>
              <a:lstStyle/>
              <a:p>
                <a:pPr marL="285750" indent="-285750" algn="just">
                  <a:buFont typeface="Wingdings" panose="05000000000000000000" pitchFamily="2" charset="2"/>
                  <a:buChar char="§"/>
                </a:pPr>
                <a:r>
                  <a:rPr lang="en-US" sz="2200" dirty="0" smtClean="0"/>
                  <a:t>Suppose </a:t>
                </a:r>
                <a:r>
                  <a:rPr lang="en-US" sz="2200" i="1" dirty="0"/>
                  <a:t>x </a:t>
                </a:r>
                <a:r>
                  <a:rPr lang="en-US" sz="2200" dirty="0"/>
                  <a:t>is a binomial random variable with probability of success </a:t>
                </a:r>
                <a:r>
                  <a:rPr lang="en-US" sz="2200" i="1" dirty="0"/>
                  <a:t>p</a:t>
                </a:r>
                <a:r>
                  <a:rPr lang="en-US" sz="2200" dirty="0"/>
                  <a:t>. If we take a random sample of size </a:t>
                </a:r>
                <a:r>
                  <a:rPr lang="en-US" sz="2200" i="1" dirty="0"/>
                  <a:t>n</a:t>
                </a:r>
                <a:r>
                  <a:rPr lang="en-US" sz="2200" dirty="0"/>
                  <a:t>, we can compute the sample proportion of </a:t>
                </a:r>
                <a:r>
                  <a:rPr lang="en-US" sz="2200" dirty="0" smtClean="0"/>
                  <a:t>success </a:t>
                </a:r>
                <a14:m>
                  <m:oMath xmlns:m="http://schemas.openxmlformats.org/officeDocument/2006/math">
                    <m:acc>
                      <m:accPr>
                        <m:chr m:val="̂"/>
                        <m:ctrlPr>
                          <a:rPr lang="en-US" sz="2200" i="1">
                            <a:solidFill>
                              <a:prstClr val="black"/>
                            </a:solidFill>
                            <a:latin typeface="Cambria Math" panose="02040503050406030204" pitchFamily="18" charset="0"/>
                          </a:rPr>
                        </m:ctrlPr>
                      </m:accPr>
                      <m:e>
                        <m:r>
                          <a:rPr lang="en-US" sz="2200" i="1">
                            <a:solidFill>
                              <a:prstClr val="black"/>
                            </a:solidFill>
                            <a:latin typeface="Cambria Math" panose="02040503050406030204" pitchFamily="18" charset="0"/>
                          </a:rPr>
                          <m:t>𝑝</m:t>
                        </m:r>
                      </m:e>
                    </m:acc>
                  </m:oMath>
                </a14:m>
                <a:r>
                  <a:rPr lang="en-US" sz="2200" dirty="0" smtClean="0"/>
                  <a:t> as </a:t>
                </a:r>
                <a14:m>
                  <m:oMath xmlns:m="http://schemas.openxmlformats.org/officeDocument/2006/math">
                    <m:acc>
                      <m:accPr>
                        <m:chr m:val="̂"/>
                        <m:ctrlPr>
                          <a:rPr lang="en-US" sz="2200" i="1">
                            <a:solidFill>
                              <a:prstClr val="black"/>
                            </a:solidFill>
                            <a:latin typeface="Cambria Math" panose="02040503050406030204" pitchFamily="18" charset="0"/>
                          </a:rPr>
                        </m:ctrlPr>
                      </m:accPr>
                      <m:e>
                        <m:r>
                          <a:rPr lang="en-US" sz="2200" b="0" i="1" smtClean="0">
                            <a:solidFill>
                              <a:prstClr val="black"/>
                            </a:solidFill>
                            <a:latin typeface="Cambria Math" panose="02040503050406030204" pitchFamily="18" charset="0"/>
                          </a:rPr>
                          <m:t>𝑃</m:t>
                        </m:r>
                      </m:e>
                    </m:acc>
                  </m:oMath>
                </a14:m>
                <a:r>
                  <a:rPr lang="en-US" sz="2200" dirty="0">
                    <a:solidFill>
                      <a:prstClr val="black"/>
                    </a:solidFill>
                  </a:rPr>
                  <a:t> = </a:t>
                </a:r>
                <a14:m>
                  <m:oMath xmlns:m="http://schemas.openxmlformats.org/officeDocument/2006/math">
                    <m:f>
                      <m:fPr>
                        <m:ctrlPr>
                          <a:rPr lang="en-US" sz="2200" i="1">
                            <a:solidFill>
                              <a:prstClr val="black"/>
                            </a:solidFill>
                            <a:latin typeface="Cambria Math" panose="02040503050406030204" pitchFamily="18" charset="0"/>
                          </a:rPr>
                        </m:ctrlPr>
                      </m:fPr>
                      <m:num>
                        <m:r>
                          <a:rPr lang="en-US" sz="2200" b="0" i="1" smtClean="0">
                            <a:solidFill>
                              <a:prstClr val="black"/>
                            </a:solidFill>
                            <a:latin typeface="Cambria Math" panose="02040503050406030204" pitchFamily="18" charset="0"/>
                          </a:rPr>
                          <m:t>𝑥</m:t>
                        </m:r>
                      </m:num>
                      <m:den>
                        <m:r>
                          <a:rPr lang="en-US" sz="2200" b="0" i="1" smtClean="0">
                            <a:solidFill>
                              <a:prstClr val="black"/>
                            </a:solidFill>
                            <a:latin typeface="Cambria Math" panose="02040503050406030204" pitchFamily="18" charset="0"/>
                          </a:rPr>
                          <m:t>𝑛</m:t>
                        </m:r>
                      </m:den>
                    </m:f>
                  </m:oMath>
                </a14:m>
                <a:endParaRPr lang="en-US" sz="2200" dirty="0" smtClean="0"/>
              </a:p>
              <a:p>
                <a:pPr marL="800100" lvl="1" indent="-342900">
                  <a:buFont typeface="Wingdings" panose="05000000000000000000" pitchFamily="2" charset="2"/>
                  <a:buChar char="§"/>
                </a:pPr>
                <a:r>
                  <a:rPr lang="en-US" sz="2200" dirty="0" smtClean="0"/>
                  <a:t>where </a:t>
                </a:r>
                <a:r>
                  <a:rPr lang="en-US" sz="2200" i="1" dirty="0"/>
                  <a:t>x </a:t>
                </a:r>
                <a:r>
                  <a:rPr lang="en-US" sz="2200" dirty="0"/>
                  <a:t>counts the number of </a:t>
                </a:r>
                <a:r>
                  <a:rPr lang="en-US" sz="2200" dirty="0" smtClean="0"/>
                  <a:t>successes</a:t>
                </a:r>
              </a:p>
              <a:p>
                <a:pPr marL="342900" indent="-342900">
                  <a:buFont typeface="Wingdings" panose="05000000000000000000" pitchFamily="2" charset="2"/>
                  <a:buChar char="§"/>
                </a:pPr>
                <a:r>
                  <a:rPr lang="en-US" sz="2200" dirty="0" smtClean="0"/>
                  <a:t>the </a:t>
                </a:r>
                <a:r>
                  <a:rPr lang="en-US" sz="2200" dirty="0"/>
                  <a:t>standard error </a:t>
                </a:r>
                <a:r>
                  <a:rPr lang="en-US" sz="2200" i="1" dirty="0"/>
                  <a:t>SE </a:t>
                </a:r>
                <a:r>
                  <a:rPr lang="en-US" sz="2200" dirty="0"/>
                  <a:t>of the sample </a:t>
                </a:r>
                <a:r>
                  <a:rPr lang="en-US" sz="2200" dirty="0" smtClean="0"/>
                  <a:t>is </a:t>
                </a:r>
              </a:p>
              <a:p>
                <a:pPr lvl="1"/>
                <a:endParaRPr lang="en-US" sz="2200" dirty="0" smtClean="0"/>
              </a:p>
              <a:p>
                <a:pPr lvl="1"/>
                <a:endParaRPr lang="en-US" sz="2200" dirty="0"/>
              </a:p>
              <a:p>
                <a:pPr marL="800100" lvl="1" indent="-342900">
                  <a:buFont typeface="Wingdings" panose="05000000000000000000" pitchFamily="2" charset="2"/>
                  <a:buChar char="§"/>
                </a:pPr>
                <a:endParaRPr lang="en-US" sz="2200" dirty="0" smtClean="0"/>
              </a:p>
              <a:p>
                <a:pPr marL="800100" lvl="1" indent="-342900">
                  <a:buFont typeface="Wingdings" panose="05000000000000000000" pitchFamily="2" charset="2"/>
                  <a:buChar char="§"/>
                </a:pPr>
                <a:endParaRPr lang="en-US" sz="2200" dirty="0"/>
              </a:p>
              <a:p>
                <a:pPr marL="800100" lvl="1" indent="-342900">
                  <a:buFont typeface="Wingdings" panose="05000000000000000000" pitchFamily="2" charset="2"/>
                  <a:buChar char="§"/>
                </a:pPr>
                <a:endParaRPr lang="en-US" sz="2200" dirty="0" smtClean="0"/>
              </a:p>
              <a:p>
                <a:pPr marL="800100" lvl="1" indent="-342900">
                  <a:buFont typeface="Wingdings" panose="05000000000000000000" pitchFamily="2" charset="2"/>
                  <a:buChar char="§"/>
                </a:pPr>
                <a:r>
                  <a:rPr lang="en-US" sz="2200" dirty="0"/>
                  <a:t>w</a:t>
                </a:r>
                <a:r>
                  <a:rPr lang="en-US" sz="2200" dirty="0" smtClean="0"/>
                  <a:t>e </a:t>
                </a:r>
                <a:r>
                  <a:rPr lang="en-US" sz="2200" dirty="0"/>
                  <a:t>can </a:t>
                </a:r>
                <a:r>
                  <a:rPr lang="en-US" sz="2200" dirty="0" smtClean="0"/>
                  <a:t>compute a </a:t>
                </a:r>
                <a:r>
                  <a:rPr lang="en-US" sz="2200" dirty="0"/>
                  <a:t>confidence interval for </a:t>
                </a:r>
                <a:r>
                  <a:rPr lang="en-US" sz="2200" i="1" dirty="0" smtClean="0"/>
                  <a:t>p</a:t>
                </a:r>
                <a:r>
                  <a:rPr lang="en-US" sz="2200" dirty="0" smtClean="0"/>
                  <a:t> from  </a:t>
                </a:r>
              </a:p>
              <a:p>
                <a:pPr marL="800100" lvl="1" indent="-342900">
                  <a:buFont typeface="Wingdings" panose="05000000000000000000" pitchFamily="2" charset="2"/>
                  <a:buChar char="§"/>
                </a:pPr>
                <a:endParaRPr lang="en-US" sz="2200" dirty="0"/>
              </a:p>
              <a:p>
                <a:pPr lvl="1"/>
                <a:endParaRPr lang="en-US" sz="2200" dirty="0" smtClean="0"/>
              </a:p>
              <a:p>
                <a:pPr marL="1257300" lvl="2" indent="-342900">
                  <a:spcBef>
                    <a:spcPts val="600"/>
                  </a:spcBef>
                  <a:buFont typeface="Arial" panose="020B0604020202020204" pitchFamily="34" charset="0"/>
                  <a:buChar char="•"/>
                </a:pPr>
                <a:r>
                  <a:rPr lang="en-US" sz="2200" dirty="0"/>
                  <a:t>where </a:t>
                </a:r>
                <a14:m>
                  <m:oMath xmlns:m="http://schemas.openxmlformats.org/officeDocument/2006/math">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𝑧</m:t>
                        </m:r>
                      </m:e>
                      <m:sub>
                        <m:r>
                          <a:rPr lang="en-US" sz="2200" b="0" i="1" smtClean="0">
                            <a:latin typeface="Cambria Math" panose="02040503050406030204" pitchFamily="18" charset="0"/>
                          </a:rPr>
                          <m:t>𝑝</m:t>
                        </m:r>
                      </m:sub>
                    </m:sSub>
                  </m:oMath>
                </a14:m>
                <a:r>
                  <a:rPr lang="en-US" sz="2200" dirty="0" smtClean="0"/>
                  <a:t>= </a:t>
                </a:r>
                <a:r>
                  <a:rPr lang="en-US" sz="2200" dirty="0"/>
                  <a:t>1.645 for a 90 </a:t>
                </a:r>
                <a:r>
                  <a:rPr lang="en-US" sz="2200" dirty="0" smtClean="0"/>
                  <a:t>percent confidence interval</a:t>
                </a:r>
              </a:p>
              <a:p>
                <a:pPr marL="1257300" lvl="2" indent="-342900">
                  <a:spcBef>
                    <a:spcPts val="600"/>
                  </a:spcBef>
                  <a:buFont typeface="Arial" panose="020B0604020202020204" pitchFamily="34" charset="0"/>
                  <a:buChar char="•"/>
                </a:pP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𝑧</m:t>
                        </m:r>
                      </m:e>
                      <m:sub>
                        <m:r>
                          <a:rPr lang="en-US" sz="2200" i="1">
                            <a:latin typeface="Cambria Math" panose="02040503050406030204" pitchFamily="18" charset="0"/>
                          </a:rPr>
                          <m:t>𝑝</m:t>
                        </m:r>
                      </m:sub>
                    </m:sSub>
                  </m:oMath>
                </a14:m>
                <a:r>
                  <a:rPr lang="en-US" sz="2200" dirty="0"/>
                  <a:t> = 1.96 for a 95 percent confidence </a:t>
                </a:r>
                <a:r>
                  <a:rPr lang="en-US" sz="2200" dirty="0" smtClean="0"/>
                  <a:t>interval</a:t>
                </a:r>
                <a:endParaRPr lang="en-US" sz="2200" dirty="0"/>
              </a:p>
              <a:p>
                <a:pPr marL="1257300" lvl="2" indent="-342900">
                  <a:spcBef>
                    <a:spcPts val="600"/>
                  </a:spcBef>
                  <a:buFont typeface="Arial" panose="020B0604020202020204" pitchFamily="34" charset="0"/>
                  <a:buChar char="•"/>
                </a:pP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𝑧</m:t>
                        </m:r>
                      </m:e>
                      <m:sub>
                        <m:r>
                          <a:rPr lang="en-US" sz="2200" i="1">
                            <a:latin typeface="Cambria Math" panose="02040503050406030204" pitchFamily="18" charset="0"/>
                          </a:rPr>
                          <m:t>𝑝</m:t>
                        </m:r>
                      </m:sub>
                    </m:sSub>
                  </m:oMath>
                </a14:m>
                <a:r>
                  <a:rPr lang="en-US" sz="2200" dirty="0"/>
                  <a:t> = 2.54 for a 99 percent confidence </a:t>
                </a:r>
                <a:r>
                  <a:rPr lang="en-US" sz="2200" dirty="0" smtClean="0"/>
                  <a:t>interval</a:t>
                </a:r>
              </a:p>
              <a:p>
                <a:pPr marL="342900" indent="-342900">
                  <a:buFont typeface="Wingdings" panose="05000000000000000000" pitchFamily="2" charset="2"/>
                  <a:buChar char="§"/>
                </a:pPr>
                <a:r>
                  <a:rPr lang="en-US" sz="2200" dirty="0" smtClean="0"/>
                  <a:t>This </a:t>
                </a:r>
                <a:r>
                  <a:rPr lang="en-US" sz="2200" dirty="0"/>
                  <a:t>procedure is </a:t>
                </a:r>
                <a:r>
                  <a:rPr lang="en-US" sz="2200" dirty="0" smtClean="0"/>
                  <a:t>valid as </a:t>
                </a:r>
                <a:r>
                  <a:rPr lang="en-US" sz="2200" dirty="0"/>
                  <a:t>long as there are at least 10 successes and 10 failures.</a:t>
                </a:r>
              </a:p>
            </p:txBody>
          </p:sp>
        </mc:Choice>
        <mc:Fallback xmlns="">
          <p:sp>
            <p:nvSpPr>
              <p:cNvPr id="23" name="Freeform 22"/>
              <p:cNvSpPr>
                <a:spLocks noRot="1" noChangeAspect="1" noMove="1" noResize="1" noEditPoints="1" noAdjustHandles="1" noChangeArrowheads="1" noChangeShapeType="1" noTextEdit="1"/>
              </p:cNvSpPr>
              <p:nvPr/>
            </p:nvSpPr>
            <p:spPr>
              <a:xfrm>
                <a:off x="625642" y="1301092"/>
                <a:ext cx="10940716" cy="5006718"/>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blipFill rotWithShape="0">
                <a:blip r:embed="rId3"/>
                <a:stretch>
                  <a:fillRect l="-111"/>
                </a:stretch>
              </a:blipFill>
            </p:spPr>
            <p:txBody>
              <a:bodyPr/>
              <a:lstStyle/>
              <a:p>
                <a:r>
                  <a:rPr lang="en-US">
                    <a:noFill/>
                  </a:rPr>
                  <a:t> </a:t>
                </a:r>
              </a:p>
            </p:txBody>
          </p:sp>
        </mc:Fallback>
      </mc:AlternateContent>
      <p:sp>
        <p:nvSpPr>
          <p:cNvPr id="5" name="TextBox 4"/>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5</a:t>
            </a:r>
            <a:r>
              <a:rPr lang="en-US" sz="1100" b="1" dirty="0">
                <a:solidFill>
                  <a:schemeClr val="tx2"/>
                </a:solidFill>
              </a:rPr>
              <a:t>: Estimation </a:t>
            </a:r>
            <a:r>
              <a:rPr lang="en-US" sz="1100" b="1" dirty="0" smtClean="0">
                <a:solidFill>
                  <a:schemeClr val="tx2"/>
                </a:solidFill>
              </a:rPr>
              <a:t>– Estimating Proportions</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6078" y="4588930"/>
            <a:ext cx="2762450" cy="1109987"/>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74478" y="2209134"/>
            <a:ext cx="3390900" cy="533400"/>
          </a:xfrm>
          <a:prstGeom prst="rect">
            <a:avLst/>
          </a:prstGeom>
        </p:spPr>
      </p:pic>
    </p:spTree>
    <p:extLst>
      <p:ext uri="{BB962C8B-B14F-4D97-AF65-F5344CB8AC3E}">
        <p14:creationId xmlns:p14="http://schemas.microsoft.com/office/powerpoint/2010/main" val="335448352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7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750"/>
                                        <p:tgtEl>
                                          <p:spTgt spid="23"/>
                                        </p:tgtEl>
                                      </p:cBhvr>
                                    </p:animEffect>
                                  </p:childTnLst>
                                </p:cTn>
                              </p:par>
                              <p:par>
                                <p:cTn id="13" presetID="42" presetClass="entr" presetSubtype="0" fill="hold" nodeType="with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animEffect transition="in" filter="fade">
                                      <p:cBhvr>
                                        <p:cTn id="15" dur="750"/>
                                        <p:tgtEl>
                                          <p:spTgt spid="23">
                                            <p:txEl>
                                              <p:pRg st="0" end="0"/>
                                            </p:txEl>
                                          </p:spTgt>
                                        </p:tgtEl>
                                      </p:cBhvr>
                                    </p:animEffect>
                                    <p:anim calcmode="lin" valueType="num">
                                      <p:cBhvr>
                                        <p:cTn id="16" dur="75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7" dur="75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3">
                                            <p:txEl>
                                              <p:pRg st="1" end="1"/>
                                            </p:txEl>
                                          </p:spTgt>
                                        </p:tgtEl>
                                        <p:attrNameLst>
                                          <p:attrName>style.visibility</p:attrName>
                                        </p:attrNameLst>
                                      </p:cBhvr>
                                      <p:to>
                                        <p:strVal val="visible"/>
                                      </p:to>
                                    </p:set>
                                    <p:animEffect transition="in" filter="fade">
                                      <p:cBhvr>
                                        <p:cTn id="22" dur="750"/>
                                        <p:tgtEl>
                                          <p:spTgt spid="23">
                                            <p:txEl>
                                              <p:pRg st="1" end="1"/>
                                            </p:txEl>
                                          </p:spTgt>
                                        </p:tgtEl>
                                      </p:cBhvr>
                                    </p:animEffect>
                                    <p:anim calcmode="lin" valueType="num">
                                      <p:cBhvr>
                                        <p:cTn id="23" dur="75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24" dur="75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3">
                                            <p:txEl>
                                              <p:pRg st="2" end="2"/>
                                            </p:txEl>
                                          </p:spTgt>
                                        </p:tgtEl>
                                        <p:attrNameLst>
                                          <p:attrName>style.visibility</p:attrName>
                                        </p:attrNameLst>
                                      </p:cBhvr>
                                      <p:to>
                                        <p:strVal val="visible"/>
                                      </p:to>
                                    </p:set>
                                    <p:animEffect transition="in" filter="fade">
                                      <p:cBhvr>
                                        <p:cTn id="29" dur="750"/>
                                        <p:tgtEl>
                                          <p:spTgt spid="23">
                                            <p:txEl>
                                              <p:pRg st="2" end="2"/>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75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3">
                                            <p:txEl>
                                              <p:pRg st="8" end="8"/>
                                            </p:txEl>
                                          </p:spTgt>
                                        </p:tgtEl>
                                        <p:attrNameLst>
                                          <p:attrName>style.visibility</p:attrName>
                                        </p:attrNameLst>
                                      </p:cBhvr>
                                      <p:to>
                                        <p:strVal val="visible"/>
                                      </p:to>
                                    </p:set>
                                    <p:animEffect transition="in" filter="fade">
                                      <p:cBhvr>
                                        <p:cTn id="37" dur="750"/>
                                        <p:tgtEl>
                                          <p:spTgt spid="23">
                                            <p:txEl>
                                              <p:pRg st="8" end="8"/>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75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23">
                                            <p:txEl>
                                              <p:pRg st="11" end="11"/>
                                            </p:txEl>
                                          </p:spTgt>
                                        </p:tgtEl>
                                        <p:attrNameLst>
                                          <p:attrName>style.visibility</p:attrName>
                                        </p:attrNameLst>
                                      </p:cBhvr>
                                      <p:to>
                                        <p:strVal val="visible"/>
                                      </p:to>
                                    </p:set>
                                    <p:animEffect transition="in" filter="fade">
                                      <p:cBhvr>
                                        <p:cTn id="45" dur="750"/>
                                        <p:tgtEl>
                                          <p:spTgt spid="23">
                                            <p:txEl>
                                              <p:pRg st="11" end="11"/>
                                            </p:txEl>
                                          </p:spTgt>
                                        </p:tgtEl>
                                      </p:cBhvr>
                                    </p:animEffect>
                                    <p:anim calcmode="lin" valueType="num">
                                      <p:cBhvr>
                                        <p:cTn id="46" dur="750" fill="hold"/>
                                        <p:tgtEl>
                                          <p:spTgt spid="23">
                                            <p:txEl>
                                              <p:pRg st="11" end="11"/>
                                            </p:txEl>
                                          </p:spTgt>
                                        </p:tgtEl>
                                        <p:attrNameLst>
                                          <p:attrName>ppt_x</p:attrName>
                                        </p:attrNameLst>
                                      </p:cBhvr>
                                      <p:tavLst>
                                        <p:tav tm="0">
                                          <p:val>
                                            <p:strVal val="#ppt_x"/>
                                          </p:val>
                                        </p:tav>
                                        <p:tav tm="100000">
                                          <p:val>
                                            <p:strVal val="#ppt_x"/>
                                          </p:val>
                                        </p:tav>
                                      </p:tavLst>
                                    </p:anim>
                                    <p:anim calcmode="lin" valueType="num">
                                      <p:cBhvr>
                                        <p:cTn id="47" dur="750" fill="hold"/>
                                        <p:tgtEl>
                                          <p:spTgt spid="2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23">
                                            <p:txEl>
                                              <p:pRg st="12" end="12"/>
                                            </p:txEl>
                                          </p:spTgt>
                                        </p:tgtEl>
                                        <p:attrNameLst>
                                          <p:attrName>style.visibility</p:attrName>
                                        </p:attrNameLst>
                                      </p:cBhvr>
                                      <p:to>
                                        <p:strVal val="visible"/>
                                      </p:to>
                                    </p:set>
                                    <p:animEffect transition="in" filter="fade">
                                      <p:cBhvr>
                                        <p:cTn id="52" dur="750"/>
                                        <p:tgtEl>
                                          <p:spTgt spid="23">
                                            <p:txEl>
                                              <p:pRg st="12" end="12"/>
                                            </p:txEl>
                                          </p:spTgt>
                                        </p:tgtEl>
                                      </p:cBhvr>
                                    </p:animEffect>
                                    <p:anim calcmode="lin" valueType="num">
                                      <p:cBhvr>
                                        <p:cTn id="53" dur="750" fill="hold"/>
                                        <p:tgtEl>
                                          <p:spTgt spid="23">
                                            <p:txEl>
                                              <p:pRg st="12" end="12"/>
                                            </p:txEl>
                                          </p:spTgt>
                                        </p:tgtEl>
                                        <p:attrNameLst>
                                          <p:attrName>ppt_x</p:attrName>
                                        </p:attrNameLst>
                                      </p:cBhvr>
                                      <p:tavLst>
                                        <p:tav tm="0">
                                          <p:val>
                                            <p:strVal val="#ppt_x"/>
                                          </p:val>
                                        </p:tav>
                                        <p:tav tm="100000">
                                          <p:val>
                                            <p:strVal val="#ppt_x"/>
                                          </p:val>
                                        </p:tav>
                                      </p:tavLst>
                                    </p:anim>
                                    <p:anim calcmode="lin" valueType="num">
                                      <p:cBhvr>
                                        <p:cTn id="54" dur="750" fill="hold"/>
                                        <p:tgtEl>
                                          <p:spTgt spid="2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23">
                                            <p:txEl>
                                              <p:pRg st="13" end="13"/>
                                            </p:txEl>
                                          </p:spTgt>
                                        </p:tgtEl>
                                        <p:attrNameLst>
                                          <p:attrName>style.visibility</p:attrName>
                                        </p:attrNameLst>
                                      </p:cBhvr>
                                      <p:to>
                                        <p:strVal val="visible"/>
                                      </p:to>
                                    </p:set>
                                    <p:animEffect transition="in" filter="fade">
                                      <p:cBhvr>
                                        <p:cTn id="59" dur="750"/>
                                        <p:tgtEl>
                                          <p:spTgt spid="23">
                                            <p:txEl>
                                              <p:pRg st="13" end="13"/>
                                            </p:txEl>
                                          </p:spTgt>
                                        </p:tgtEl>
                                      </p:cBhvr>
                                    </p:animEffect>
                                    <p:anim calcmode="lin" valueType="num">
                                      <p:cBhvr>
                                        <p:cTn id="60" dur="750" fill="hold"/>
                                        <p:tgtEl>
                                          <p:spTgt spid="23">
                                            <p:txEl>
                                              <p:pRg st="13" end="13"/>
                                            </p:txEl>
                                          </p:spTgt>
                                        </p:tgtEl>
                                        <p:attrNameLst>
                                          <p:attrName>ppt_x</p:attrName>
                                        </p:attrNameLst>
                                      </p:cBhvr>
                                      <p:tavLst>
                                        <p:tav tm="0">
                                          <p:val>
                                            <p:strVal val="#ppt_x"/>
                                          </p:val>
                                        </p:tav>
                                        <p:tav tm="100000">
                                          <p:val>
                                            <p:strVal val="#ppt_x"/>
                                          </p:val>
                                        </p:tav>
                                      </p:tavLst>
                                    </p:anim>
                                    <p:anim calcmode="lin" valueType="num">
                                      <p:cBhvr>
                                        <p:cTn id="61" dur="750" fill="hold"/>
                                        <p:tgtEl>
                                          <p:spTgt spid="23">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23">
                                            <p:txEl>
                                              <p:pRg st="14" end="14"/>
                                            </p:txEl>
                                          </p:spTgt>
                                        </p:tgtEl>
                                        <p:attrNameLst>
                                          <p:attrName>style.visibility</p:attrName>
                                        </p:attrNameLst>
                                      </p:cBhvr>
                                      <p:to>
                                        <p:strVal val="visible"/>
                                      </p:to>
                                    </p:set>
                                    <p:animEffect transition="in" filter="fade">
                                      <p:cBhvr>
                                        <p:cTn id="66" dur="750"/>
                                        <p:tgtEl>
                                          <p:spTgt spid="23">
                                            <p:txEl>
                                              <p:pRg st="14" end="14"/>
                                            </p:txEl>
                                          </p:spTgt>
                                        </p:tgtEl>
                                      </p:cBhvr>
                                    </p:animEffect>
                                    <p:anim calcmode="lin" valueType="num">
                                      <p:cBhvr>
                                        <p:cTn id="67" dur="750" fill="hold"/>
                                        <p:tgtEl>
                                          <p:spTgt spid="23">
                                            <p:txEl>
                                              <p:pRg st="14" end="14"/>
                                            </p:txEl>
                                          </p:spTgt>
                                        </p:tgtEl>
                                        <p:attrNameLst>
                                          <p:attrName>ppt_x</p:attrName>
                                        </p:attrNameLst>
                                      </p:cBhvr>
                                      <p:tavLst>
                                        <p:tav tm="0">
                                          <p:val>
                                            <p:strVal val="#ppt_x"/>
                                          </p:val>
                                        </p:tav>
                                        <p:tav tm="100000">
                                          <p:val>
                                            <p:strVal val="#ppt_x"/>
                                          </p:val>
                                        </p:tav>
                                      </p:tavLst>
                                    </p:anim>
                                    <p:anim calcmode="lin" valueType="num">
                                      <p:cBhvr>
                                        <p:cTn id="68" dur="750" fill="hold"/>
                                        <p:tgtEl>
                                          <p:spTgt spid="23">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normAutofit fontScale="92500" lnSpcReduction="20000"/>
              </a:bodyPr>
              <a:lstStyle/>
              <a:p>
                <a:pPr>
                  <a:buFont typeface="Wingdings" panose="05000000000000000000" pitchFamily="2" charset="2"/>
                  <a:buChar char="§"/>
                </a:pPr>
                <a:r>
                  <a:rPr lang="en-US" dirty="0" smtClean="0"/>
                  <a:t>Now </a:t>
                </a:r>
                <a:r>
                  <a:rPr lang="en-US" dirty="0"/>
                  <a:t>we can complete our example. Note that there were over 600 successes and failures so that the assumptions of our procedure are satisfied. </a:t>
                </a:r>
                <a:endParaRPr lang="en-US" dirty="0" smtClean="0"/>
              </a:p>
              <a:p>
                <a:pPr lvl="1">
                  <a:buFont typeface="Wingdings" panose="05000000000000000000" pitchFamily="2" charset="2"/>
                  <a:buChar char="§"/>
                </a:pPr>
                <a:r>
                  <a:rPr lang="en-US" dirty="0" smtClean="0"/>
                  <a:t>We </a:t>
                </a:r>
                <a:r>
                  <a:rPr lang="en-US" dirty="0"/>
                  <a:t>know that </a:t>
                </a:r>
                <a14:m>
                  <m:oMath xmlns:m="http://schemas.openxmlformats.org/officeDocument/2006/math">
                    <m:acc>
                      <m:accPr>
                        <m:chr m:val="̂"/>
                        <m:ctrlPr>
                          <a:rPr lang="en-US" i="1">
                            <a:solidFill>
                              <a:prstClr val="black"/>
                            </a:solidFill>
                            <a:latin typeface="Cambria Math" panose="02040503050406030204" pitchFamily="18" charset="0"/>
                          </a:rPr>
                        </m:ctrlPr>
                      </m:accPr>
                      <m:e>
                        <m:r>
                          <a:rPr lang="en-US" i="1">
                            <a:solidFill>
                              <a:prstClr val="black"/>
                            </a:solidFill>
                            <a:latin typeface="Cambria Math" panose="02040503050406030204" pitchFamily="18" charset="0"/>
                          </a:rPr>
                          <m:t>𝑃</m:t>
                        </m:r>
                      </m:e>
                    </m:acc>
                  </m:oMath>
                </a14:m>
                <a:r>
                  <a:rPr lang="en-US" dirty="0">
                    <a:solidFill>
                      <a:prstClr val="black"/>
                    </a:solidFill>
                  </a:rPr>
                  <a:t> = </a:t>
                </a:r>
                <a14:m>
                  <m:oMath xmlns:m="http://schemas.openxmlformats.org/officeDocument/2006/math">
                    <m:f>
                      <m:fPr>
                        <m:ctrlPr>
                          <a:rPr lang="en-US" i="1">
                            <a:solidFill>
                              <a:prstClr val="black"/>
                            </a:solidFill>
                            <a:latin typeface="Cambria Math" panose="02040503050406030204" pitchFamily="18" charset="0"/>
                          </a:rPr>
                        </m:ctrlPr>
                      </m:fPr>
                      <m:num>
                        <m:r>
                          <a:rPr lang="en-US" b="0" i="1" smtClean="0">
                            <a:solidFill>
                              <a:prstClr val="black"/>
                            </a:solidFill>
                            <a:latin typeface="Cambria Math" panose="02040503050406030204" pitchFamily="18" charset="0"/>
                          </a:rPr>
                          <m:t>665</m:t>
                        </m:r>
                      </m:num>
                      <m:den>
                        <m:r>
                          <a:rPr lang="en-US" b="0" i="1" smtClean="0">
                            <a:solidFill>
                              <a:prstClr val="black"/>
                            </a:solidFill>
                            <a:latin typeface="Cambria Math" panose="02040503050406030204" pitchFamily="18" charset="0"/>
                          </a:rPr>
                          <m:t>1316</m:t>
                        </m:r>
                      </m:den>
                    </m:f>
                  </m:oMath>
                </a14:m>
                <a:r>
                  <a:rPr lang="en-US" dirty="0" smtClean="0"/>
                  <a:t> = 0.5052</a:t>
                </a:r>
                <a:endParaRPr lang="en-US" dirty="0"/>
              </a:p>
              <a:p>
                <a:pPr lvl="1">
                  <a:buFont typeface="Wingdings" panose="05000000000000000000" pitchFamily="2" charset="2"/>
                  <a:buChar char="§"/>
                </a:pPr>
                <a:r>
                  <a:rPr lang="en-US" dirty="0" smtClean="0"/>
                  <a:t>so that the </a:t>
                </a:r>
                <a:r>
                  <a:rPr lang="en-US" dirty="0"/>
                  <a:t>standard error is </a:t>
                </a:r>
                <a:endParaRPr lang="en-US" dirty="0" smtClean="0"/>
              </a:p>
              <a:p>
                <a:pPr lvl="1">
                  <a:buFont typeface="Wingdings" panose="05000000000000000000" pitchFamily="2" charset="2"/>
                  <a:buChar char="§"/>
                </a:pPr>
                <a:endParaRPr lang="en-US" sz="2200" dirty="0"/>
              </a:p>
              <a:p>
                <a:endParaRPr lang="en-US" sz="2800" dirty="0"/>
              </a:p>
              <a:p>
                <a:r>
                  <a:rPr lang="en-US" sz="2800" dirty="0"/>
                  <a:t>Finally, suppose we want to compute a 95 percent confidence interval. </a:t>
                </a:r>
                <a:endParaRPr lang="en-US" sz="2800" dirty="0" smtClean="0"/>
              </a:p>
              <a:p>
                <a:pPr lvl="1"/>
                <a:r>
                  <a:rPr lang="en-US" dirty="0" smtClean="0"/>
                  <a:t>It </a:t>
                </a:r>
                <a:r>
                  <a:rPr lang="en-US" dirty="0"/>
                  <a:t>goes from </a:t>
                </a:r>
                <a14:m>
                  <m:oMath xmlns:m="http://schemas.openxmlformats.org/officeDocument/2006/math">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𝑝</m:t>
                        </m:r>
                      </m:e>
                    </m:acc>
                    <m:r>
                      <a:rPr lang="en-US" i="1">
                        <a:solidFill>
                          <a:prstClr val="black"/>
                        </a:solidFill>
                        <a:latin typeface="Cambria Math" panose="02040503050406030204" pitchFamily="18" charset="0"/>
                      </a:rPr>
                      <m:t> </m:t>
                    </m:r>
                  </m:oMath>
                </a14:m>
                <a:r>
                  <a:rPr lang="en-US" dirty="0"/>
                  <a:t>− 1.96 </a:t>
                </a:r>
                <a:r>
                  <a:rPr lang="en-US" i="1" dirty="0" smtClean="0"/>
                  <a:t>SE </a:t>
                </a:r>
                <a:r>
                  <a:rPr lang="en-US" dirty="0"/>
                  <a:t>= 0.5052 − 1.96 ⋅ 0.0138 = 0.47815 </a:t>
                </a:r>
              </a:p>
              <a:p>
                <a:pPr marL="454914" lvl="1" indent="0">
                  <a:buNone/>
                </a:pPr>
                <a:r>
                  <a:rPr lang="en-US" dirty="0" smtClean="0"/>
                  <a:t>	to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𝑝</m:t>
                        </m:r>
                      </m:e>
                    </m:acc>
                  </m:oMath>
                </a14:m>
                <a:r>
                  <a:rPr lang="en-US" sz="600" dirty="0" smtClean="0"/>
                  <a:t> </a:t>
                </a:r>
                <a:r>
                  <a:rPr lang="en-US" dirty="0"/>
                  <a:t>+ 1.96 </a:t>
                </a:r>
                <a:r>
                  <a:rPr lang="en-US" i="1" dirty="0"/>
                  <a:t>SE </a:t>
                </a:r>
                <a:r>
                  <a:rPr lang="en-US" dirty="0"/>
                  <a:t>= 0.5052 + 1.96 ⋅ 0.0138 = </a:t>
                </a:r>
                <a:r>
                  <a:rPr lang="en-US" dirty="0" smtClean="0"/>
                  <a:t>0.53225</a:t>
                </a:r>
                <a:endParaRPr lang="en-US" sz="6400"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0">
                <a:blip r:embed="rId2"/>
                <a:stretch>
                  <a:fillRect l="-171" t="-2372" r="-1535"/>
                </a:stretch>
              </a:blipFill>
            </p:spPr>
            <p:txBody>
              <a:bodyPr/>
              <a:lstStyle/>
              <a:p>
                <a:r>
                  <a:rPr lang="en-US">
                    <a:noFill/>
                  </a:rPr>
                  <a:t> </a:t>
                </a:r>
              </a:p>
            </p:txBody>
          </p:sp>
        </mc:Fallback>
      </mc:AlternateContent>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2775" y="3056282"/>
            <a:ext cx="5886450" cy="990600"/>
          </a:xfrm>
          <a:prstGeom prst="rect">
            <a:avLst/>
          </a:prstGeom>
        </p:spPr>
      </p:pic>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5</a:t>
            </a:r>
            <a:r>
              <a:rPr lang="en-US" sz="1100" b="1" dirty="0">
                <a:solidFill>
                  <a:schemeClr val="tx2"/>
                </a:solidFill>
              </a:rPr>
              <a:t>: Estimation </a:t>
            </a:r>
            <a:r>
              <a:rPr lang="en-US" sz="1100" b="1" dirty="0" smtClean="0">
                <a:solidFill>
                  <a:schemeClr val="tx2"/>
                </a:solidFill>
              </a:rPr>
              <a:t>– Estimating Proportions</a:t>
            </a:r>
          </a:p>
        </p:txBody>
      </p:sp>
    </p:spTree>
    <p:extLst>
      <p:ext uri="{BB962C8B-B14F-4D97-AF65-F5344CB8AC3E}">
        <p14:creationId xmlns:p14="http://schemas.microsoft.com/office/powerpoint/2010/main" val="392756168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750"/>
                                        <p:tgtEl>
                                          <p:spTgt spid="2">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75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Effect transition="in" filter="fade">
                                      <p:cBhvr>
                                        <p:cTn id="20" dur="750"/>
                                        <p:tgtEl>
                                          <p:spTgt spid="2">
                                            <p:txEl>
                                              <p:pRg st="5" end="5"/>
                                            </p:txEl>
                                          </p:spTgt>
                                        </p:tgtEl>
                                      </p:cBhvr>
                                    </p:animEffect>
                                    <p:anim calcmode="lin" valueType="num">
                                      <p:cBhvr>
                                        <p:cTn id="21" dur="75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2" dur="75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750"/>
                                        <p:tgtEl>
                                          <p:spTgt spid="2">
                                            <p:txEl>
                                              <p:pRg st="6" end="6"/>
                                            </p:txEl>
                                          </p:spTgt>
                                        </p:tgtEl>
                                      </p:cBhvr>
                                    </p:animEffect>
                                    <p:anim calcmode="lin" valueType="num">
                                      <p:cBhvr>
                                        <p:cTn id="28" dur="75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9" dur="750" fill="hold"/>
                                        <p:tgtEl>
                                          <p:spTgt spid="2">
                                            <p:txEl>
                                              <p:pRg st="6" end="6"/>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750"/>
                                        <p:tgtEl>
                                          <p:spTgt spid="2">
                                            <p:txEl>
                                              <p:pRg st="7" end="7"/>
                                            </p:txEl>
                                          </p:spTgt>
                                        </p:tgtEl>
                                      </p:cBhvr>
                                    </p:animEffect>
                                    <p:anim calcmode="lin" valueType="num">
                                      <p:cBhvr>
                                        <p:cTn id="33" dur="75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4" dur="75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958408" y="1218120"/>
                <a:ext cx="10275183" cy="4836145"/>
              </a:xfrm>
            </p:spPr>
            <p:txBody>
              <a:bodyPr>
                <a:normAutofit/>
              </a:bodyPr>
              <a:lstStyle/>
              <a:p>
                <a:pPr>
                  <a:buFont typeface="Wingdings" panose="05000000000000000000" pitchFamily="2" charset="2"/>
                  <a:buChar char="§"/>
                </a:pPr>
                <a:r>
                  <a:rPr lang="en-US" sz="2800" dirty="0" smtClean="0"/>
                  <a:t>In </a:t>
                </a:r>
                <a:r>
                  <a:rPr lang="en-US" sz="2800" dirty="0"/>
                  <a:t>fact, we know </a:t>
                </a:r>
                <a:r>
                  <a:rPr lang="en-US" sz="2800" i="1" dirty="0"/>
                  <a:t>more </a:t>
                </a:r>
                <a:r>
                  <a:rPr lang="en-US" sz="2800" dirty="0"/>
                  <a:t>than just the sample mean: </a:t>
                </a:r>
                <a:endParaRPr lang="en-US" sz="2800" dirty="0" smtClean="0"/>
              </a:p>
              <a:p>
                <a:pPr lvl="1">
                  <a:buFont typeface="Wingdings" panose="05000000000000000000" pitchFamily="2" charset="2"/>
                  <a:buChar char="§"/>
                </a:pPr>
                <a:r>
                  <a:rPr lang="en-US" sz="2800" dirty="0"/>
                  <a:t>W</a:t>
                </a:r>
                <a:r>
                  <a:rPr lang="en-US" sz="2800" dirty="0" smtClean="0"/>
                  <a:t>e </a:t>
                </a:r>
                <a:r>
                  <a:rPr lang="en-US" sz="2800" i="1" dirty="0"/>
                  <a:t>also </a:t>
                </a:r>
                <a:r>
                  <a:rPr lang="en-US" sz="2800" dirty="0"/>
                  <a:t>know that all sample means are distributed normally, according to the Central Limit </a:t>
                </a:r>
                <a:r>
                  <a:rPr lang="en-US" sz="2800" dirty="0" smtClean="0"/>
                  <a:t>Theorem</a:t>
                </a:r>
              </a:p>
              <a:p>
                <a:pPr lvl="1">
                  <a:buFont typeface="Wingdings" panose="05000000000000000000" pitchFamily="2" charset="2"/>
                  <a:buChar char="§"/>
                </a:pPr>
                <a:r>
                  <a:rPr lang="en-US" sz="2800" dirty="0"/>
                  <a:t>T</a:t>
                </a:r>
                <a:r>
                  <a:rPr lang="en-US" sz="2800" dirty="0" smtClean="0"/>
                  <a:t>hat </a:t>
                </a:r>
                <a:r>
                  <a:rPr lang="en-US" sz="2800" dirty="0"/>
                  <a:t>the distribution of all sample means (of which ours is just one) is normal with the same mean as the population mean and a standard deviation </a:t>
                </a:r>
                <a:r>
                  <a:rPr lang="en-US" sz="2800" dirty="0" smtClean="0"/>
                  <a:t>of </a:t>
                </a:r>
                <a14:m>
                  <m:oMath xmlns:m="http://schemas.openxmlformats.org/officeDocument/2006/math">
                    <m:f>
                      <m:fPr>
                        <m:type m:val="lin"/>
                        <m:ctrlPr>
                          <a:rPr lang="en-US" sz="2800" i="1" smtClean="0">
                            <a:latin typeface="Cambria Math" panose="02040503050406030204" pitchFamily="18" charset="0"/>
                          </a:rPr>
                        </m:ctrlPr>
                      </m:fPr>
                      <m:num>
                        <m:r>
                          <m:rPr>
                            <m:nor/>
                          </m:rPr>
                          <a:rPr lang="en-US" sz="2800" dirty="0">
                            <a:latin typeface="Cambria Math" panose="02040503050406030204" pitchFamily="18" charset="0"/>
                            <a:ea typeface="Cambria Math" panose="02040503050406030204" pitchFamily="18" charset="0"/>
                          </a:rPr>
                          <m:t>7.82</m:t>
                        </m:r>
                        <m:r>
                          <m:rPr>
                            <m:nor/>
                          </m:rPr>
                          <a:rPr lang="en-US" sz="2800" dirty="0">
                            <a:latin typeface="Symbol" panose="05050102010706020507" pitchFamily="18" charset="2"/>
                          </a:rPr>
                          <m:t> </m:t>
                        </m:r>
                      </m:num>
                      <m:den>
                        <m:rad>
                          <m:radPr>
                            <m:degHide m:val="on"/>
                            <m:ctrlPr>
                              <a:rPr lang="en-US" sz="2800" i="1" smtClean="0">
                                <a:latin typeface="Cambria Math" panose="02040503050406030204" pitchFamily="18" charset="0"/>
                              </a:rPr>
                            </m:ctrlPr>
                          </m:radPr>
                          <m:deg/>
                          <m:e>
                            <m:r>
                              <a:rPr lang="en-US" sz="2800" b="0" i="1" smtClean="0">
                                <a:latin typeface="Cambria Math" panose="02040503050406030204" pitchFamily="18" charset="0"/>
                              </a:rPr>
                              <m:t>398</m:t>
                            </m:r>
                          </m:e>
                        </m:rad>
                      </m:den>
                    </m:f>
                  </m:oMath>
                </a14:m>
                <a:r>
                  <a:rPr lang="en-US" sz="2800" dirty="0" smtClean="0">
                    <a:latin typeface="Symbol" panose="05050102010706020507" pitchFamily="18" charset="2"/>
                  </a:rPr>
                  <a:t> = 0.3920</a:t>
                </a:r>
                <a:endParaRPr lang="en-US" sz="2800" dirty="0">
                  <a:latin typeface="Symbol" panose="05050102010706020507" pitchFamily="18" charset="2"/>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958408" y="1218120"/>
                <a:ext cx="10275183" cy="4836145"/>
              </a:xfrm>
              <a:blipFill rotWithShape="0">
                <a:blip r:embed="rId2"/>
                <a:stretch>
                  <a:fillRect l="-297" t="-1387"/>
                </a:stretch>
              </a:blipFill>
            </p:spPr>
            <p:txBody>
              <a:bodyPr/>
              <a:lstStyle/>
              <a:p>
                <a:r>
                  <a:rPr lang="en-US">
                    <a:noFill/>
                  </a:rPr>
                  <a:t> </a:t>
                </a:r>
              </a:p>
            </p:txBody>
          </p:sp>
        </mc:Fallback>
      </mc:AlternateContent>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5</a:t>
            </a:r>
            <a:r>
              <a:rPr lang="en-US" sz="1100" b="1" dirty="0">
                <a:solidFill>
                  <a:schemeClr val="tx2"/>
                </a:solidFill>
              </a:rPr>
              <a:t>: Estimation </a:t>
            </a:r>
            <a:r>
              <a:rPr lang="en-US" sz="1100" b="1" dirty="0" smtClean="0">
                <a:solidFill>
                  <a:schemeClr val="tx2"/>
                </a:solidFill>
              </a:rPr>
              <a:t>– Confidence </a:t>
            </a:r>
            <a:r>
              <a:rPr lang="en-US" sz="1100" b="1" dirty="0">
                <a:solidFill>
                  <a:schemeClr val="tx2"/>
                </a:solidFill>
              </a:rPr>
              <a:t>Intervals for Means </a:t>
            </a:r>
          </a:p>
        </p:txBody>
      </p:sp>
    </p:spTree>
    <p:extLst>
      <p:ext uri="{BB962C8B-B14F-4D97-AF65-F5344CB8AC3E}">
        <p14:creationId xmlns:p14="http://schemas.microsoft.com/office/powerpoint/2010/main" val="292096844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1390" y="666428"/>
            <a:ext cx="10721009" cy="5532896"/>
          </a:xfrm>
        </p:spPr>
        <p:txBody>
          <a:bodyPr>
            <a:noAutofit/>
          </a:bodyPr>
          <a:lstStyle/>
          <a:p>
            <a:pPr algn="just">
              <a:spcAft>
                <a:spcPts val="600"/>
              </a:spcAft>
              <a:buFont typeface="Wingdings" panose="05000000000000000000" pitchFamily="2" charset="2"/>
              <a:buChar char="§"/>
            </a:pPr>
            <a:r>
              <a:rPr lang="en-US" sz="2200" dirty="0" smtClean="0"/>
              <a:t>Instead </a:t>
            </a:r>
            <a:r>
              <a:rPr lang="en-US" sz="2200" dirty="0"/>
              <a:t>of providing a </a:t>
            </a:r>
            <a:r>
              <a:rPr lang="en-US" sz="2200" i="1" dirty="0"/>
              <a:t>point estimate </a:t>
            </a:r>
            <a:r>
              <a:rPr lang="en-US" sz="2200" dirty="0"/>
              <a:t>for an unknown population parameter we provide an interval instead, called </a:t>
            </a:r>
            <a:r>
              <a:rPr lang="en-US" sz="2200" b="1" dirty="0"/>
              <a:t>confidence interval</a:t>
            </a:r>
            <a:r>
              <a:rPr lang="en-US" sz="2200" dirty="0"/>
              <a:t>. </a:t>
            </a:r>
            <a:endParaRPr lang="en-US" sz="2200" dirty="0" smtClean="0"/>
          </a:p>
          <a:p>
            <a:pPr lvl="1" algn="just">
              <a:spcAft>
                <a:spcPts val="600"/>
              </a:spcAft>
              <a:buFont typeface="Wingdings" panose="05000000000000000000" pitchFamily="2" charset="2"/>
              <a:buChar char="§"/>
            </a:pPr>
            <a:r>
              <a:rPr lang="en-US" sz="2200" dirty="0" smtClean="0"/>
              <a:t>The </a:t>
            </a:r>
            <a:r>
              <a:rPr lang="en-US" sz="2200" dirty="0"/>
              <a:t>interval is based on a </a:t>
            </a:r>
            <a:r>
              <a:rPr lang="en-US" sz="2200" i="1" dirty="0"/>
              <a:t>random sample of size n</a:t>
            </a:r>
            <a:r>
              <a:rPr lang="en-US" sz="2200" dirty="0"/>
              <a:t>. </a:t>
            </a:r>
            <a:endParaRPr lang="en-US" sz="2200" dirty="0" smtClean="0"/>
          </a:p>
          <a:p>
            <a:pPr lvl="1" algn="just">
              <a:spcAft>
                <a:spcPts val="600"/>
              </a:spcAft>
              <a:buFont typeface="Wingdings" panose="05000000000000000000" pitchFamily="2" charset="2"/>
              <a:buChar char="§"/>
            </a:pPr>
            <a:r>
              <a:rPr lang="en-US" sz="2200" dirty="0" smtClean="0"/>
              <a:t>Three </a:t>
            </a:r>
            <a:r>
              <a:rPr lang="en-US" sz="2200" dirty="0"/>
              <a:t>particular confidence intervals are most common: a 90 percent, a 95 percent, or a 99 percent confidence interval (other intervals are possible). </a:t>
            </a:r>
            <a:endParaRPr lang="en-US" sz="2200" dirty="0" smtClean="0"/>
          </a:p>
          <a:p>
            <a:pPr lvl="1" algn="just">
              <a:spcAft>
                <a:spcPts val="600"/>
              </a:spcAft>
              <a:buFont typeface="Wingdings" panose="05000000000000000000" pitchFamily="2" charset="2"/>
              <a:buChar char="§"/>
            </a:pPr>
            <a:r>
              <a:rPr lang="en-US" sz="2200" dirty="0" smtClean="0"/>
              <a:t>Each </a:t>
            </a:r>
            <a:r>
              <a:rPr lang="en-US" sz="2200" dirty="0"/>
              <a:t>interval has the form: </a:t>
            </a:r>
            <a:endParaRPr lang="en-US" sz="2200" dirty="0" smtClean="0"/>
          </a:p>
          <a:p>
            <a:pPr marL="454914" lvl="1" indent="0" algn="just">
              <a:spcAft>
                <a:spcPts val="600"/>
              </a:spcAft>
              <a:buNone/>
            </a:pPr>
            <a:endParaRPr lang="en-US" sz="2200" dirty="0" smtClean="0"/>
          </a:p>
          <a:p>
            <a:pPr marL="454914" lvl="1" indent="0" algn="just">
              <a:spcAft>
                <a:spcPts val="600"/>
              </a:spcAft>
              <a:buNone/>
            </a:pPr>
            <a:endParaRPr lang="en-US" sz="2200" dirty="0"/>
          </a:p>
          <a:p>
            <a:pPr lvl="2" algn="just">
              <a:spcBef>
                <a:spcPts val="0"/>
              </a:spcBef>
              <a:spcAft>
                <a:spcPts val="600"/>
              </a:spcAft>
              <a:buFont typeface="Arial" panose="020B0604020202020204" pitchFamily="34" charset="0"/>
              <a:buChar char="•"/>
            </a:pPr>
            <a:r>
              <a:rPr lang="en-US" sz="2200" dirty="0" smtClean="0"/>
              <a:t>where </a:t>
            </a:r>
            <a:r>
              <a:rPr lang="en-US" sz="2200" i="1" dirty="0"/>
              <a:t>P </a:t>
            </a:r>
            <a:r>
              <a:rPr lang="en-US" sz="2200" dirty="0"/>
              <a:t>is a point estimator for the parameter being </a:t>
            </a:r>
            <a:r>
              <a:rPr lang="en-US" sz="2200" dirty="0" smtClean="0"/>
              <a:t>estimated</a:t>
            </a:r>
          </a:p>
          <a:p>
            <a:pPr lvl="2" algn="just">
              <a:spcBef>
                <a:spcPts val="0"/>
              </a:spcBef>
              <a:spcAft>
                <a:spcPts val="600"/>
              </a:spcAft>
              <a:buFont typeface="Arial" panose="020B0604020202020204" pitchFamily="34" charset="0"/>
              <a:buChar char="•"/>
            </a:pPr>
            <a:r>
              <a:rPr lang="en-US" sz="2200" i="1" dirty="0" smtClean="0"/>
              <a:t>SE </a:t>
            </a:r>
            <a:r>
              <a:rPr lang="en-US" sz="2200" dirty="0"/>
              <a:t>is the standard </a:t>
            </a:r>
            <a:r>
              <a:rPr lang="en-US" sz="2200" dirty="0" smtClean="0"/>
              <a:t>error</a:t>
            </a:r>
          </a:p>
          <a:p>
            <a:pPr lvl="2" algn="just">
              <a:spcBef>
                <a:spcPts val="0"/>
              </a:spcBef>
              <a:spcAft>
                <a:spcPts val="600"/>
              </a:spcAft>
              <a:buFont typeface="Arial" panose="020B0604020202020204" pitchFamily="34" charset="0"/>
              <a:buChar char="•"/>
            </a:pPr>
            <a:r>
              <a:rPr lang="en-US" sz="2200" i="1" dirty="0" smtClean="0"/>
              <a:t>m </a:t>
            </a:r>
            <a:r>
              <a:rPr lang="en-US" sz="2200" dirty="0"/>
              <a:t>is a multiplier based on the standard normal or the </a:t>
            </a:r>
            <a:r>
              <a:rPr lang="en-US" sz="2200" i="1" dirty="0" smtClean="0"/>
              <a:t>t</a:t>
            </a:r>
            <a:r>
              <a:rPr lang="en-US" sz="2200" dirty="0" smtClean="0"/>
              <a:t>-distribution</a:t>
            </a:r>
          </a:p>
          <a:p>
            <a:pPr lvl="1" algn="just">
              <a:spcAft>
                <a:spcPts val="600"/>
              </a:spcAft>
              <a:buFont typeface="Wingdings" panose="05000000000000000000" pitchFamily="2" charset="2"/>
              <a:buChar char="§"/>
            </a:pPr>
            <a:r>
              <a:rPr lang="en-US" sz="2200" dirty="0" smtClean="0"/>
              <a:t>The </a:t>
            </a:r>
            <a:r>
              <a:rPr lang="en-US" sz="2200" dirty="0"/>
              <a:t>quantity </a:t>
            </a:r>
            <a:r>
              <a:rPr lang="en-US" sz="2200" b="1" i="1" dirty="0"/>
              <a:t>m </a:t>
            </a:r>
            <a:r>
              <a:rPr lang="en-US" sz="2200" b="1" dirty="0"/>
              <a:t>⋅ </a:t>
            </a:r>
            <a:r>
              <a:rPr lang="en-US" sz="2200" b="1" i="1" dirty="0"/>
              <a:t>SE </a:t>
            </a:r>
            <a:r>
              <a:rPr lang="en-US" sz="2200" dirty="0"/>
              <a:t>is known as the </a:t>
            </a:r>
            <a:r>
              <a:rPr lang="en-US" sz="2200" b="1" dirty="0"/>
              <a:t>margin of error</a:t>
            </a:r>
            <a:r>
              <a:rPr lang="en-US" sz="2200" dirty="0"/>
              <a:t>. </a:t>
            </a:r>
          </a:p>
        </p:txBody>
      </p:sp>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5</a:t>
            </a:r>
            <a:r>
              <a:rPr lang="en-US" sz="1100" b="1" dirty="0">
                <a:solidFill>
                  <a:schemeClr val="tx2"/>
                </a:solidFill>
              </a:rPr>
              <a:t>: Estimation </a:t>
            </a:r>
            <a:r>
              <a:rPr lang="en-US" sz="1100" b="1" dirty="0" smtClean="0">
                <a:solidFill>
                  <a:schemeClr val="tx2"/>
                </a:solidFill>
              </a:rPr>
              <a:t>– Summary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7646" y="3684832"/>
            <a:ext cx="5876708" cy="543511"/>
          </a:xfrm>
          <a:prstGeom prst="rect">
            <a:avLst/>
          </a:prstGeom>
        </p:spPr>
      </p:pic>
    </p:spTree>
    <p:extLst>
      <p:ext uri="{BB962C8B-B14F-4D97-AF65-F5344CB8AC3E}">
        <p14:creationId xmlns:p14="http://schemas.microsoft.com/office/powerpoint/2010/main" val="347654826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750"/>
                                        <p:tgtEl>
                                          <p:spTgt spid="2">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75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fade">
                                      <p:cBhvr>
                                        <p:cTn id="29" dur="750"/>
                                        <p:tgtEl>
                                          <p:spTgt spid="2">
                                            <p:txEl>
                                              <p:pRg st="6" end="6"/>
                                            </p:txEl>
                                          </p:spTgt>
                                        </p:tgtEl>
                                      </p:cBhvr>
                                    </p:animEffect>
                                    <p:anim calcmode="lin" valueType="num">
                                      <p:cBhvr>
                                        <p:cTn id="30" dur="75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2">
                                            <p:txEl>
                                              <p:pRg st="6" end="6"/>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
                                            <p:txEl>
                                              <p:pRg st="7" end="7"/>
                                            </p:txEl>
                                          </p:spTgt>
                                        </p:tgtEl>
                                        <p:attrNameLst>
                                          <p:attrName>style.visibility</p:attrName>
                                        </p:attrNameLst>
                                      </p:cBhvr>
                                      <p:to>
                                        <p:strVal val="visible"/>
                                      </p:to>
                                    </p:set>
                                    <p:animEffect transition="in" filter="fade">
                                      <p:cBhvr>
                                        <p:cTn id="34" dur="750"/>
                                        <p:tgtEl>
                                          <p:spTgt spid="2">
                                            <p:txEl>
                                              <p:pRg st="7" end="7"/>
                                            </p:txEl>
                                          </p:spTgt>
                                        </p:tgtEl>
                                      </p:cBhvr>
                                    </p:animEffect>
                                    <p:anim calcmode="lin" valueType="num">
                                      <p:cBhvr>
                                        <p:cTn id="35" dur="75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6" dur="750" fill="hold"/>
                                        <p:tgtEl>
                                          <p:spTgt spid="2">
                                            <p:txEl>
                                              <p:pRg st="7" end="7"/>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animEffect transition="in" filter="fade">
                                      <p:cBhvr>
                                        <p:cTn id="39" dur="750"/>
                                        <p:tgtEl>
                                          <p:spTgt spid="2">
                                            <p:txEl>
                                              <p:pRg st="8" end="8"/>
                                            </p:txEl>
                                          </p:spTgt>
                                        </p:tgtEl>
                                      </p:cBhvr>
                                    </p:animEffect>
                                    <p:anim calcmode="lin" valueType="num">
                                      <p:cBhvr>
                                        <p:cTn id="40" dur="75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41" dur="75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2">
                                            <p:txEl>
                                              <p:pRg st="9" end="9"/>
                                            </p:txEl>
                                          </p:spTgt>
                                        </p:tgtEl>
                                        <p:attrNameLst>
                                          <p:attrName>style.visibility</p:attrName>
                                        </p:attrNameLst>
                                      </p:cBhvr>
                                      <p:to>
                                        <p:strVal val="visible"/>
                                      </p:to>
                                    </p:set>
                                    <p:animEffect transition="in" filter="fade">
                                      <p:cBhvr>
                                        <p:cTn id="46" dur="750"/>
                                        <p:tgtEl>
                                          <p:spTgt spid="2">
                                            <p:txEl>
                                              <p:pRg st="9" end="9"/>
                                            </p:txEl>
                                          </p:spTgt>
                                        </p:tgtEl>
                                      </p:cBhvr>
                                    </p:animEffect>
                                    <p:anim calcmode="lin" valueType="num">
                                      <p:cBhvr>
                                        <p:cTn id="47" dur="75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48" dur="75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427439" y="1000425"/>
                <a:ext cx="5234610" cy="5141843"/>
              </a:xfrm>
            </p:spPr>
            <p:txBody>
              <a:bodyPr>
                <a:normAutofit/>
              </a:bodyPr>
              <a:lstStyle/>
              <a:p>
                <a:pPr>
                  <a:buFont typeface="Wingdings" panose="05000000000000000000" pitchFamily="2" charset="2"/>
                  <a:buChar char="§"/>
                </a:pPr>
                <a:r>
                  <a:rPr lang="en-US" sz="3200" b="1" dirty="0" smtClean="0">
                    <a:effectLst>
                      <a:outerShdw blurRad="38100" dist="38100" dir="2700000" algn="tl">
                        <a:srgbClr val="000000">
                          <a:alpha val="43137"/>
                        </a:srgbClr>
                      </a:outerShdw>
                    </a:effectLst>
                  </a:rPr>
                  <a:t>Population </a:t>
                </a:r>
                <a:r>
                  <a:rPr lang="en-US" sz="3200" b="1" dirty="0">
                    <a:effectLst>
                      <a:outerShdw blurRad="38100" dist="38100" dir="2700000" algn="tl">
                        <a:srgbClr val="000000">
                          <a:alpha val="43137"/>
                        </a:srgbClr>
                      </a:outerShdw>
                    </a:effectLst>
                  </a:rPr>
                  <a:t>mean </a:t>
                </a:r>
                <a:r>
                  <a:rPr lang="el-GR" sz="3200" b="1" i="1" dirty="0">
                    <a:effectLst>
                      <a:outerShdw blurRad="38100" dist="38100" dir="2700000" algn="tl">
                        <a:srgbClr val="000000">
                          <a:alpha val="43137"/>
                        </a:srgbClr>
                      </a:outerShdw>
                    </a:effectLst>
                    <a:latin typeface="Book Antiqua" panose="02040602050305030304" pitchFamily="18" charset="0"/>
                  </a:rPr>
                  <a:t>μ</a:t>
                </a:r>
                <a:r>
                  <a:rPr lang="el-GR" sz="3200" b="1" dirty="0">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large sample</a:t>
                </a:r>
                <a:r>
                  <a:rPr lang="en-US" sz="3200" dirty="0">
                    <a:effectLst>
                      <a:outerShdw blurRad="38100" dist="38100" dir="2700000" algn="tl">
                        <a:srgbClr val="000000">
                          <a:alpha val="43137"/>
                        </a:srgbClr>
                      </a:outerShdw>
                    </a:effectLst>
                  </a:rPr>
                  <a:t>: </a:t>
                </a:r>
                <a:endParaRPr lang="en-US" sz="3200" dirty="0" smtClean="0">
                  <a:effectLst>
                    <a:outerShdw blurRad="38100" dist="38100" dir="2700000" algn="tl">
                      <a:srgbClr val="000000">
                        <a:alpha val="43137"/>
                      </a:srgbClr>
                    </a:outerShdw>
                  </a:effectLst>
                </a:endParaRPr>
              </a:p>
              <a:p>
                <a:pPr lvl="1">
                  <a:buFont typeface="Wingdings" panose="05000000000000000000" pitchFamily="2" charset="2"/>
                  <a:buChar char="§"/>
                </a:pPr>
                <a:r>
                  <a:rPr lang="en-US" sz="2800" dirty="0" smtClean="0"/>
                  <a:t>point </a:t>
                </a:r>
                <a:r>
                  <a:rPr lang="en-US" sz="2800" dirty="0"/>
                  <a:t>estimator </a:t>
                </a:r>
                <a:r>
                  <a:rPr lang="en-US" sz="2800" i="1" dirty="0"/>
                  <a:t>P </a:t>
                </a:r>
                <a:r>
                  <a:rPr lang="en-US" sz="2800" i="1" dirty="0" smtClean="0"/>
                  <a:t>= </a:t>
                </a:r>
                <a14:m>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𝑥</m:t>
                        </m:r>
                      </m:e>
                    </m:acc>
                  </m:oMath>
                </a14:m>
                <a:endParaRPr lang="en-US" sz="2800" dirty="0" smtClean="0"/>
              </a:p>
              <a:p>
                <a:pPr lvl="1">
                  <a:buFont typeface="Wingdings" panose="05000000000000000000" pitchFamily="2" charset="2"/>
                  <a:buChar char="§"/>
                </a:pPr>
                <a:r>
                  <a:rPr lang="en-US" sz="2800" dirty="0"/>
                  <a:t>s</a:t>
                </a:r>
                <a:r>
                  <a:rPr lang="en-US" sz="2800" dirty="0" smtClean="0"/>
                  <a:t>tandard error </a:t>
                </a:r>
                <a:r>
                  <a:rPr lang="en-US" sz="2800" i="1" dirty="0" smtClean="0"/>
                  <a:t>SE</a:t>
                </a:r>
                <a:r>
                  <a:rPr lang="en-US" sz="2800" dirty="0" smtClean="0"/>
                  <a:t> =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𝑠</m:t>
                        </m:r>
                      </m:num>
                      <m:den>
                        <m:rad>
                          <m:radPr>
                            <m:degHide m:val="on"/>
                            <m:ctrlPr>
                              <a:rPr lang="en-US" sz="2800" i="1" smtClean="0">
                                <a:latin typeface="Cambria Math" panose="02040503050406030204" pitchFamily="18" charset="0"/>
                              </a:rPr>
                            </m:ctrlPr>
                          </m:radPr>
                          <m:deg/>
                          <m:e>
                            <m:r>
                              <a:rPr lang="en-US" sz="2800" b="0" i="1" smtClean="0">
                                <a:latin typeface="Cambria Math" panose="02040503050406030204" pitchFamily="18" charset="0"/>
                              </a:rPr>
                              <m:t>𝑛</m:t>
                            </m:r>
                          </m:e>
                        </m:rad>
                      </m:den>
                    </m:f>
                  </m:oMath>
                </a14:m>
                <a:endParaRPr lang="en-US" sz="2800" dirty="0" smtClean="0"/>
              </a:p>
              <a:p>
                <a:pPr lvl="1">
                  <a:buFont typeface="Wingdings" panose="05000000000000000000" pitchFamily="2" charset="2"/>
                  <a:buChar char="§"/>
                </a:pPr>
                <a:r>
                  <a:rPr lang="en-US" sz="2800" dirty="0" smtClean="0"/>
                  <a:t>multiplier </a:t>
                </a:r>
                <a:r>
                  <a:rPr lang="en-US" sz="2800" i="1" dirty="0">
                    <a:latin typeface="Book Antiqua" panose="02040602050305030304" pitchFamily="18" charset="0"/>
                  </a:rPr>
                  <a:t>m</a:t>
                </a:r>
                <a:r>
                  <a:rPr lang="en-US" sz="2800" i="1" dirty="0"/>
                  <a:t> </a:t>
                </a:r>
                <a:r>
                  <a:rPr lang="en-US" sz="2800" dirty="0"/>
                  <a:t>= 1.645, 1.96, or </a:t>
                </a:r>
                <a:r>
                  <a:rPr lang="en-US" sz="2800" dirty="0" smtClean="0"/>
                  <a:t>2.54</a:t>
                </a:r>
              </a:p>
              <a:p>
                <a:pPr lvl="1">
                  <a:buFont typeface="Wingdings" panose="05000000000000000000" pitchFamily="2" charset="2"/>
                  <a:buChar char="§"/>
                </a:pPr>
                <a:endParaRPr lang="en-US" dirty="0"/>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427439" y="1000425"/>
                <a:ext cx="5234610" cy="5141843"/>
              </a:xfrm>
              <a:blipFill rotWithShape="0">
                <a:blip r:embed="rId2"/>
                <a:stretch>
                  <a:fillRect l="-1164" t="-2014" r="-1979"/>
                </a:stretch>
              </a:blipFill>
            </p:spPr>
            <p:txBody>
              <a:bodyPr/>
              <a:lstStyle/>
              <a:p>
                <a:r>
                  <a:rPr lang="en-US">
                    <a:noFill/>
                  </a:rPr>
                  <a:t> </a:t>
                </a:r>
              </a:p>
            </p:txBody>
          </p:sp>
        </mc:Fallback>
      </mc:AlternateContent>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5</a:t>
            </a:r>
            <a:r>
              <a:rPr lang="en-US" sz="1100" b="1" dirty="0">
                <a:solidFill>
                  <a:schemeClr val="tx2"/>
                </a:solidFill>
              </a:rPr>
              <a:t>: Estimation </a:t>
            </a:r>
            <a:r>
              <a:rPr lang="en-US" sz="1100" b="1" dirty="0" smtClean="0">
                <a:solidFill>
                  <a:schemeClr val="tx2"/>
                </a:solidFill>
              </a:rPr>
              <a:t>– Summary</a:t>
            </a:r>
          </a:p>
        </p:txBody>
      </p:sp>
      <mc:AlternateContent xmlns:mc="http://schemas.openxmlformats.org/markup-compatibility/2006" xmlns:a14="http://schemas.microsoft.com/office/drawing/2010/main">
        <mc:Choice Requires="a14">
          <p:sp>
            <p:nvSpPr>
              <p:cNvPr id="4" name="Content Placeholder 1"/>
              <p:cNvSpPr txBox="1">
                <a:spLocks/>
              </p:cNvSpPr>
              <p:nvPr/>
            </p:nvSpPr>
            <p:spPr>
              <a:xfrm>
                <a:off x="5943600" y="1000425"/>
                <a:ext cx="5900256" cy="5141843"/>
              </a:xfrm>
              <a:prstGeom prst="rect">
                <a:avLst/>
              </a:prstGeom>
            </p:spPr>
            <p:txBody>
              <a:bodyPr vert="horz">
                <a:normAutofit/>
              </a:bodyPr>
              <a:lstStyle>
                <a:lvl1pPr marL="411480" indent="-342900" algn="l" rtl="0" eaLnBrk="1" latinLnBrk="0" hangingPunct="1">
                  <a:spcBef>
                    <a:spcPts val="600"/>
                  </a:spcBef>
                  <a:spcAft>
                    <a:spcPts val="1200"/>
                  </a:spcAft>
                  <a:buClr>
                    <a:schemeClr val="tx2"/>
                  </a:buClr>
                  <a:buSzPct val="95000"/>
                  <a:buFont typeface="Wingdings"/>
                  <a:buChar char=""/>
                  <a:defRPr kumimoji="0" sz="2600" kern="1200">
                    <a:solidFill>
                      <a:schemeClr val="tx1"/>
                    </a:solidFill>
                    <a:latin typeface="+mn-lt"/>
                    <a:ea typeface="+mn-ea"/>
                    <a:cs typeface="+mn-cs"/>
                  </a:defRPr>
                </a:lvl1pPr>
                <a:lvl2pPr marL="740664" indent="-285750" algn="l" rtl="0" eaLnBrk="1" latinLnBrk="0" hangingPunct="1">
                  <a:spcBef>
                    <a:spcPts val="600"/>
                  </a:spcBef>
                  <a:spcAft>
                    <a:spcPts val="1200"/>
                  </a:spcAft>
                  <a:buClr>
                    <a:schemeClr val="accent2"/>
                  </a:buClr>
                  <a:buSzPct val="90000"/>
                  <a:buFont typeface="Wingdings"/>
                  <a:buChar char=""/>
                  <a:defRPr kumimoji="0" sz="2400" kern="1200">
                    <a:solidFill>
                      <a:schemeClr val="tx1"/>
                    </a:solidFill>
                    <a:latin typeface="+mn-lt"/>
                    <a:ea typeface="+mn-ea"/>
                    <a:cs typeface="+mn-cs"/>
                  </a:defRPr>
                </a:lvl2pPr>
                <a:lvl3pPr marL="996696" indent="-228600" algn="l" rtl="0" eaLnBrk="1" latinLnBrk="0" hangingPunct="1">
                  <a:spcBef>
                    <a:spcPts val="600"/>
                  </a:spcBef>
                  <a:spcAft>
                    <a:spcPts val="1200"/>
                  </a:spcAft>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ts val="600"/>
                  </a:spcBef>
                  <a:spcAft>
                    <a:spcPts val="1200"/>
                  </a:spcAft>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ts val="600"/>
                  </a:spcBef>
                  <a:spcAft>
                    <a:spcPts val="1200"/>
                  </a:spcAft>
                  <a:buClr>
                    <a:schemeClr val="accent3"/>
                  </a:buClr>
                  <a:buFont typeface="Wingdings 2"/>
                  <a:buChar char=""/>
                  <a:defRPr kumimoji="0" sz="22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a:buFont typeface="Wingdings" panose="05000000000000000000" pitchFamily="2" charset="2"/>
                  <a:buChar char="§"/>
                </a:pPr>
                <a:r>
                  <a:rPr lang="en-US" sz="3200" b="1" dirty="0" smtClean="0">
                    <a:effectLst>
                      <a:outerShdw blurRad="38100" dist="38100" dir="2700000" algn="tl">
                        <a:srgbClr val="000000">
                          <a:alpha val="43137"/>
                        </a:srgbClr>
                      </a:outerShdw>
                    </a:effectLst>
                  </a:rPr>
                  <a:t>Population </a:t>
                </a:r>
                <a:r>
                  <a:rPr lang="en-US" sz="3200" b="1" dirty="0">
                    <a:effectLst>
                      <a:outerShdw blurRad="38100" dist="38100" dir="2700000" algn="tl">
                        <a:srgbClr val="000000">
                          <a:alpha val="43137"/>
                        </a:srgbClr>
                      </a:outerShdw>
                    </a:effectLst>
                  </a:rPr>
                  <a:t>mean </a:t>
                </a:r>
                <a:r>
                  <a:rPr lang="el-GR" sz="3200" b="1" i="1" dirty="0">
                    <a:effectLst>
                      <a:outerShdw blurRad="38100" dist="38100" dir="2700000" algn="tl">
                        <a:srgbClr val="000000">
                          <a:alpha val="43137"/>
                        </a:srgbClr>
                      </a:outerShdw>
                    </a:effectLst>
                    <a:latin typeface="Book Antiqua" panose="02040602050305030304" pitchFamily="18" charset="0"/>
                  </a:rPr>
                  <a:t>μ</a:t>
                </a:r>
                <a:r>
                  <a:rPr lang="el-GR" sz="3200" b="1" dirty="0">
                    <a:effectLst>
                      <a:outerShdw blurRad="38100" dist="38100" dir="2700000" algn="tl">
                        <a:srgbClr val="000000">
                          <a:alpha val="43137"/>
                        </a:srgbClr>
                      </a:outerShdw>
                    </a:effectLst>
                  </a:rPr>
                  <a:t>, </a:t>
                </a:r>
                <a:r>
                  <a:rPr lang="en-US" sz="3200" b="1" dirty="0" smtClean="0">
                    <a:effectLst>
                      <a:outerShdw blurRad="38100" dist="38100" dir="2700000" algn="tl">
                        <a:srgbClr val="000000">
                          <a:alpha val="43137"/>
                        </a:srgbClr>
                      </a:outerShdw>
                    </a:effectLst>
                  </a:rPr>
                  <a:t>small </a:t>
                </a:r>
                <a:r>
                  <a:rPr lang="en-US" sz="3200" b="1" dirty="0">
                    <a:effectLst>
                      <a:outerShdw blurRad="38100" dist="38100" dir="2700000" algn="tl">
                        <a:srgbClr val="000000">
                          <a:alpha val="43137"/>
                        </a:srgbClr>
                      </a:outerShdw>
                    </a:effectLst>
                  </a:rPr>
                  <a:t>sample</a:t>
                </a:r>
                <a:r>
                  <a:rPr lang="en-US" sz="3200" dirty="0">
                    <a:effectLst>
                      <a:outerShdw blurRad="38100" dist="38100" dir="2700000" algn="tl">
                        <a:srgbClr val="000000">
                          <a:alpha val="43137"/>
                        </a:srgbClr>
                      </a:outerShdw>
                    </a:effectLst>
                  </a:rPr>
                  <a:t>: </a:t>
                </a:r>
              </a:p>
              <a:p>
                <a:pPr lvl="1">
                  <a:buFont typeface="Wingdings" panose="05000000000000000000" pitchFamily="2" charset="2"/>
                  <a:buChar char="§"/>
                </a:pPr>
                <a:r>
                  <a:rPr lang="en-US" sz="2800" dirty="0"/>
                  <a:t>point estimator </a:t>
                </a:r>
                <a:r>
                  <a:rPr lang="en-US" sz="2800" i="1" dirty="0"/>
                  <a:t>P = </a:t>
                </a:r>
                <a14:m>
                  <m:oMath xmlns:m="http://schemas.openxmlformats.org/officeDocument/2006/math">
                    <m:acc>
                      <m:accPr>
                        <m:chr m:val="̅"/>
                        <m:ctrlPr>
                          <a:rPr lang="en-US" sz="2800" i="1">
                            <a:latin typeface="Cambria Math" panose="02040503050406030204" pitchFamily="18" charset="0"/>
                          </a:rPr>
                        </m:ctrlPr>
                      </m:accPr>
                      <m:e>
                        <m:r>
                          <a:rPr lang="en-US" sz="2800" i="1">
                            <a:latin typeface="Cambria Math" panose="02040503050406030204" pitchFamily="18" charset="0"/>
                          </a:rPr>
                          <m:t>𝑥</m:t>
                        </m:r>
                      </m:e>
                    </m:acc>
                  </m:oMath>
                </a14:m>
                <a:r>
                  <a:rPr lang="en-US" sz="2800" dirty="0" smtClean="0"/>
                  <a:t> </a:t>
                </a:r>
              </a:p>
              <a:p>
                <a:pPr lvl="1">
                  <a:buFont typeface="Wingdings" panose="05000000000000000000" pitchFamily="2" charset="2"/>
                  <a:buChar char="§"/>
                </a:pPr>
                <a:r>
                  <a:rPr lang="en-US" sz="2800" dirty="0"/>
                  <a:t>standard error </a:t>
                </a:r>
                <a:r>
                  <a:rPr lang="en-US" sz="2800" i="1" dirty="0"/>
                  <a:t>SE </a:t>
                </a:r>
                <a:r>
                  <a:rPr lang="en-US" sz="2800" dirty="0"/>
                  <a:t>= </a:t>
                </a:r>
                <a14:m>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𝑠</m:t>
                        </m:r>
                      </m:num>
                      <m:den>
                        <m:rad>
                          <m:radPr>
                            <m:degHide m:val="on"/>
                            <m:ctrlPr>
                              <a:rPr lang="en-US" sz="2800" i="1">
                                <a:latin typeface="Cambria Math" panose="02040503050406030204" pitchFamily="18" charset="0"/>
                              </a:rPr>
                            </m:ctrlPr>
                          </m:radPr>
                          <m:deg/>
                          <m:e>
                            <m:r>
                              <a:rPr lang="en-US" sz="2800" i="1">
                                <a:latin typeface="Cambria Math" panose="02040503050406030204" pitchFamily="18" charset="0"/>
                              </a:rPr>
                              <m:t>𝑛</m:t>
                            </m:r>
                          </m:e>
                        </m:rad>
                      </m:den>
                    </m:f>
                  </m:oMath>
                </a14:m>
                <a:endParaRPr lang="en-US" sz="2800" dirty="0" smtClean="0"/>
              </a:p>
              <a:p>
                <a:pPr lvl="1">
                  <a:buFont typeface="Wingdings" panose="05000000000000000000" pitchFamily="2" charset="2"/>
                  <a:buChar char="§"/>
                </a:pPr>
                <a:r>
                  <a:rPr lang="en-US" sz="2600" dirty="0" smtClean="0"/>
                  <a:t>multiplier </a:t>
                </a:r>
                <a:r>
                  <a:rPr lang="en-US" sz="2600" i="1" dirty="0">
                    <a:latin typeface="Book Antiqua" panose="02040602050305030304" pitchFamily="18" charset="0"/>
                  </a:rPr>
                  <a:t>m</a:t>
                </a:r>
                <a:r>
                  <a:rPr lang="en-US" sz="2600" i="1" dirty="0"/>
                  <a:t> </a:t>
                </a:r>
                <a:r>
                  <a:rPr lang="en-US" sz="2600" dirty="0"/>
                  <a:t>= </a:t>
                </a:r>
                <a:r>
                  <a:rPr lang="en-US" sz="2600" i="1" dirty="0"/>
                  <a:t>TINV</a:t>
                </a:r>
                <a:r>
                  <a:rPr lang="en-US" sz="2600" dirty="0"/>
                  <a:t>(0.05, </a:t>
                </a:r>
                <a:r>
                  <a:rPr lang="en-US" sz="2600" i="1" dirty="0" err="1"/>
                  <a:t>df</a:t>
                </a:r>
                <a:r>
                  <a:rPr lang="en-US" sz="2600" i="1" dirty="0"/>
                  <a:t> </a:t>
                </a:r>
                <a:r>
                  <a:rPr lang="en-US" sz="2600" dirty="0"/>
                  <a:t>), </a:t>
                </a:r>
                <a:r>
                  <a:rPr lang="en-US" sz="2600" i="1" dirty="0"/>
                  <a:t>TINV</a:t>
                </a:r>
                <a:r>
                  <a:rPr lang="en-US" sz="2600" dirty="0"/>
                  <a:t>(0.025, </a:t>
                </a:r>
                <a:r>
                  <a:rPr lang="en-US" sz="2600" i="1" dirty="0" err="1"/>
                  <a:t>df</a:t>
                </a:r>
                <a:r>
                  <a:rPr lang="en-US" sz="2600" i="1" dirty="0"/>
                  <a:t> </a:t>
                </a:r>
                <a:r>
                  <a:rPr lang="en-US" sz="2600" dirty="0"/>
                  <a:t>), or </a:t>
                </a:r>
                <a:r>
                  <a:rPr lang="en-US" sz="2600" i="1" dirty="0"/>
                  <a:t>TINV</a:t>
                </a:r>
                <a:r>
                  <a:rPr lang="en-US" sz="2600" dirty="0"/>
                  <a:t>(0.005, </a:t>
                </a:r>
                <a:r>
                  <a:rPr lang="en-US" sz="2600" i="1" dirty="0" err="1"/>
                  <a:t>df</a:t>
                </a:r>
                <a:r>
                  <a:rPr lang="en-US" sz="2600" i="1" dirty="0"/>
                  <a:t> </a:t>
                </a:r>
                <a:r>
                  <a:rPr lang="en-US" sz="2600" dirty="0"/>
                  <a:t>) with </a:t>
                </a:r>
                <a:r>
                  <a:rPr lang="en-US" sz="2600" i="1" dirty="0" err="1"/>
                  <a:t>df</a:t>
                </a:r>
                <a:r>
                  <a:rPr lang="en-US" sz="2600" i="1" dirty="0"/>
                  <a:t> </a:t>
                </a:r>
                <a:r>
                  <a:rPr lang="en-US" sz="2600" dirty="0"/>
                  <a:t>= </a:t>
                </a:r>
                <a:r>
                  <a:rPr lang="en-US" sz="2600" i="1" dirty="0"/>
                  <a:t>n </a:t>
                </a:r>
                <a:r>
                  <a:rPr lang="en-US" sz="2600" dirty="0"/>
                  <a:t>− 1 </a:t>
                </a:r>
              </a:p>
              <a:p>
                <a:pPr lvl="1">
                  <a:buFont typeface="Wingdings" panose="05000000000000000000" pitchFamily="2" charset="2"/>
                  <a:buChar char="§"/>
                </a:pPr>
                <a:endParaRPr lang="en-US" dirty="0"/>
              </a:p>
              <a:p>
                <a:endParaRPr lang="en-US" dirty="0"/>
              </a:p>
            </p:txBody>
          </p:sp>
        </mc:Choice>
        <mc:Fallback xmlns="">
          <p:sp>
            <p:nvSpPr>
              <p:cNvPr id="4" name="Content Placeholder 1"/>
              <p:cNvSpPr txBox="1">
                <a:spLocks noRot="1" noChangeAspect="1" noMove="1" noResize="1" noEditPoints="1" noAdjustHandles="1" noChangeArrowheads="1" noChangeShapeType="1" noTextEdit="1"/>
              </p:cNvSpPr>
              <p:nvPr/>
            </p:nvSpPr>
            <p:spPr>
              <a:xfrm>
                <a:off x="5943600" y="1000425"/>
                <a:ext cx="5900256" cy="5141843"/>
              </a:xfrm>
              <a:prstGeom prst="rect">
                <a:avLst/>
              </a:prstGeom>
              <a:blipFill rotWithShape="0">
                <a:blip r:embed="rId3"/>
                <a:stretch>
                  <a:fillRect l="-1136" t="-2014"/>
                </a:stretch>
              </a:blipFill>
            </p:spPr>
            <p:txBody>
              <a:bodyPr/>
              <a:lstStyle/>
              <a:p>
                <a:r>
                  <a:rPr lang="en-US">
                    <a:noFill/>
                  </a:rPr>
                  <a:t> </a:t>
                </a:r>
              </a:p>
            </p:txBody>
          </p:sp>
        </mc:Fallback>
      </mc:AlternateContent>
    </p:spTree>
    <p:extLst>
      <p:ext uri="{BB962C8B-B14F-4D97-AF65-F5344CB8AC3E}">
        <p14:creationId xmlns:p14="http://schemas.microsoft.com/office/powerpoint/2010/main" val="54633661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750"/>
                                        <p:tgtEl>
                                          <p:spTgt spid="2">
                                            <p:txEl>
                                              <p:pRg st="3" end="3"/>
                                            </p:txEl>
                                          </p:spTgt>
                                        </p:tgtEl>
                                      </p:cBhvr>
                                    </p:animEffect>
                                    <p:anim calcmode="lin" valueType="num">
                                      <p:cBhvr>
                                        <p:cTn id="22"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fade">
                                      <p:cBhvr>
                                        <p:cTn id="28" dur="750"/>
                                        <p:tgtEl>
                                          <p:spTgt spid="4">
                                            <p:txEl>
                                              <p:pRg st="0" end="0"/>
                                            </p:txEl>
                                          </p:spTgt>
                                        </p:tgtEl>
                                      </p:cBhvr>
                                    </p:animEffect>
                                    <p:anim calcmode="lin" valueType="num">
                                      <p:cBhvr>
                                        <p:cTn id="29" dur="75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0" dur="75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Effect transition="in" filter="fade">
                                      <p:cBhvr>
                                        <p:cTn id="35" dur="750"/>
                                        <p:tgtEl>
                                          <p:spTgt spid="4">
                                            <p:txEl>
                                              <p:pRg st="1" end="1"/>
                                            </p:txEl>
                                          </p:spTgt>
                                        </p:tgtEl>
                                      </p:cBhvr>
                                    </p:animEffect>
                                    <p:anim calcmode="lin" valueType="num">
                                      <p:cBhvr>
                                        <p:cTn id="36" dur="75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7" dur="75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fade">
                                      <p:cBhvr>
                                        <p:cTn id="42" dur="750"/>
                                        <p:tgtEl>
                                          <p:spTgt spid="4">
                                            <p:txEl>
                                              <p:pRg st="2" end="2"/>
                                            </p:txEl>
                                          </p:spTgt>
                                        </p:tgtEl>
                                      </p:cBhvr>
                                    </p:animEffect>
                                    <p:anim calcmode="lin" valueType="num">
                                      <p:cBhvr>
                                        <p:cTn id="43" dur="75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4" dur="75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3" end="3"/>
                                            </p:txEl>
                                          </p:spTgt>
                                        </p:tgtEl>
                                        <p:attrNameLst>
                                          <p:attrName>style.visibility</p:attrName>
                                        </p:attrNameLst>
                                      </p:cBhvr>
                                      <p:to>
                                        <p:strVal val="visible"/>
                                      </p:to>
                                    </p:set>
                                    <p:animEffect transition="in" filter="fade">
                                      <p:cBhvr>
                                        <p:cTn id="49" dur="750"/>
                                        <p:tgtEl>
                                          <p:spTgt spid="4">
                                            <p:txEl>
                                              <p:pRg st="3" end="3"/>
                                            </p:txEl>
                                          </p:spTgt>
                                        </p:tgtEl>
                                      </p:cBhvr>
                                    </p:animEffect>
                                    <p:anim calcmode="lin" valueType="num">
                                      <p:cBhvr>
                                        <p:cTn id="50" dur="75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51" dur="75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1"/>
              <p:cNvSpPr txBox="1">
                <a:spLocks noGrp="1"/>
              </p:cNvSpPr>
              <p:nvPr>
                <p:ph idx="1"/>
              </p:nvPr>
            </p:nvSpPr>
            <p:spPr>
              <a:xfrm>
                <a:off x="861390" y="670696"/>
                <a:ext cx="10721009" cy="677658"/>
              </a:xfrm>
              <a:prstGeom prst="rect">
                <a:avLst/>
              </a:prstGeom>
            </p:spPr>
            <p:txBody>
              <a:bodyPr vert="horz" numCol="1">
                <a:normAutofit/>
              </a:bodyPr>
              <a:lstStyle>
                <a:lvl1pPr marL="411480" indent="-342900" algn="l" rtl="0" eaLnBrk="1" latinLnBrk="0" hangingPunct="1">
                  <a:spcBef>
                    <a:spcPts val="600"/>
                  </a:spcBef>
                  <a:spcAft>
                    <a:spcPts val="1200"/>
                  </a:spcAft>
                  <a:buClr>
                    <a:schemeClr val="tx2"/>
                  </a:buClr>
                  <a:buSzPct val="95000"/>
                  <a:buFont typeface="Wingdings"/>
                  <a:buChar char=""/>
                  <a:defRPr kumimoji="0" sz="2600" kern="1200">
                    <a:solidFill>
                      <a:schemeClr val="tx1"/>
                    </a:solidFill>
                    <a:latin typeface="+mn-lt"/>
                    <a:ea typeface="+mn-ea"/>
                    <a:cs typeface="+mn-cs"/>
                  </a:defRPr>
                </a:lvl1pPr>
                <a:lvl2pPr marL="740664" indent="-285750" algn="l" rtl="0" eaLnBrk="1" latinLnBrk="0" hangingPunct="1">
                  <a:spcBef>
                    <a:spcPts val="600"/>
                  </a:spcBef>
                  <a:spcAft>
                    <a:spcPts val="1200"/>
                  </a:spcAft>
                  <a:buClr>
                    <a:schemeClr val="accent2"/>
                  </a:buClr>
                  <a:buSzPct val="90000"/>
                  <a:buFont typeface="Wingdings"/>
                  <a:buChar char=""/>
                  <a:defRPr kumimoji="0" sz="2400" kern="1200">
                    <a:solidFill>
                      <a:schemeClr val="tx1"/>
                    </a:solidFill>
                    <a:latin typeface="+mn-lt"/>
                    <a:ea typeface="+mn-ea"/>
                    <a:cs typeface="+mn-cs"/>
                  </a:defRPr>
                </a:lvl2pPr>
                <a:lvl3pPr marL="996696" indent="-228600" algn="l" rtl="0" eaLnBrk="1" latinLnBrk="0" hangingPunct="1">
                  <a:spcBef>
                    <a:spcPts val="600"/>
                  </a:spcBef>
                  <a:spcAft>
                    <a:spcPts val="1200"/>
                  </a:spcAft>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ts val="600"/>
                  </a:spcBef>
                  <a:spcAft>
                    <a:spcPts val="1200"/>
                  </a:spcAft>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ts val="600"/>
                  </a:spcBef>
                  <a:spcAft>
                    <a:spcPts val="1200"/>
                  </a:spcAft>
                  <a:buClr>
                    <a:schemeClr val="accent3"/>
                  </a:buClr>
                  <a:buFont typeface="Wingdings 2"/>
                  <a:buChar char=""/>
                  <a:defRPr kumimoji="0" sz="22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a:buFont typeface="Wingdings" panose="05000000000000000000" pitchFamily="2" charset="2"/>
                  <a:buChar char="§"/>
                </a:pPr>
                <a:r>
                  <a:rPr lang="en-US" sz="2800" b="1" dirty="0" smtClean="0"/>
                  <a:t>Difference </a:t>
                </a:r>
                <a:r>
                  <a:rPr lang="en-US" sz="2800" b="1" dirty="0"/>
                  <a:t>of means </a:t>
                </a:r>
                <a14:m>
                  <m:oMath xmlns:m="http://schemas.openxmlformats.org/officeDocument/2006/math">
                    <m:sSub>
                      <m:sSubPr>
                        <m:ctrlPr>
                          <a:rPr lang="en-US" sz="2800" b="1" i="1" smtClean="0">
                            <a:latin typeface="Cambria Math" panose="02040503050406030204" pitchFamily="18" charset="0"/>
                          </a:rPr>
                        </m:ctrlPr>
                      </m:sSubPr>
                      <m:e>
                        <m:r>
                          <a:rPr lang="en-US" sz="2800" b="1" i="1" smtClean="0">
                            <a:latin typeface="Cambria Math" panose="02040503050406030204" pitchFamily="18" charset="0"/>
                          </a:rPr>
                          <m:t>𝒖</m:t>
                        </m:r>
                      </m:e>
                      <m:sub>
                        <m:r>
                          <a:rPr lang="en-US" sz="2800" b="1" i="1" smtClean="0">
                            <a:latin typeface="Cambria Math" panose="02040503050406030204" pitchFamily="18" charset="0"/>
                          </a:rPr>
                          <m:t>𝟐</m:t>
                        </m:r>
                      </m:sub>
                    </m:sSub>
                  </m:oMath>
                </a14:m>
                <a:r>
                  <a:rPr lang="en-US" sz="2800" dirty="0" smtClean="0"/>
                  <a:t>− </a:t>
                </a:r>
                <a14:m>
                  <m:oMath xmlns:m="http://schemas.openxmlformats.org/officeDocument/2006/math">
                    <m:sSub>
                      <m:sSubPr>
                        <m:ctrlPr>
                          <a:rPr lang="en-US" sz="2800" b="1" i="1">
                            <a:latin typeface="Cambria Math" panose="02040503050406030204" pitchFamily="18" charset="0"/>
                          </a:rPr>
                        </m:ctrlPr>
                      </m:sSubPr>
                      <m:e>
                        <m:r>
                          <a:rPr lang="en-US" sz="2800" b="1" i="1">
                            <a:latin typeface="Cambria Math" panose="02040503050406030204" pitchFamily="18" charset="0"/>
                          </a:rPr>
                          <m:t>𝒖</m:t>
                        </m:r>
                      </m:e>
                      <m:sub>
                        <m:r>
                          <a:rPr lang="en-US" sz="2800" b="1" i="1" smtClean="0">
                            <a:latin typeface="Cambria Math" panose="02040503050406030204" pitchFamily="18" charset="0"/>
                          </a:rPr>
                          <m:t>𝟏</m:t>
                        </m:r>
                      </m:sub>
                    </m:sSub>
                  </m:oMath>
                </a14:m>
                <a:r>
                  <a:rPr lang="en-US" sz="2800" b="1" dirty="0"/>
                  <a:t>, equal variances </a:t>
                </a:r>
                <a:endParaRPr lang="en-US" sz="2800" dirty="0"/>
              </a:p>
              <a:p>
                <a:pPr marL="454914" lvl="1" indent="0">
                  <a:spcBef>
                    <a:spcPts val="0"/>
                  </a:spcBef>
                  <a:spcAft>
                    <a:spcPts val="0"/>
                  </a:spcAft>
                  <a:buNone/>
                </a:pPr>
                <a:endParaRPr lang="en-US" dirty="0" smtClean="0"/>
              </a:p>
              <a:p>
                <a:pPr lvl="1">
                  <a:spcBef>
                    <a:spcPts val="0"/>
                  </a:spcBef>
                  <a:spcAft>
                    <a:spcPts val="0"/>
                  </a:spcAft>
                  <a:buFont typeface="Wingdings" panose="05000000000000000000" pitchFamily="2" charset="2"/>
                  <a:buChar char="§"/>
                </a:pPr>
                <a:endParaRPr lang="en-US" dirty="0"/>
              </a:p>
              <a:p>
                <a:pPr lvl="1">
                  <a:spcBef>
                    <a:spcPts val="0"/>
                  </a:spcBef>
                  <a:spcAft>
                    <a:spcPts val="0"/>
                  </a:spcAft>
                  <a:buFont typeface="Wingdings" panose="05000000000000000000" pitchFamily="2" charset="2"/>
                  <a:buChar char="§"/>
                </a:pPr>
                <a:endParaRPr lang="en-US" dirty="0" smtClean="0"/>
              </a:p>
              <a:p>
                <a:pPr lvl="1">
                  <a:spcBef>
                    <a:spcPts val="0"/>
                  </a:spcBef>
                  <a:spcAft>
                    <a:spcPts val="0"/>
                  </a:spcAft>
                  <a:buFont typeface="Wingdings" panose="05000000000000000000" pitchFamily="2" charset="2"/>
                  <a:buChar char="§"/>
                </a:pPr>
                <a:endParaRPr lang="en-US" dirty="0"/>
              </a:p>
              <a:p>
                <a:pPr lvl="1">
                  <a:spcBef>
                    <a:spcPts val="0"/>
                  </a:spcBef>
                  <a:spcAft>
                    <a:spcPts val="0"/>
                  </a:spcAft>
                  <a:buFont typeface="Wingdings" panose="05000000000000000000" pitchFamily="2" charset="2"/>
                  <a:buChar char="§"/>
                </a:pPr>
                <a:endParaRPr lang="en-US" dirty="0" smtClean="0"/>
              </a:p>
              <a:p>
                <a:pPr marL="454914" lvl="1" indent="0">
                  <a:spcBef>
                    <a:spcPts val="0"/>
                  </a:spcBef>
                  <a:spcAft>
                    <a:spcPts val="0"/>
                  </a:spcAft>
                  <a:buNone/>
                </a:pPr>
                <a:endParaRPr lang="en-US" dirty="0"/>
              </a:p>
              <a:p>
                <a:pPr lvl="1">
                  <a:spcBef>
                    <a:spcPts val="0"/>
                  </a:spcBef>
                  <a:spcAft>
                    <a:spcPts val="0"/>
                  </a:spcAft>
                  <a:buFont typeface="Wingdings" panose="05000000000000000000" pitchFamily="2" charset="2"/>
                  <a:buChar char="§"/>
                </a:pPr>
                <a:endParaRPr lang="en-US" dirty="0" smtClean="0"/>
              </a:p>
              <a:p>
                <a:pPr marL="454914" lvl="1" indent="0">
                  <a:spcBef>
                    <a:spcPts val="0"/>
                  </a:spcBef>
                  <a:spcAft>
                    <a:spcPts val="0"/>
                  </a:spcAft>
                  <a:buFont typeface="Wingdings"/>
                  <a:buNone/>
                </a:pPr>
                <a:endParaRPr lang="en-US" dirty="0"/>
              </a:p>
              <a:p>
                <a:pPr lvl="1">
                  <a:spcBef>
                    <a:spcPts val="0"/>
                  </a:spcBef>
                  <a:spcAft>
                    <a:spcPts val="0"/>
                  </a:spcAft>
                  <a:buFont typeface="Wingdings" panose="05000000000000000000" pitchFamily="2" charset="2"/>
                  <a:buChar char="§"/>
                </a:pPr>
                <a:endParaRPr lang="en-US" dirty="0" smtClean="0"/>
              </a:p>
              <a:p>
                <a:pPr lvl="1">
                  <a:spcBef>
                    <a:spcPts val="0"/>
                  </a:spcBef>
                  <a:spcAft>
                    <a:spcPts val="0"/>
                  </a:spcAft>
                  <a:buFont typeface="Wingdings" panose="05000000000000000000" pitchFamily="2" charset="2"/>
                  <a:buChar char="§"/>
                </a:pPr>
                <a:endParaRPr lang="en-US" dirty="0"/>
              </a:p>
              <a:p>
                <a:pPr lvl="1">
                  <a:spcBef>
                    <a:spcPts val="0"/>
                  </a:spcBef>
                  <a:spcAft>
                    <a:spcPts val="0"/>
                  </a:spcAft>
                  <a:buFont typeface="Wingdings" panose="05000000000000000000" pitchFamily="2" charset="2"/>
                  <a:buChar char="§"/>
                </a:pPr>
                <a:endParaRPr lang="en-US" dirty="0"/>
              </a:p>
              <a:p>
                <a:pPr>
                  <a:spcBef>
                    <a:spcPts val="0"/>
                  </a:spcBef>
                  <a:spcAft>
                    <a:spcPts val="0"/>
                  </a:spcAft>
                </a:pPr>
                <a:endParaRPr lang="en-US" dirty="0"/>
              </a:p>
            </p:txBody>
          </p:sp>
        </mc:Choice>
        <mc:Fallback xmlns="">
          <p:sp>
            <p:nvSpPr>
              <p:cNvPr id="3" name="Content Placeholder 1"/>
              <p:cNvSpPr txBox="1">
                <a:spLocks noGrp="1" noRot="1" noChangeAspect="1" noMove="1" noResize="1" noEditPoints="1" noAdjustHandles="1" noChangeArrowheads="1" noChangeShapeType="1" noTextEdit="1"/>
              </p:cNvSpPr>
              <p:nvPr>
                <p:ph idx="1"/>
              </p:nvPr>
            </p:nvSpPr>
            <p:spPr>
              <a:xfrm>
                <a:off x="861390" y="670696"/>
                <a:ext cx="10721009" cy="677658"/>
              </a:xfrm>
              <a:prstGeom prst="rect">
                <a:avLst/>
              </a:prstGeom>
              <a:blipFill rotWithShape="0">
                <a:blip r:embed="rId2"/>
                <a:stretch>
                  <a:fillRect l="-284" t="-9009" b="-1802"/>
                </a:stretch>
              </a:blipFill>
            </p:spPr>
            <p:txBody>
              <a:bodyPr/>
              <a:lstStyle/>
              <a:p>
                <a:r>
                  <a:rPr lang="en-US">
                    <a:noFill/>
                  </a:rPr>
                  <a:t> </a:t>
                </a:r>
              </a:p>
            </p:txBody>
          </p:sp>
        </mc:Fallback>
      </mc:AlternateContent>
      <p:sp>
        <p:nvSpPr>
          <p:cNvPr id="4" name="Content Placeholder 1"/>
          <p:cNvSpPr txBox="1">
            <a:spLocks/>
          </p:cNvSpPr>
          <p:nvPr/>
        </p:nvSpPr>
        <p:spPr>
          <a:xfrm>
            <a:off x="861390" y="1353715"/>
            <a:ext cx="5234610" cy="4988769"/>
          </a:xfrm>
          <a:prstGeom prst="rect">
            <a:avLst/>
          </a:prstGeom>
        </p:spPr>
        <p:txBody>
          <a:bodyPr vert="horz" numCol="1">
            <a:normAutofit/>
          </a:bodyPr>
          <a:lstStyle>
            <a:lvl1pPr marL="411480" indent="-342900" algn="l" rtl="0" eaLnBrk="1" latinLnBrk="0" hangingPunct="1">
              <a:spcBef>
                <a:spcPts val="600"/>
              </a:spcBef>
              <a:spcAft>
                <a:spcPts val="1200"/>
              </a:spcAft>
              <a:buClr>
                <a:schemeClr val="tx2"/>
              </a:buClr>
              <a:buSzPct val="95000"/>
              <a:buFont typeface="Wingdings"/>
              <a:buChar char=""/>
              <a:defRPr kumimoji="0" sz="2600" kern="1200">
                <a:solidFill>
                  <a:schemeClr val="tx1"/>
                </a:solidFill>
                <a:latin typeface="+mn-lt"/>
                <a:ea typeface="+mn-ea"/>
                <a:cs typeface="+mn-cs"/>
              </a:defRPr>
            </a:lvl1pPr>
            <a:lvl2pPr marL="740664" indent="-285750" algn="l" rtl="0" eaLnBrk="1" latinLnBrk="0" hangingPunct="1">
              <a:spcBef>
                <a:spcPts val="600"/>
              </a:spcBef>
              <a:spcAft>
                <a:spcPts val="1200"/>
              </a:spcAft>
              <a:buClr>
                <a:schemeClr val="accent2"/>
              </a:buClr>
              <a:buSzPct val="90000"/>
              <a:buFont typeface="Wingdings"/>
              <a:buChar char=""/>
              <a:defRPr kumimoji="0" sz="2400" kern="1200">
                <a:solidFill>
                  <a:schemeClr val="tx1"/>
                </a:solidFill>
                <a:latin typeface="+mn-lt"/>
                <a:ea typeface="+mn-ea"/>
                <a:cs typeface="+mn-cs"/>
              </a:defRPr>
            </a:lvl2pPr>
            <a:lvl3pPr marL="996696" indent="-228600" algn="l" rtl="0" eaLnBrk="1" latinLnBrk="0" hangingPunct="1">
              <a:spcBef>
                <a:spcPts val="600"/>
              </a:spcBef>
              <a:spcAft>
                <a:spcPts val="1200"/>
              </a:spcAft>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ts val="600"/>
              </a:spcBef>
              <a:spcAft>
                <a:spcPts val="1200"/>
              </a:spcAft>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ts val="600"/>
              </a:spcBef>
              <a:spcAft>
                <a:spcPts val="1200"/>
              </a:spcAft>
              <a:buClr>
                <a:schemeClr val="accent3"/>
              </a:buClr>
              <a:buFont typeface="Wingdings 2"/>
              <a:buChar char=""/>
              <a:defRPr kumimoji="0" sz="22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125730" indent="0">
              <a:spcBef>
                <a:spcPts val="0"/>
              </a:spcBef>
              <a:spcAft>
                <a:spcPts val="0"/>
              </a:spcAft>
              <a:buFont typeface="Wingdings"/>
              <a:buNone/>
            </a:pPr>
            <a:endParaRPr lang="en-US" dirty="0" smtClean="0"/>
          </a:p>
          <a:p>
            <a:pPr marL="125730" indent="0">
              <a:spcBef>
                <a:spcPts val="0"/>
              </a:spcBef>
              <a:spcAft>
                <a:spcPts val="0"/>
              </a:spcAft>
              <a:buFont typeface="Wingdings"/>
              <a:buNone/>
            </a:pPr>
            <a:endParaRPr lang="en-US" dirty="0"/>
          </a:p>
          <a:p>
            <a:pPr marL="912114" lvl="1" indent="-457200">
              <a:spcBef>
                <a:spcPts val="0"/>
              </a:spcBef>
              <a:spcAft>
                <a:spcPts val="0"/>
              </a:spcAft>
              <a:buFont typeface="Wingdings" panose="05000000000000000000" pitchFamily="2" charset="2"/>
              <a:buChar char="§"/>
            </a:pPr>
            <a:endParaRPr lang="en-US" dirty="0" smtClean="0"/>
          </a:p>
          <a:p>
            <a:pPr marL="912114" lvl="1" indent="-457200">
              <a:spcBef>
                <a:spcPts val="0"/>
              </a:spcBef>
              <a:spcAft>
                <a:spcPts val="0"/>
              </a:spcAft>
              <a:buFont typeface="Wingdings" panose="05000000000000000000" pitchFamily="2" charset="2"/>
              <a:buChar char="§"/>
            </a:pPr>
            <a:r>
              <a:rPr lang="en-US" dirty="0"/>
              <a:t>p</a:t>
            </a:r>
            <a:r>
              <a:rPr lang="en-US" dirty="0" smtClean="0"/>
              <a:t>oint estimator</a:t>
            </a:r>
          </a:p>
          <a:p>
            <a:pPr marL="912114" lvl="1" indent="-457200">
              <a:spcBef>
                <a:spcPts val="0"/>
              </a:spcBef>
              <a:spcAft>
                <a:spcPts val="0"/>
              </a:spcAft>
              <a:buFont typeface="Wingdings" panose="05000000000000000000" pitchFamily="2" charset="2"/>
              <a:buChar char="§"/>
            </a:pPr>
            <a:endParaRPr lang="en-US" dirty="0"/>
          </a:p>
          <a:p>
            <a:pPr marL="912114" lvl="1" indent="-457200">
              <a:spcBef>
                <a:spcPts val="0"/>
              </a:spcBef>
              <a:spcAft>
                <a:spcPts val="0"/>
              </a:spcAft>
              <a:buFont typeface="Wingdings" panose="05000000000000000000" pitchFamily="2" charset="2"/>
              <a:buChar char="§"/>
            </a:pPr>
            <a:endParaRPr lang="en-US" dirty="0" smtClean="0"/>
          </a:p>
          <a:p>
            <a:pPr marL="454914" lvl="1" indent="0">
              <a:spcBef>
                <a:spcPts val="0"/>
              </a:spcBef>
              <a:spcAft>
                <a:spcPts val="0"/>
              </a:spcAft>
              <a:buNone/>
            </a:pPr>
            <a:endParaRPr lang="en-US" dirty="0" smtClean="0"/>
          </a:p>
          <a:p>
            <a:pPr marL="912114" lvl="1" indent="-457200">
              <a:spcBef>
                <a:spcPts val="0"/>
              </a:spcBef>
              <a:spcAft>
                <a:spcPts val="0"/>
              </a:spcAft>
              <a:buFont typeface="Wingdings" panose="05000000000000000000" pitchFamily="2" charset="2"/>
              <a:buChar char="§"/>
            </a:pPr>
            <a:r>
              <a:rPr lang="en-US" dirty="0"/>
              <a:t>p</a:t>
            </a:r>
            <a:r>
              <a:rPr lang="en-US" dirty="0" smtClean="0"/>
              <a:t>ooled standard deviation</a:t>
            </a:r>
          </a:p>
          <a:p>
            <a:pPr marL="912114" lvl="1" indent="-457200">
              <a:spcBef>
                <a:spcPts val="0"/>
              </a:spcBef>
              <a:spcAft>
                <a:spcPts val="0"/>
              </a:spcAft>
              <a:buFont typeface="Wingdings" panose="05000000000000000000" pitchFamily="2" charset="2"/>
              <a:buChar char="§"/>
            </a:pPr>
            <a:endParaRPr lang="en-US" dirty="0" smtClean="0"/>
          </a:p>
          <a:p>
            <a:pPr lvl="1">
              <a:spcBef>
                <a:spcPts val="0"/>
              </a:spcBef>
              <a:spcAft>
                <a:spcPts val="0"/>
              </a:spcAft>
              <a:buFont typeface="Wingdings" panose="05000000000000000000" pitchFamily="2" charset="2"/>
              <a:buChar char="§"/>
            </a:pPr>
            <a:endParaRPr lang="en-US" dirty="0"/>
          </a:p>
          <a:p>
            <a:pPr lvl="1">
              <a:spcBef>
                <a:spcPts val="0"/>
              </a:spcBef>
              <a:spcAft>
                <a:spcPts val="0"/>
              </a:spcAft>
              <a:buFont typeface="Wingdings" panose="05000000000000000000" pitchFamily="2" charset="2"/>
              <a:buChar char="§"/>
            </a:pPr>
            <a:endParaRPr lang="en-US" dirty="0" smtClean="0"/>
          </a:p>
          <a:p>
            <a:pPr lvl="1">
              <a:spcBef>
                <a:spcPts val="0"/>
              </a:spcBef>
              <a:spcAft>
                <a:spcPts val="0"/>
              </a:spcAft>
              <a:buFont typeface="Wingdings" panose="05000000000000000000" pitchFamily="2" charset="2"/>
              <a:buChar char="§"/>
            </a:pPr>
            <a:endParaRPr lang="en-US" dirty="0"/>
          </a:p>
          <a:p>
            <a:pPr lvl="1">
              <a:spcBef>
                <a:spcPts val="0"/>
              </a:spcBef>
              <a:spcAft>
                <a:spcPts val="0"/>
              </a:spcAft>
              <a:buFont typeface="Wingdings" panose="05000000000000000000" pitchFamily="2" charset="2"/>
              <a:buChar char="§"/>
            </a:pPr>
            <a:endParaRPr lang="en-US" dirty="0" smtClean="0"/>
          </a:p>
          <a:p>
            <a:pPr marL="454914" lvl="1" indent="0">
              <a:spcBef>
                <a:spcPts val="0"/>
              </a:spcBef>
              <a:spcAft>
                <a:spcPts val="0"/>
              </a:spcAft>
              <a:buFont typeface="Wingdings"/>
              <a:buNone/>
            </a:pPr>
            <a:endParaRPr lang="en-US" dirty="0"/>
          </a:p>
          <a:p>
            <a:pPr lvl="1">
              <a:spcBef>
                <a:spcPts val="0"/>
              </a:spcBef>
              <a:spcAft>
                <a:spcPts val="0"/>
              </a:spcAft>
              <a:buFont typeface="Wingdings" panose="05000000000000000000" pitchFamily="2" charset="2"/>
              <a:buChar char="§"/>
            </a:pPr>
            <a:endParaRPr lang="en-US" dirty="0" smtClean="0"/>
          </a:p>
          <a:p>
            <a:pPr marL="454914" lvl="1" indent="0">
              <a:spcBef>
                <a:spcPts val="0"/>
              </a:spcBef>
              <a:spcAft>
                <a:spcPts val="0"/>
              </a:spcAft>
              <a:buFont typeface="Wingdings"/>
              <a:buNone/>
            </a:pPr>
            <a:endParaRPr lang="en-US" dirty="0"/>
          </a:p>
          <a:p>
            <a:pPr lvl="1">
              <a:spcBef>
                <a:spcPts val="0"/>
              </a:spcBef>
              <a:spcAft>
                <a:spcPts val="0"/>
              </a:spcAft>
              <a:buFont typeface="Wingdings" panose="05000000000000000000" pitchFamily="2" charset="2"/>
              <a:buChar char="§"/>
            </a:pPr>
            <a:endParaRPr lang="en-US" dirty="0" smtClean="0"/>
          </a:p>
          <a:p>
            <a:pPr lvl="1">
              <a:spcBef>
                <a:spcPts val="0"/>
              </a:spcBef>
              <a:spcAft>
                <a:spcPts val="0"/>
              </a:spcAft>
              <a:buFont typeface="Wingdings" panose="05000000000000000000" pitchFamily="2" charset="2"/>
              <a:buChar char="§"/>
            </a:pPr>
            <a:endParaRPr lang="en-US" dirty="0"/>
          </a:p>
          <a:p>
            <a:pPr lvl="1">
              <a:spcBef>
                <a:spcPts val="0"/>
              </a:spcBef>
              <a:spcAft>
                <a:spcPts val="0"/>
              </a:spcAft>
              <a:buFont typeface="Wingdings" panose="05000000000000000000" pitchFamily="2" charset="2"/>
              <a:buChar char="§"/>
            </a:pPr>
            <a:endParaRPr lang="en-US" dirty="0"/>
          </a:p>
          <a:p>
            <a:pPr>
              <a:spcBef>
                <a:spcPts val="0"/>
              </a:spcBef>
              <a:spcAft>
                <a:spcPts val="0"/>
              </a:spcAft>
            </a:pPr>
            <a:endParaRPr lang="en-US" dirty="0"/>
          </a:p>
        </p:txBody>
      </p:sp>
      <mc:AlternateContent xmlns:mc="http://schemas.openxmlformats.org/markup-compatibility/2006" xmlns:a14="http://schemas.microsoft.com/office/drawing/2010/main">
        <mc:Choice Requires="a14">
          <p:sp>
            <p:nvSpPr>
              <p:cNvPr id="6" name="Content Placeholder 1"/>
              <p:cNvSpPr txBox="1">
                <a:spLocks/>
              </p:cNvSpPr>
              <p:nvPr/>
            </p:nvSpPr>
            <p:spPr>
              <a:xfrm>
                <a:off x="5926753" y="1782305"/>
                <a:ext cx="5495498" cy="4560179"/>
              </a:xfrm>
              <a:prstGeom prst="rect">
                <a:avLst/>
              </a:prstGeom>
            </p:spPr>
            <p:txBody>
              <a:bodyPr vert="horz" numCol="1">
                <a:normAutofit/>
              </a:bodyPr>
              <a:lstStyle>
                <a:lvl1pPr marL="411480" indent="-342900" algn="l" rtl="0" eaLnBrk="1" latinLnBrk="0" hangingPunct="1">
                  <a:spcBef>
                    <a:spcPts val="600"/>
                  </a:spcBef>
                  <a:spcAft>
                    <a:spcPts val="1200"/>
                  </a:spcAft>
                  <a:buClr>
                    <a:schemeClr val="tx2"/>
                  </a:buClr>
                  <a:buSzPct val="95000"/>
                  <a:buFont typeface="Wingdings"/>
                  <a:buChar char=""/>
                  <a:defRPr kumimoji="0" sz="2600" kern="1200">
                    <a:solidFill>
                      <a:schemeClr val="tx1"/>
                    </a:solidFill>
                    <a:latin typeface="+mn-lt"/>
                    <a:ea typeface="+mn-ea"/>
                    <a:cs typeface="+mn-cs"/>
                  </a:defRPr>
                </a:lvl1pPr>
                <a:lvl2pPr marL="740664" indent="-285750" algn="l" rtl="0" eaLnBrk="1" latinLnBrk="0" hangingPunct="1">
                  <a:spcBef>
                    <a:spcPts val="600"/>
                  </a:spcBef>
                  <a:spcAft>
                    <a:spcPts val="1200"/>
                  </a:spcAft>
                  <a:buClr>
                    <a:schemeClr val="accent2"/>
                  </a:buClr>
                  <a:buSzPct val="90000"/>
                  <a:buFont typeface="Wingdings"/>
                  <a:buChar char=""/>
                  <a:defRPr kumimoji="0" sz="2400" kern="1200">
                    <a:solidFill>
                      <a:schemeClr val="tx1"/>
                    </a:solidFill>
                    <a:latin typeface="+mn-lt"/>
                    <a:ea typeface="+mn-ea"/>
                    <a:cs typeface="+mn-cs"/>
                  </a:defRPr>
                </a:lvl2pPr>
                <a:lvl3pPr marL="996696" indent="-228600" algn="l" rtl="0" eaLnBrk="1" latinLnBrk="0" hangingPunct="1">
                  <a:spcBef>
                    <a:spcPts val="600"/>
                  </a:spcBef>
                  <a:spcAft>
                    <a:spcPts val="1200"/>
                  </a:spcAft>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ts val="600"/>
                  </a:spcBef>
                  <a:spcAft>
                    <a:spcPts val="1200"/>
                  </a:spcAft>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ts val="600"/>
                  </a:spcBef>
                  <a:spcAft>
                    <a:spcPts val="1200"/>
                  </a:spcAft>
                  <a:buClr>
                    <a:schemeClr val="accent3"/>
                  </a:buClr>
                  <a:buFont typeface="Wingdings 2"/>
                  <a:buChar char=""/>
                  <a:defRPr kumimoji="0" sz="22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lvl="1">
                  <a:spcBef>
                    <a:spcPts val="0"/>
                  </a:spcBef>
                  <a:spcAft>
                    <a:spcPts val="0"/>
                  </a:spcAft>
                  <a:buFont typeface="Wingdings" panose="05000000000000000000" pitchFamily="2" charset="2"/>
                  <a:buChar char="§"/>
                </a:pPr>
                <a:r>
                  <a:rPr lang="en-US" dirty="0"/>
                  <a:t>s</a:t>
                </a:r>
                <a:r>
                  <a:rPr lang="en-US" dirty="0" smtClean="0"/>
                  <a:t>tandard error</a:t>
                </a:r>
              </a:p>
              <a:p>
                <a:pPr lvl="1">
                  <a:spcBef>
                    <a:spcPts val="0"/>
                  </a:spcBef>
                  <a:spcAft>
                    <a:spcPts val="0"/>
                  </a:spcAft>
                  <a:buFont typeface="Wingdings" panose="05000000000000000000" pitchFamily="2" charset="2"/>
                  <a:buChar char="§"/>
                </a:pPr>
                <a:endParaRPr lang="en-US" dirty="0"/>
              </a:p>
              <a:p>
                <a:pPr lvl="1">
                  <a:spcBef>
                    <a:spcPts val="0"/>
                  </a:spcBef>
                  <a:spcAft>
                    <a:spcPts val="0"/>
                  </a:spcAft>
                  <a:buFont typeface="Wingdings" panose="05000000000000000000" pitchFamily="2" charset="2"/>
                  <a:buChar char="§"/>
                </a:pPr>
                <a:endParaRPr lang="en-US" dirty="0" smtClean="0"/>
              </a:p>
              <a:p>
                <a:pPr lvl="1">
                  <a:spcBef>
                    <a:spcPts val="0"/>
                  </a:spcBef>
                  <a:spcAft>
                    <a:spcPts val="0"/>
                  </a:spcAft>
                  <a:buFont typeface="Wingdings" panose="05000000000000000000" pitchFamily="2" charset="2"/>
                  <a:buChar char="§"/>
                </a:pPr>
                <a:endParaRPr lang="en-US" dirty="0" smtClean="0"/>
              </a:p>
              <a:p>
                <a:pPr lvl="1">
                  <a:spcBef>
                    <a:spcPts val="0"/>
                  </a:spcBef>
                  <a:spcAft>
                    <a:spcPts val="0"/>
                  </a:spcAft>
                  <a:buFont typeface="Wingdings" panose="05000000000000000000" pitchFamily="2" charset="2"/>
                  <a:buChar char="§"/>
                </a:pPr>
                <a:endParaRPr lang="en-US" dirty="0"/>
              </a:p>
              <a:p>
                <a:pPr lvl="1">
                  <a:spcBef>
                    <a:spcPts val="0"/>
                  </a:spcBef>
                  <a:spcAft>
                    <a:spcPts val="0"/>
                  </a:spcAft>
                  <a:buFont typeface="Wingdings" panose="05000000000000000000" pitchFamily="2" charset="2"/>
                  <a:buChar char="§"/>
                </a:pPr>
                <a:endParaRPr lang="en-US" dirty="0" smtClean="0"/>
              </a:p>
              <a:p>
                <a:pPr lvl="1">
                  <a:spcBef>
                    <a:spcPts val="0"/>
                  </a:spcBef>
                  <a:spcAft>
                    <a:spcPts val="0"/>
                  </a:spcAft>
                  <a:buFont typeface="Wingdings" panose="05000000000000000000" pitchFamily="2" charset="2"/>
                  <a:buChar char="§"/>
                </a:pPr>
                <a:r>
                  <a:rPr lang="en-US" dirty="0"/>
                  <a:t>multiplier </a:t>
                </a:r>
                <a:r>
                  <a:rPr lang="en-US" i="1" dirty="0">
                    <a:latin typeface="Book Antiqua" panose="02040602050305030304" pitchFamily="18" charset="0"/>
                  </a:rPr>
                  <a:t>m</a:t>
                </a:r>
                <a:r>
                  <a:rPr lang="en-US" dirty="0"/>
                  <a:t> = TINV(0.05, </a:t>
                </a:r>
                <a:r>
                  <a:rPr lang="en-US" dirty="0" err="1"/>
                  <a:t>df</a:t>
                </a:r>
                <a:r>
                  <a:rPr lang="en-US" dirty="0"/>
                  <a:t> </a:t>
                </a:r>
                <a:r>
                  <a:rPr lang="en-US" dirty="0" smtClean="0"/>
                  <a:t>), TINV(0.025</a:t>
                </a:r>
                <a:r>
                  <a:rPr lang="en-US" dirty="0"/>
                  <a:t>, </a:t>
                </a:r>
                <a:r>
                  <a:rPr lang="en-US" dirty="0" err="1"/>
                  <a:t>df</a:t>
                </a:r>
                <a:r>
                  <a:rPr lang="en-US" dirty="0"/>
                  <a:t> ), or TINV(0.005, </a:t>
                </a:r>
                <a:r>
                  <a:rPr lang="en-US" dirty="0" err="1"/>
                  <a:t>df</a:t>
                </a:r>
                <a:r>
                  <a:rPr lang="en-US" dirty="0"/>
                  <a:t> ) with </a:t>
                </a:r>
                <a:r>
                  <a:rPr lang="en-US" dirty="0" err="1"/>
                  <a:t>df</a:t>
                </a:r>
                <a:r>
                  <a:rPr lang="en-US" dirty="0"/>
                  <a:t> =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m:t>
                        </m:r>
                      </m:sub>
                    </m:sSub>
                  </m:oMath>
                </a14:m>
                <a:r>
                  <a:rPr lang="en-US" dirty="0" smtClean="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b="0" i="1" smtClean="0">
                            <a:latin typeface="Cambria Math" panose="02040503050406030204" pitchFamily="18" charset="0"/>
                          </a:rPr>
                          <m:t>2</m:t>
                        </m:r>
                      </m:sub>
                    </m:sSub>
                  </m:oMath>
                </a14:m>
                <a:r>
                  <a:rPr lang="en-US" dirty="0"/>
                  <a:t> − 2</a:t>
                </a:r>
                <a:endParaRPr lang="en-US" dirty="0" smtClean="0"/>
              </a:p>
              <a:p>
                <a:pPr marL="454914" lvl="1" indent="0">
                  <a:spcBef>
                    <a:spcPts val="0"/>
                  </a:spcBef>
                  <a:spcAft>
                    <a:spcPts val="0"/>
                  </a:spcAft>
                  <a:buNone/>
                </a:pPr>
                <a:endParaRPr lang="en-US" dirty="0"/>
              </a:p>
              <a:p>
                <a:pPr lvl="1">
                  <a:spcBef>
                    <a:spcPts val="0"/>
                  </a:spcBef>
                  <a:spcAft>
                    <a:spcPts val="0"/>
                  </a:spcAft>
                  <a:buFont typeface="Wingdings" panose="05000000000000000000" pitchFamily="2" charset="2"/>
                  <a:buChar char="§"/>
                </a:pPr>
                <a:endParaRPr lang="en-US" dirty="0" smtClean="0"/>
              </a:p>
              <a:p>
                <a:pPr lvl="1">
                  <a:spcBef>
                    <a:spcPts val="0"/>
                  </a:spcBef>
                  <a:spcAft>
                    <a:spcPts val="0"/>
                  </a:spcAft>
                  <a:buFont typeface="Wingdings" panose="05000000000000000000" pitchFamily="2" charset="2"/>
                  <a:buChar char="§"/>
                </a:pPr>
                <a:endParaRPr lang="en-US" dirty="0"/>
              </a:p>
              <a:p>
                <a:pPr lvl="1">
                  <a:spcBef>
                    <a:spcPts val="0"/>
                  </a:spcBef>
                  <a:spcAft>
                    <a:spcPts val="0"/>
                  </a:spcAft>
                  <a:buFont typeface="Wingdings" panose="05000000000000000000" pitchFamily="2" charset="2"/>
                  <a:buChar char="§"/>
                </a:pPr>
                <a:endParaRPr lang="en-US" dirty="0" smtClean="0"/>
              </a:p>
              <a:p>
                <a:pPr marL="454914" lvl="1" indent="0">
                  <a:spcBef>
                    <a:spcPts val="0"/>
                  </a:spcBef>
                  <a:spcAft>
                    <a:spcPts val="0"/>
                  </a:spcAft>
                  <a:buFont typeface="Wingdings"/>
                  <a:buNone/>
                </a:pPr>
                <a:endParaRPr lang="en-US" dirty="0"/>
              </a:p>
              <a:p>
                <a:pPr lvl="1">
                  <a:spcBef>
                    <a:spcPts val="0"/>
                  </a:spcBef>
                  <a:spcAft>
                    <a:spcPts val="0"/>
                  </a:spcAft>
                  <a:buFont typeface="Wingdings" panose="05000000000000000000" pitchFamily="2" charset="2"/>
                  <a:buChar char="§"/>
                </a:pPr>
                <a:endParaRPr lang="en-US" dirty="0" smtClean="0"/>
              </a:p>
              <a:p>
                <a:pPr marL="454914" lvl="1" indent="0">
                  <a:spcBef>
                    <a:spcPts val="0"/>
                  </a:spcBef>
                  <a:spcAft>
                    <a:spcPts val="0"/>
                  </a:spcAft>
                  <a:buFont typeface="Wingdings"/>
                  <a:buNone/>
                </a:pPr>
                <a:endParaRPr lang="en-US" dirty="0"/>
              </a:p>
              <a:p>
                <a:pPr lvl="1">
                  <a:spcBef>
                    <a:spcPts val="0"/>
                  </a:spcBef>
                  <a:spcAft>
                    <a:spcPts val="0"/>
                  </a:spcAft>
                  <a:buFont typeface="Wingdings" panose="05000000000000000000" pitchFamily="2" charset="2"/>
                  <a:buChar char="§"/>
                </a:pPr>
                <a:endParaRPr lang="en-US" dirty="0" smtClean="0"/>
              </a:p>
              <a:p>
                <a:pPr lvl="1">
                  <a:spcBef>
                    <a:spcPts val="0"/>
                  </a:spcBef>
                  <a:spcAft>
                    <a:spcPts val="0"/>
                  </a:spcAft>
                  <a:buFont typeface="Wingdings" panose="05000000000000000000" pitchFamily="2" charset="2"/>
                  <a:buChar char="§"/>
                </a:pPr>
                <a:endParaRPr lang="en-US" dirty="0"/>
              </a:p>
              <a:p>
                <a:pPr lvl="1">
                  <a:spcBef>
                    <a:spcPts val="0"/>
                  </a:spcBef>
                  <a:spcAft>
                    <a:spcPts val="0"/>
                  </a:spcAft>
                  <a:buFont typeface="Wingdings" panose="05000000000000000000" pitchFamily="2" charset="2"/>
                  <a:buChar char="§"/>
                </a:pPr>
                <a:endParaRPr lang="en-US" dirty="0"/>
              </a:p>
              <a:p>
                <a:pPr>
                  <a:spcBef>
                    <a:spcPts val="0"/>
                  </a:spcBef>
                  <a:spcAft>
                    <a:spcPts val="0"/>
                  </a:spcAft>
                </a:pPr>
                <a:endParaRPr lang="en-US" dirty="0"/>
              </a:p>
            </p:txBody>
          </p:sp>
        </mc:Choice>
        <mc:Fallback xmlns="">
          <p:sp>
            <p:nvSpPr>
              <p:cNvPr id="6" name="Content Placeholder 1"/>
              <p:cNvSpPr txBox="1">
                <a:spLocks noRot="1" noChangeAspect="1" noMove="1" noResize="1" noEditPoints="1" noAdjustHandles="1" noChangeArrowheads="1" noChangeShapeType="1" noTextEdit="1"/>
              </p:cNvSpPr>
              <p:nvPr/>
            </p:nvSpPr>
            <p:spPr>
              <a:xfrm>
                <a:off x="5926753" y="1782305"/>
                <a:ext cx="5495498" cy="4560179"/>
              </a:xfrm>
              <a:prstGeom prst="rect">
                <a:avLst/>
              </a:prstGeom>
              <a:blipFill rotWithShape="0">
                <a:blip r:embed="rId3"/>
                <a:stretch>
                  <a:fillRect t="-1070"/>
                </a:stretch>
              </a:blipFill>
            </p:spPr>
            <p:txBody>
              <a:bodyPr/>
              <a:lstStyle/>
              <a:p>
                <a:r>
                  <a:rPr lang="en-US">
                    <a:noFill/>
                  </a:rPr>
                  <a:t> </a:t>
                </a:r>
              </a:p>
            </p:txBody>
          </p:sp>
        </mc:Fallback>
      </mc:AlternateContent>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6603" y="1214942"/>
            <a:ext cx="2472508" cy="113472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92857" y="3145330"/>
            <a:ext cx="1959648" cy="70277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46722" y="4651693"/>
            <a:ext cx="4273846" cy="1361649"/>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72239" y="2343829"/>
            <a:ext cx="3023138" cy="1222842"/>
          </a:xfrm>
          <a:prstGeom prst="rect">
            <a:avLst/>
          </a:prstGeom>
        </p:spPr>
      </p:pic>
      <p:sp>
        <p:nvSpPr>
          <p:cNvPr id="11" name="TextBox 10"/>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5</a:t>
            </a:r>
            <a:r>
              <a:rPr lang="en-US" sz="1100" b="1" dirty="0">
                <a:solidFill>
                  <a:schemeClr val="tx2"/>
                </a:solidFill>
              </a:rPr>
              <a:t>: Estimation </a:t>
            </a:r>
            <a:r>
              <a:rPr lang="en-US" sz="1100" b="1" dirty="0" smtClean="0">
                <a:solidFill>
                  <a:schemeClr val="tx2"/>
                </a:solidFill>
              </a:rPr>
              <a:t>– Summary</a:t>
            </a:r>
          </a:p>
        </p:txBody>
      </p:sp>
    </p:spTree>
    <p:extLst>
      <p:ext uri="{BB962C8B-B14F-4D97-AF65-F5344CB8AC3E}">
        <p14:creationId xmlns:p14="http://schemas.microsoft.com/office/powerpoint/2010/main" val="207907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750"/>
                                        <p:tgtEl>
                                          <p:spTgt spid="4">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75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7" end="7"/>
                                            </p:txEl>
                                          </p:spTgt>
                                        </p:tgtEl>
                                        <p:attrNameLst>
                                          <p:attrName>style.visibility</p:attrName>
                                        </p:attrNameLst>
                                      </p:cBhvr>
                                      <p:to>
                                        <p:strVal val="visible"/>
                                      </p:to>
                                    </p:set>
                                    <p:animEffect transition="in" filter="fade">
                                      <p:cBhvr>
                                        <p:cTn id="20" dur="750"/>
                                        <p:tgtEl>
                                          <p:spTgt spid="4">
                                            <p:txEl>
                                              <p:pRg st="7" end="7"/>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75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750"/>
                                        <p:tgtEl>
                                          <p:spTgt spid="6">
                                            <p:txEl>
                                              <p:pRg st="0" end="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75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
                                            <p:txEl>
                                              <p:pRg st="6" end="6"/>
                                            </p:txEl>
                                          </p:spTgt>
                                        </p:tgtEl>
                                        <p:attrNameLst>
                                          <p:attrName>style.visibility</p:attrName>
                                        </p:attrNameLst>
                                      </p:cBhvr>
                                      <p:to>
                                        <p:strVal val="visible"/>
                                      </p:to>
                                    </p:set>
                                    <p:animEffect transition="in" filter="fade">
                                      <p:cBhvr>
                                        <p:cTn id="36" dur="75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1"/>
              <p:cNvSpPr txBox="1">
                <a:spLocks noGrp="1"/>
              </p:cNvSpPr>
              <p:nvPr>
                <p:ph idx="1"/>
              </p:nvPr>
            </p:nvSpPr>
            <p:spPr>
              <a:xfrm>
                <a:off x="861390" y="670696"/>
                <a:ext cx="10721009" cy="677658"/>
              </a:xfrm>
              <a:prstGeom prst="rect">
                <a:avLst/>
              </a:prstGeom>
            </p:spPr>
            <p:txBody>
              <a:bodyPr vert="horz" numCol="1">
                <a:normAutofit/>
              </a:bodyPr>
              <a:lstStyle>
                <a:lvl1pPr marL="411480" indent="-342900" algn="l" rtl="0" eaLnBrk="1" latinLnBrk="0" hangingPunct="1">
                  <a:spcBef>
                    <a:spcPts val="600"/>
                  </a:spcBef>
                  <a:spcAft>
                    <a:spcPts val="1200"/>
                  </a:spcAft>
                  <a:buClr>
                    <a:schemeClr val="tx2"/>
                  </a:buClr>
                  <a:buSzPct val="95000"/>
                  <a:buFont typeface="Wingdings"/>
                  <a:buChar char=""/>
                  <a:defRPr kumimoji="0" sz="2600" kern="1200">
                    <a:solidFill>
                      <a:schemeClr val="tx1"/>
                    </a:solidFill>
                    <a:latin typeface="+mn-lt"/>
                    <a:ea typeface="+mn-ea"/>
                    <a:cs typeface="+mn-cs"/>
                  </a:defRPr>
                </a:lvl1pPr>
                <a:lvl2pPr marL="740664" indent="-285750" algn="l" rtl="0" eaLnBrk="1" latinLnBrk="0" hangingPunct="1">
                  <a:spcBef>
                    <a:spcPts val="600"/>
                  </a:spcBef>
                  <a:spcAft>
                    <a:spcPts val="1200"/>
                  </a:spcAft>
                  <a:buClr>
                    <a:schemeClr val="accent2"/>
                  </a:buClr>
                  <a:buSzPct val="90000"/>
                  <a:buFont typeface="Wingdings"/>
                  <a:buChar char=""/>
                  <a:defRPr kumimoji="0" sz="2400" kern="1200">
                    <a:solidFill>
                      <a:schemeClr val="tx1"/>
                    </a:solidFill>
                    <a:latin typeface="+mn-lt"/>
                    <a:ea typeface="+mn-ea"/>
                    <a:cs typeface="+mn-cs"/>
                  </a:defRPr>
                </a:lvl2pPr>
                <a:lvl3pPr marL="996696" indent="-228600" algn="l" rtl="0" eaLnBrk="1" latinLnBrk="0" hangingPunct="1">
                  <a:spcBef>
                    <a:spcPts val="600"/>
                  </a:spcBef>
                  <a:spcAft>
                    <a:spcPts val="1200"/>
                  </a:spcAft>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ts val="600"/>
                  </a:spcBef>
                  <a:spcAft>
                    <a:spcPts val="1200"/>
                  </a:spcAft>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ts val="600"/>
                  </a:spcBef>
                  <a:spcAft>
                    <a:spcPts val="1200"/>
                  </a:spcAft>
                  <a:buClr>
                    <a:schemeClr val="accent3"/>
                  </a:buClr>
                  <a:buFont typeface="Wingdings 2"/>
                  <a:buChar char=""/>
                  <a:defRPr kumimoji="0" sz="22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a:buFont typeface="Wingdings" panose="05000000000000000000" pitchFamily="2" charset="2"/>
                  <a:buChar char="§"/>
                </a:pPr>
                <a:r>
                  <a:rPr lang="en-US" sz="2800" b="1" dirty="0" smtClean="0"/>
                  <a:t>Difference </a:t>
                </a:r>
                <a:r>
                  <a:rPr lang="en-US" sz="2800" b="1" dirty="0"/>
                  <a:t>of means </a:t>
                </a:r>
                <a14:m>
                  <m:oMath xmlns:m="http://schemas.openxmlformats.org/officeDocument/2006/math">
                    <m:sSub>
                      <m:sSubPr>
                        <m:ctrlPr>
                          <a:rPr lang="en-US" sz="2800" b="1" i="1" smtClean="0">
                            <a:latin typeface="Cambria Math" panose="02040503050406030204" pitchFamily="18" charset="0"/>
                          </a:rPr>
                        </m:ctrlPr>
                      </m:sSubPr>
                      <m:e>
                        <m:r>
                          <a:rPr lang="en-US" sz="2800" b="1" i="1" smtClean="0">
                            <a:latin typeface="Cambria Math" panose="02040503050406030204" pitchFamily="18" charset="0"/>
                          </a:rPr>
                          <m:t>𝒖</m:t>
                        </m:r>
                      </m:e>
                      <m:sub>
                        <m:r>
                          <a:rPr lang="en-US" sz="2800" b="1" i="1" smtClean="0">
                            <a:latin typeface="Cambria Math" panose="02040503050406030204" pitchFamily="18" charset="0"/>
                          </a:rPr>
                          <m:t>𝟐</m:t>
                        </m:r>
                      </m:sub>
                    </m:sSub>
                  </m:oMath>
                </a14:m>
                <a:r>
                  <a:rPr lang="en-US" sz="2800" dirty="0" smtClean="0"/>
                  <a:t>− </a:t>
                </a:r>
                <a14:m>
                  <m:oMath xmlns:m="http://schemas.openxmlformats.org/officeDocument/2006/math">
                    <m:sSub>
                      <m:sSubPr>
                        <m:ctrlPr>
                          <a:rPr lang="en-US" sz="2800" b="1" i="1">
                            <a:latin typeface="Cambria Math" panose="02040503050406030204" pitchFamily="18" charset="0"/>
                          </a:rPr>
                        </m:ctrlPr>
                      </m:sSubPr>
                      <m:e>
                        <m:r>
                          <a:rPr lang="en-US" sz="2800" b="1" i="1">
                            <a:latin typeface="Cambria Math" panose="02040503050406030204" pitchFamily="18" charset="0"/>
                          </a:rPr>
                          <m:t>𝒖</m:t>
                        </m:r>
                      </m:e>
                      <m:sub>
                        <m:r>
                          <a:rPr lang="en-US" sz="2800" b="1" i="1" smtClean="0">
                            <a:latin typeface="Cambria Math" panose="02040503050406030204" pitchFamily="18" charset="0"/>
                          </a:rPr>
                          <m:t>𝟏</m:t>
                        </m:r>
                      </m:sub>
                    </m:sSub>
                  </m:oMath>
                </a14:m>
                <a:r>
                  <a:rPr lang="en-US" sz="2800" b="1" dirty="0"/>
                  <a:t>, </a:t>
                </a:r>
                <a:r>
                  <a:rPr lang="en-US" sz="2800" b="1" dirty="0" smtClean="0"/>
                  <a:t>unequal </a:t>
                </a:r>
                <a:r>
                  <a:rPr lang="en-US" sz="2800" b="1" dirty="0"/>
                  <a:t>variances </a:t>
                </a:r>
                <a:endParaRPr lang="en-US" sz="2800" dirty="0"/>
              </a:p>
              <a:p>
                <a:pPr marL="454914" lvl="1" indent="0">
                  <a:spcBef>
                    <a:spcPts val="0"/>
                  </a:spcBef>
                  <a:spcAft>
                    <a:spcPts val="0"/>
                  </a:spcAft>
                  <a:buNone/>
                </a:pPr>
                <a:endParaRPr lang="en-US" dirty="0" smtClean="0"/>
              </a:p>
              <a:p>
                <a:pPr lvl="1">
                  <a:spcBef>
                    <a:spcPts val="0"/>
                  </a:spcBef>
                  <a:spcAft>
                    <a:spcPts val="0"/>
                  </a:spcAft>
                  <a:buFont typeface="Wingdings" panose="05000000000000000000" pitchFamily="2" charset="2"/>
                  <a:buChar char="§"/>
                </a:pPr>
                <a:endParaRPr lang="en-US" dirty="0"/>
              </a:p>
              <a:p>
                <a:pPr lvl="1">
                  <a:spcBef>
                    <a:spcPts val="0"/>
                  </a:spcBef>
                  <a:spcAft>
                    <a:spcPts val="0"/>
                  </a:spcAft>
                  <a:buFont typeface="Wingdings" panose="05000000000000000000" pitchFamily="2" charset="2"/>
                  <a:buChar char="§"/>
                </a:pPr>
                <a:endParaRPr lang="en-US" dirty="0" smtClean="0"/>
              </a:p>
              <a:p>
                <a:pPr lvl="1">
                  <a:spcBef>
                    <a:spcPts val="0"/>
                  </a:spcBef>
                  <a:spcAft>
                    <a:spcPts val="0"/>
                  </a:spcAft>
                  <a:buFont typeface="Wingdings" panose="05000000000000000000" pitchFamily="2" charset="2"/>
                  <a:buChar char="§"/>
                </a:pPr>
                <a:endParaRPr lang="en-US" dirty="0"/>
              </a:p>
              <a:p>
                <a:pPr lvl="1">
                  <a:spcBef>
                    <a:spcPts val="0"/>
                  </a:spcBef>
                  <a:spcAft>
                    <a:spcPts val="0"/>
                  </a:spcAft>
                  <a:buFont typeface="Wingdings" panose="05000000000000000000" pitchFamily="2" charset="2"/>
                  <a:buChar char="§"/>
                </a:pPr>
                <a:endParaRPr lang="en-US" dirty="0" smtClean="0"/>
              </a:p>
              <a:p>
                <a:pPr marL="454914" lvl="1" indent="0">
                  <a:spcBef>
                    <a:spcPts val="0"/>
                  </a:spcBef>
                  <a:spcAft>
                    <a:spcPts val="0"/>
                  </a:spcAft>
                  <a:buNone/>
                </a:pPr>
                <a:endParaRPr lang="en-US" dirty="0"/>
              </a:p>
              <a:p>
                <a:pPr lvl="1">
                  <a:spcBef>
                    <a:spcPts val="0"/>
                  </a:spcBef>
                  <a:spcAft>
                    <a:spcPts val="0"/>
                  </a:spcAft>
                  <a:buFont typeface="Wingdings" panose="05000000000000000000" pitchFamily="2" charset="2"/>
                  <a:buChar char="§"/>
                </a:pPr>
                <a:endParaRPr lang="en-US" dirty="0" smtClean="0"/>
              </a:p>
              <a:p>
                <a:pPr marL="454914" lvl="1" indent="0">
                  <a:spcBef>
                    <a:spcPts val="0"/>
                  </a:spcBef>
                  <a:spcAft>
                    <a:spcPts val="0"/>
                  </a:spcAft>
                  <a:buFont typeface="Wingdings"/>
                  <a:buNone/>
                </a:pPr>
                <a:endParaRPr lang="en-US" dirty="0"/>
              </a:p>
              <a:p>
                <a:pPr lvl="1">
                  <a:spcBef>
                    <a:spcPts val="0"/>
                  </a:spcBef>
                  <a:spcAft>
                    <a:spcPts val="0"/>
                  </a:spcAft>
                  <a:buFont typeface="Wingdings" panose="05000000000000000000" pitchFamily="2" charset="2"/>
                  <a:buChar char="§"/>
                </a:pPr>
                <a:endParaRPr lang="en-US" dirty="0" smtClean="0"/>
              </a:p>
              <a:p>
                <a:pPr lvl="1">
                  <a:spcBef>
                    <a:spcPts val="0"/>
                  </a:spcBef>
                  <a:spcAft>
                    <a:spcPts val="0"/>
                  </a:spcAft>
                  <a:buFont typeface="Wingdings" panose="05000000000000000000" pitchFamily="2" charset="2"/>
                  <a:buChar char="§"/>
                </a:pPr>
                <a:endParaRPr lang="en-US" dirty="0"/>
              </a:p>
              <a:p>
                <a:pPr lvl="1">
                  <a:spcBef>
                    <a:spcPts val="0"/>
                  </a:spcBef>
                  <a:spcAft>
                    <a:spcPts val="0"/>
                  </a:spcAft>
                  <a:buFont typeface="Wingdings" panose="05000000000000000000" pitchFamily="2" charset="2"/>
                  <a:buChar char="§"/>
                </a:pPr>
                <a:endParaRPr lang="en-US" dirty="0"/>
              </a:p>
              <a:p>
                <a:pPr marL="68580" indent="0">
                  <a:spcBef>
                    <a:spcPts val="0"/>
                  </a:spcBef>
                  <a:spcAft>
                    <a:spcPts val="0"/>
                  </a:spcAft>
                  <a:buNone/>
                </a:pPr>
                <a:endParaRPr lang="en-US" dirty="0"/>
              </a:p>
            </p:txBody>
          </p:sp>
        </mc:Choice>
        <mc:Fallback xmlns="">
          <p:sp>
            <p:nvSpPr>
              <p:cNvPr id="3" name="Content Placeholder 1"/>
              <p:cNvSpPr txBox="1">
                <a:spLocks noGrp="1" noRot="1" noChangeAspect="1" noMove="1" noResize="1" noEditPoints="1" noAdjustHandles="1" noChangeArrowheads="1" noChangeShapeType="1" noTextEdit="1"/>
              </p:cNvSpPr>
              <p:nvPr>
                <p:ph idx="1"/>
              </p:nvPr>
            </p:nvSpPr>
            <p:spPr>
              <a:xfrm>
                <a:off x="861390" y="670696"/>
                <a:ext cx="10721009" cy="677658"/>
              </a:xfrm>
              <a:prstGeom prst="rect">
                <a:avLst/>
              </a:prstGeom>
              <a:blipFill rotWithShape="0">
                <a:blip r:embed="rId2"/>
                <a:stretch>
                  <a:fillRect l="-284" t="-9009" b="-1802"/>
                </a:stretch>
              </a:blipFill>
            </p:spPr>
            <p:txBody>
              <a:bodyPr/>
              <a:lstStyle/>
              <a:p>
                <a:r>
                  <a:rPr lang="en-US">
                    <a:noFill/>
                  </a:rPr>
                  <a:t> </a:t>
                </a:r>
              </a:p>
            </p:txBody>
          </p:sp>
        </mc:Fallback>
      </mc:AlternateContent>
      <p:sp>
        <p:nvSpPr>
          <p:cNvPr id="4" name="Content Placeholder 1"/>
          <p:cNvSpPr txBox="1">
            <a:spLocks/>
          </p:cNvSpPr>
          <p:nvPr/>
        </p:nvSpPr>
        <p:spPr>
          <a:xfrm>
            <a:off x="861390" y="1353715"/>
            <a:ext cx="5234610" cy="4988769"/>
          </a:xfrm>
          <a:prstGeom prst="rect">
            <a:avLst/>
          </a:prstGeom>
        </p:spPr>
        <p:txBody>
          <a:bodyPr vert="horz" numCol="1">
            <a:normAutofit/>
          </a:bodyPr>
          <a:lstStyle>
            <a:lvl1pPr marL="411480" indent="-342900" algn="l" rtl="0" eaLnBrk="1" latinLnBrk="0" hangingPunct="1">
              <a:spcBef>
                <a:spcPts val="600"/>
              </a:spcBef>
              <a:spcAft>
                <a:spcPts val="1200"/>
              </a:spcAft>
              <a:buClr>
                <a:schemeClr val="tx2"/>
              </a:buClr>
              <a:buSzPct val="95000"/>
              <a:buFont typeface="Wingdings"/>
              <a:buChar char=""/>
              <a:defRPr kumimoji="0" sz="2600" kern="1200">
                <a:solidFill>
                  <a:schemeClr val="tx1"/>
                </a:solidFill>
                <a:latin typeface="+mn-lt"/>
                <a:ea typeface="+mn-ea"/>
                <a:cs typeface="+mn-cs"/>
              </a:defRPr>
            </a:lvl1pPr>
            <a:lvl2pPr marL="740664" indent="-285750" algn="l" rtl="0" eaLnBrk="1" latinLnBrk="0" hangingPunct="1">
              <a:spcBef>
                <a:spcPts val="600"/>
              </a:spcBef>
              <a:spcAft>
                <a:spcPts val="1200"/>
              </a:spcAft>
              <a:buClr>
                <a:schemeClr val="accent2"/>
              </a:buClr>
              <a:buSzPct val="90000"/>
              <a:buFont typeface="Wingdings"/>
              <a:buChar char=""/>
              <a:defRPr kumimoji="0" sz="2400" kern="1200">
                <a:solidFill>
                  <a:schemeClr val="tx1"/>
                </a:solidFill>
                <a:latin typeface="+mn-lt"/>
                <a:ea typeface="+mn-ea"/>
                <a:cs typeface="+mn-cs"/>
              </a:defRPr>
            </a:lvl2pPr>
            <a:lvl3pPr marL="996696" indent="-228600" algn="l" rtl="0" eaLnBrk="1" latinLnBrk="0" hangingPunct="1">
              <a:spcBef>
                <a:spcPts val="600"/>
              </a:spcBef>
              <a:spcAft>
                <a:spcPts val="1200"/>
              </a:spcAft>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ts val="600"/>
              </a:spcBef>
              <a:spcAft>
                <a:spcPts val="1200"/>
              </a:spcAft>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ts val="600"/>
              </a:spcBef>
              <a:spcAft>
                <a:spcPts val="1200"/>
              </a:spcAft>
              <a:buClr>
                <a:schemeClr val="accent3"/>
              </a:buClr>
              <a:buFont typeface="Wingdings 2"/>
              <a:buChar char=""/>
              <a:defRPr kumimoji="0" sz="22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125730" indent="0">
              <a:spcBef>
                <a:spcPts val="0"/>
              </a:spcBef>
              <a:spcAft>
                <a:spcPts val="0"/>
              </a:spcAft>
              <a:buFont typeface="Wingdings"/>
              <a:buNone/>
            </a:pPr>
            <a:r>
              <a:rPr lang="en-US" dirty="0" smtClean="0"/>
              <a:t>	</a:t>
            </a:r>
          </a:p>
          <a:p>
            <a:pPr marL="125730" indent="0">
              <a:spcBef>
                <a:spcPts val="0"/>
              </a:spcBef>
              <a:spcAft>
                <a:spcPts val="0"/>
              </a:spcAft>
              <a:buFont typeface="Wingdings"/>
              <a:buNone/>
            </a:pPr>
            <a:endParaRPr lang="en-US" dirty="0"/>
          </a:p>
          <a:p>
            <a:pPr marL="912114" lvl="1" indent="-457200">
              <a:spcBef>
                <a:spcPts val="0"/>
              </a:spcBef>
              <a:spcAft>
                <a:spcPts val="0"/>
              </a:spcAft>
              <a:buFont typeface="Wingdings" panose="05000000000000000000" pitchFamily="2" charset="2"/>
              <a:buChar char="§"/>
            </a:pPr>
            <a:endParaRPr lang="en-US" dirty="0" smtClean="0"/>
          </a:p>
          <a:p>
            <a:pPr marL="912114" lvl="1" indent="-457200">
              <a:spcBef>
                <a:spcPts val="0"/>
              </a:spcBef>
              <a:spcAft>
                <a:spcPts val="0"/>
              </a:spcAft>
              <a:buFont typeface="Wingdings" panose="05000000000000000000" pitchFamily="2" charset="2"/>
              <a:buChar char="§"/>
            </a:pPr>
            <a:r>
              <a:rPr lang="en-US" dirty="0"/>
              <a:t>p</a:t>
            </a:r>
            <a:r>
              <a:rPr lang="en-US" dirty="0" smtClean="0"/>
              <a:t>oint estimator</a:t>
            </a:r>
          </a:p>
          <a:p>
            <a:pPr marL="912114" lvl="1" indent="-457200">
              <a:spcBef>
                <a:spcPts val="0"/>
              </a:spcBef>
              <a:spcAft>
                <a:spcPts val="0"/>
              </a:spcAft>
              <a:buFont typeface="Wingdings" panose="05000000000000000000" pitchFamily="2" charset="2"/>
              <a:buChar char="§"/>
            </a:pPr>
            <a:endParaRPr lang="en-US" dirty="0"/>
          </a:p>
          <a:p>
            <a:pPr marL="912114" lvl="1" indent="-457200">
              <a:spcBef>
                <a:spcPts val="0"/>
              </a:spcBef>
              <a:spcAft>
                <a:spcPts val="0"/>
              </a:spcAft>
              <a:buFont typeface="Wingdings" panose="05000000000000000000" pitchFamily="2" charset="2"/>
              <a:buChar char="§"/>
            </a:pPr>
            <a:endParaRPr lang="en-US" dirty="0" smtClean="0"/>
          </a:p>
          <a:p>
            <a:pPr marL="454914" lvl="1" indent="0">
              <a:spcBef>
                <a:spcPts val="0"/>
              </a:spcBef>
              <a:spcAft>
                <a:spcPts val="0"/>
              </a:spcAft>
              <a:buNone/>
            </a:pPr>
            <a:endParaRPr lang="en-US" dirty="0" smtClean="0"/>
          </a:p>
          <a:p>
            <a:pPr marL="912114" lvl="1" indent="-457200">
              <a:spcBef>
                <a:spcPts val="0"/>
              </a:spcBef>
              <a:spcAft>
                <a:spcPts val="0"/>
              </a:spcAft>
              <a:buFont typeface="Wingdings" panose="05000000000000000000" pitchFamily="2" charset="2"/>
              <a:buChar char="§"/>
            </a:pPr>
            <a:r>
              <a:rPr lang="en-US" dirty="0"/>
              <a:t>s</a:t>
            </a:r>
            <a:r>
              <a:rPr lang="en-US" dirty="0" smtClean="0"/>
              <a:t>tandard error</a:t>
            </a:r>
          </a:p>
          <a:p>
            <a:pPr marL="912114" lvl="1" indent="-457200">
              <a:spcBef>
                <a:spcPts val="0"/>
              </a:spcBef>
              <a:spcAft>
                <a:spcPts val="0"/>
              </a:spcAft>
              <a:buFont typeface="Wingdings" panose="05000000000000000000" pitchFamily="2" charset="2"/>
              <a:buChar char="§"/>
            </a:pPr>
            <a:endParaRPr lang="en-US" dirty="0" smtClean="0"/>
          </a:p>
          <a:p>
            <a:pPr lvl="1">
              <a:spcBef>
                <a:spcPts val="0"/>
              </a:spcBef>
              <a:spcAft>
                <a:spcPts val="0"/>
              </a:spcAft>
              <a:buFont typeface="Wingdings" panose="05000000000000000000" pitchFamily="2" charset="2"/>
              <a:buChar char="§"/>
            </a:pPr>
            <a:endParaRPr lang="en-US" dirty="0"/>
          </a:p>
          <a:p>
            <a:pPr lvl="1">
              <a:spcBef>
                <a:spcPts val="0"/>
              </a:spcBef>
              <a:spcAft>
                <a:spcPts val="0"/>
              </a:spcAft>
              <a:buFont typeface="Wingdings" panose="05000000000000000000" pitchFamily="2" charset="2"/>
              <a:buChar char="§"/>
            </a:pPr>
            <a:endParaRPr lang="en-US" dirty="0" smtClean="0"/>
          </a:p>
          <a:p>
            <a:pPr lvl="1">
              <a:spcBef>
                <a:spcPts val="0"/>
              </a:spcBef>
              <a:spcAft>
                <a:spcPts val="0"/>
              </a:spcAft>
              <a:buFont typeface="Wingdings" panose="05000000000000000000" pitchFamily="2" charset="2"/>
              <a:buChar char="§"/>
            </a:pPr>
            <a:endParaRPr lang="en-US" dirty="0"/>
          </a:p>
          <a:p>
            <a:pPr lvl="1">
              <a:spcBef>
                <a:spcPts val="0"/>
              </a:spcBef>
              <a:spcAft>
                <a:spcPts val="0"/>
              </a:spcAft>
              <a:buFont typeface="Wingdings" panose="05000000000000000000" pitchFamily="2" charset="2"/>
              <a:buChar char="§"/>
            </a:pPr>
            <a:endParaRPr lang="en-US" dirty="0" smtClean="0"/>
          </a:p>
          <a:p>
            <a:pPr marL="454914" lvl="1" indent="0">
              <a:spcBef>
                <a:spcPts val="0"/>
              </a:spcBef>
              <a:spcAft>
                <a:spcPts val="0"/>
              </a:spcAft>
              <a:buFont typeface="Wingdings"/>
              <a:buNone/>
            </a:pPr>
            <a:endParaRPr lang="en-US" dirty="0"/>
          </a:p>
          <a:p>
            <a:pPr lvl="1">
              <a:spcBef>
                <a:spcPts val="0"/>
              </a:spcBef>
              <a:spcAft>
                <a:spcPts val="0"/>
              </a:spcAft>
              <a:buFont typeface="Wingdings" panose="05000000000000000000" pitchFamily="2" charset="2"/>
              <a:buChar char="§"/>
            </a:pPr>
            <a:endParaRPr lang="en-US" dirty="0" smtClean="0"/>
          </a:p>
          <a:p>
            <a:pPr marL="454914" lvl="1" indent="0">
              <a:spcBef>
                <a:spcPts val="0"/>
              </a:spcBef>
              <a:spcAft>
                <a:spcPts val="0"/>
              </a:spcAft>
              <a:buFont typeface="Wingdings"/>
              <a:buNone/>
            </a:pPr>
            <a:endParaRPr lang="en-US" dirty="0"/>
          </a:p>
          <a:p>
            <a:pPr lvl="1">
              <a:spcBef>
                <a:spcPts val="0"/>
              </a:spcBef>
              <a:spcAft>
                <a:spcPts val="0"/>
              </a:spcAft>
              <a:buFont typeface="Wingdings" panose="05000000000000000000" pitchFamily="2" charset="2"/>
              <a:buChar char="§"/>
            </a:pPr>
            <a:endParaRPr lang="en-US" dirty="0" smtClean="0"/>
          </a:p>
          <a:p>
            <a:pPr lvl="1">
              <a:spcBef>
                <a:spcPts val="0"/>
              </a:spcBef>
              <a:spcAft>
                <a:spcPts val="0"/>
              </a:spcAft>
              <a:buFont typeface="Wingdings" panose="05000000000000000000" pitchFamily="2" charset="2"/>
              <a:buChar char="§"/>
            </a:pPr>
            <a:endParaRPr lang="en-US" dirty="0"/>
          </a:p>
          <a:p>
            <a:pPr lvl="1">
              <a:spcBef>
                <a:spcPts val="0"/>
              </a:spcBef>
              <a:spcAft>
                <a:spcPts val="0"/>
              </a:spcAft>
              <a:buFont typeface="Wingdings" panose="05000000000000000000" pitchFamily="2" charset="2"/>
              <a:buChar char="§"/>
            </a:pPr>
            <a:endParaRPr lang="en-US" dirty="0"/>
          </a:p>
          <a:p>
            <a:pPr>
              <a:spcBef>
                <a:spcPts val="0"/>
              </a:spcBef>
              <a:spcAft>
                <a:spcPts val="0"/>
              </a:spcAft>
            </a:pPr>
            <a:endParaRPr lang="en-US" dirty="0"/>
          </a:p>
        </p:txBody>
      </p:sp>
      <p:sp>
        <p:nvSpPr>
          <p:cNvPr id="6" name="Content Placeholder 1"/>
          <p:cNvSpPr txBox="1">
            <a:spLocks/>
          </p:cNvSpPr>
          <p:nvPr/>
        </p:nvSpPr>
        <p:spPr>
          <a:xfrm>
            <a:off x="5288636" y="1568010"/>
            <a:ext cx="5495498" cy="1419544"/>
          </a:xfrm>
          <a:prstGeom prst="rect">
            <a:avLst/>
          </a:prstGeom>
        </p:spPr>
        <p:txBody>
          <a:bodyPr vert="horz" numCol="1">
            <a:normAutofit/>
          </a:bodyPr>
          <a:lstStyle>
            <a:lvl1pPr marL="411480" indent="-342900" algn="l" rtl="0" eaLnBrk="1" latinLnBrk="0" hangingPunct="1">
              <a:spcBef>
                <a:spcPts val="600"/>
              </a:spcBef>
              <a:spcAft>
                <a:spcPts val="1200"/>
              </a:spcAft>
              <a:buClr>
                <a:schemeClr val="tx2"/>
              </a:buClr>
              <a:buSzPct val="95000"/>
              <a:buFont typeface="Wingdings"/>
              <a:buChar char=""/>
              <a:defRPr kumimoji="0" sz="2600" kern="1200">
                <a:solidFill>
                  <a:schemeClr val="tx1"/>
                </a:solidFill>
                <a:latin typeface="+mn-lt"/>
                <a:ea typeface="+mn-ea"/>
                <a:cs typeface="+mn-cs"/>
              </a:defRPr>
            </a:lvl1pPr>
            <a:lvl2pPr marL="740664" indent="-285750" algn="l" rtl="0" eaLnBrk="1" latinLnBrk="0" hangingPunct="1">
              <a:spcBef>
                <a:spcPts val="600"/>
              </a:spcBef>
              <a:spcAft>
                <a:spcPts val="1200"/>
              </a:spcAft>
              <a:buClr>
                <a:schemeClr val="accent2"/>
              </a:buClr>
              <a:buSzPct val="90000"/>
              <a:buFont typeface="Wingdings"/>
              <a:buChar char=""/>
              <a:defRPr kumimoji="0" sz="2400" kern="1200">
                <a:solidFill>
                  <a:schemeClr val="tx1"/>
                </a:solidFill>
                <a:latin typeface="+mn-lt"/>
                <a:ea typeface="+mn-ea"/>
                <a:cs typeface="+mn-cs"/>
              </a:defRPr>
            </a:lvl2pPr>
            <a:lvl3pPr marL="996696" indent="-228600" algn="l" rtl="0" eaLnBrk="1" latinLnBrk="0" hangingPunct="1">
              <a:spcBef>
                <a:spcPts val="600"/>
              </a:spcBef>
              <a:spcAft>
                <a:spcPts val="1200"/>
              </a:spcAft>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ts val="600"/>
              </a:spcBef>
              <a:spcAft>
                <a:spcPts val="1200"/>
              </a:spcAft>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ts val="600"/>
              </a:spcBef>
              <a:spcAft>
                <a:spcPts val="1200"/>
              </a:spcAft>
              <a:buClr>
                <a:schemeClr val="accent3"/>
              </a:buClr>
              <a:buFont typeface="Wingdings 2"/>
              <a:buChar char=""/>
              <a:defRPr kumimoji="0" sz="22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lvl="1">
              <a:buFont typeface="Wingdings" panose="05000000000000000000" pitchFamily="2" charset="2"/>
              <a:buChar char="§"/>
            </a:pPr>
            <a:r>
              <a:rPr lang="en-US" dirty="0" smtClean="0"/>
              <a:t>multiplier </a:t>
            </a:r>
            <a:r>
              <a:rPr lang="en-US" i="1" dirty="0">
                <a:latin typeface="Book Antiqua" panose="02040602050305030304" pitchFamily="18" charset="0"/>
              </a:rPr>
              <a:t>m</a:t>
            </a:r>
            <a:r>
              <a:rPr lang="en-US" i="1" dirty="0"/>
              <a:t> </a:t>
            </a:r>
            <a:r>
              <a:rPr lang="en-US" dirty="0"/>
              <a:t>= </a:t>
            </a:r>
            <a:r>
              <a:rPr lang="en-US" i="1" dirty="0"/>
              <a:t>TINV</a:t>
            </a:r>
            <a:r>
              <a:rPr lang="en-US" dirty="0"/>
              <a:t>(0.05, </a:t>
            </a:r>
            <a:r>
              <a:rPr lang="en-US" i="1" dirty="0" err="1" smtClean="0"/>
              <a:t>df</a:t>
            </a:r>
            <a:r>
              <a:rPr lang="en-US" dirty="0" smtClean="0"/>
              <a:t>), </a:t>
            </a:r>
            <a:r>
              <a:rPr lang="en-US" i="1" dirty="0"/>
              <a:t>TINV</a:t>
            </a:r>
            <a:r>
              <a:rPr lang="en-US" dirty="0"/>
              <a:t>(0.025, </a:t>
            </a:r>
            <a:r>
              <a:rPr lang="en-US" i="1" dirty="0" err="1" smtClean="0"/>
              <a:t>df</a:t>
            </a:r>
            <a:r>
              <a:rPr lang="en-US" dirty="0" smtClean="0"/>
              <a:t>), </a:t>
            </a:r>
            <a:r>
              <a:rPr lang="en-US" dirty="0"/>
              <a:t>or </a:t>
            </a:r>
            <a:r>
              <a:rPr lang="en-US" i="1" dirty="0"/>
              <a:t>TINV</a:t>
            </a:r>
            <a:r>
              <a:rPr lang="en-US" dirty="0"/>
              <a:t>(0.005, </a:t>
            </a:r>
            <a:r>
              <a:rPr lang="en-US" i="1" dirty="0" err="1" smtClean="0"/>
              <a:t>df</a:t>
            </a:r>
            <a:r>
              <a:rPr lang="en-US" dirty="0" smtClean="0"/>
              <a:t>) </a:t>
            </a:r>
            <a:r>
              <a:rPr lang="en-US" dirty="0"/>
              <a:t>with </a:t>
            </a:r>
          </a:p>
          <a:p>
            <a:pPr marL="454914" lvl="1" indent="0">
              <a:spcBef>
                <a:spcPts val="0"/>
              </a:spcBef>
              <a:spcAft>
                <a:spcPts val="0"/>
              </a:spcAft>
              <a:buNone/>
            </a:pPr>
            <a:endParaRPr lang="en-US" dirty="0"/>
          </a:p>
          <a:p>
            <a:pPr lvl="1">
              <a:spcBef>
                <a:spcPts val="0"/>
              </a:spcBef>
              <a:spcAft>
                <a:spcPts val="0"/>
              </a:spcAft>
              <a:buFont typeface="Wingdings" panose="05000000000000000000" pitchFamily="2" charset="2"/>
              <a:buChar char="§"/>
            </a:pPr>
            <a:endParaRPr lang="en-US" dirty="0" smtClean="0"/>
          </a:p>
          <a:p>
            <a:pPr lvl="1">
              <a:spcBef>
                <a:spcPts val="0"/>
              </a:spcBef>
              <a:spcAft>
                <a:spcPts val="0"/>
              </a:spcAft>
              <a:buFont typeface="Wingdings" panose="05000000000000000000" pitchFamily="2" charset="2"/>
              <a:buChar char="§"/>
            </a:pPr>
            <a:endParaRPr lang="en-US" dirty="0"/>
          </a:p>
          <a:p>
            <a:pPr lvl="1">
              <a:spcBef>
                <a:spcPts val="0"/>
              </a:spcBef>
              <a:spcAft>
                <a:spcPts val="0"/>
              </a:spcAft>
              <a:buFont typeface="Wingdings" panose="05000000000000000000" pitchFamily="2" charset="2"/>
              <a:buChar char="§"/>
            </a:pPr>
            <a:endParaRPr lang="en-US" dirty="0" smtClean="0"/>
          </a:p>
          <a:p>
            <a:pPr marL="454914" lvl="1" indent="0">
              <a:spcBef>
                <a:spcPts val="0"/>
              </a:spcBef>
              <a:spcAft>
                <a:spcPts val="0"/>
              </a:spcAft>
              <a:buFont typeface="Wingdings"/>
              <a:buNone/>
            </a:pPr>
            <a:endParaRPr lang="en-US" dirty="0"/>
          </a:p>
          <a:p>
            <a:pPr lvl="1">
              <a:spcBef>
                <a:spcPts val="0"/>
              </a:spcBef>
              <a:spcAft>
                <a:spcPts val="0"/>
              </a:spcAft>
              <a:buFont typeface="Wingdings" panose="05000000000000000000" pitchFamily="2" charset="2"/>
              <a:buChar char="§"/>
            </a:pPr>
            <a:endParaRPr lang="en-US" dirty="0" smtClean="0"/>
          </a:p>
          <a:p>
            <a:pPr marL="454914" lvl="1" indent="0">
              <a:spcBef>
                <a:spcPts val="0"/>
              </a:spcBef>
              <a:spcAft>
                <a:spcPts val="0"/>
              </a:spcAft>
              <a:buFont typeface="Wingdings"/>
              <a:buNone/>
            </a:pPr>
            <a:endParaRPr lang="en-US" dirty="0"/>
          </a:p>
          <a:p>
            <a:pPr lvl="1">
              <a:spcBef>
                <a:spcPts val="0"/>
              </a:spcBef>
              <a:spcAft>
                <a:spcPts val="0"/>
              </a:spcAft>
              <a:buFont typeface="Wingdings" panose="05000000000000000000" pitchFamily="2" charset="2"/>
              <a:buChar char="§"/>
            </a:pPr>
            <a:endParaRPr lang="en-US" dirty="0" smtClean="0"/>
          </a:p>
          <a:p>
            <a:pPr lvl="1">
              <a:spcBef>
                <a:spcPts val="0"/>
              </a:spcBef>
              <a:spcAft>
                <a:spcPts val="0"/>
              </a:spcAft>
              <a:buFont typeface="Wingdings" panose="05000000000000000000" pitchFamily="2" charset="2"/>
              <a:buChar char="§"/>
            </a:pPr>
            <a:endParaRPr lang="en-US" dirty="0"/>
          </a:p>
          <a:p>
            <a:pPr lvl="1">
              <a:spcBef>
                <a:spcPts val="0"/>
              </a:spcBef>
              <a:spcAft>
                <a:spcPts val="0"/>
              </a:spcAft>
              <a:buFont typeface="Wingdings" panose="05000000000000000000" pitchFamily="2" charset="2"/>
              <a:buChar char="§"/>
            </a:pPr>
            <a:endParaRPr lang="en-US" dirty="0"/>
          </a:p>
          <a:p>
            <a:pPr>
              <a:spcBef>
                <a:spcPts val="0"/>
              </a:spcBef>
              <a:spcAft>
                <a:spcPts val="0"/>
              </a:spcAft>
            </a:pP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2857" y="3145330"/>
            <a:ext cx="1959648" cy="702770"/>
          </a:xfrm>
          <a:prstGeom prst="rect">
            <a:avLst/>
          </a:prstGeom>
        </p:spPr>
      </p:pic>
      <p:sp>
        <p:nvSpPr>
          <p:cNvPr id="11" name="TextBox 10"/>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5</a:t>
            </a:r>
            <a:r>
              <a:rPr lang="en-US" sz="1100" b="1" dirty="0">
                <a:solidFill>
                  <a:schemeClr val="tx2"/>
                </a:solidFill>
              </a:rPr>
              <a:t>: Estimation </a:t>
            </a:r>
            <a:r>
              <a:rPr lang="en-US" sz="1100" b="1" dirty="0" smtClean="0">
                <a:solidFill>
                  <a:schemeClr val="tx2"/>
                </a:solidFill>
              </a:rPr>
              <a:t>– Summary</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348" y="1348354"/>
            <a:ext cx="3190875" cy="104775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36949" y="4597326"/>
            <a:ext cx="2356187" cy="1206629"/>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40494" y="2987554"/>
            <a:ext cx="5841905" cy="2746367"/>
          </a:xfrm>
          <a:prstGeom prst="rect">
            <a:avLst/>
          </a:prstGeom>
        </p:spPr>
      </p:pic>
    </p:spTree>
    <p:extLst>
      <p:ext uri="{BB962C8B-B14F-4D97-AF65-F5344CB8AC3E}">
        <p14:creationId xmlns:p14="http://schemas.microsoft.com/office/powerpoint/2010/main" val="778150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750"/>
                                        <p:tgtEl>
                                          <p:spTgt spid="4">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75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7" end="7"/>
                                            </p:txEl>
                                          </p:spTgt>
                                        </p:tgtEl>
                                        <p:attrNameLst>
                                          <p:attrName>style.visibility</p:attrName>
                                        </p:attrNameLst>
                                      </p:cBhvr>
                                      <p:to>
                                        <p:strVal val="visible"/>
                                      </p:to>
                                    </p:set>
                                    <p:animEffect transition="in" filter="fade">
                                      <p:cBhvr>
                                        <p:cTn id="20" dur="750"/>
                                        <p:tgtEl>
                                          <p:spTgt spid="4">
                                            <p:txEl>
                                              <p:pRg st="7" end="7"/>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75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750"/>
                                        <p:tgtEl>
                                          <p:spTgt spid="6">
                                            <p:txEl>
                                              <p:pRg st="0" end="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txBox="1">
            <a:spLocks noGrp="1"/>
          </p:cNvSpPr>
          <p:nvPr>
            <p:ph idx="1"/>
          </p:nvPr>
        </p:nvSpPr>
        <p:spPr>
          <a:xfrm>
            <a:off x="861389" y="847024"/>
            <a:ext cx="10721009" cy="677658"/>
          </a:xfrm>
          <a:prstGeom prst="rect">
            <a:avLst/>
          </a:prstGeom>
        </p:spPr>
        <p:txBody>
          <a:bodyPr vert="horz" numCol="1">
            <a:normAutofit fontScale="92500" lnSpcReduction="10000"/>
          </a:bodyPr>
          <a:lstStyle>
            <a:lvl1pPr marL="411480" indent="-342900" algn="l" rtl="0" eaLnBrk="1" latinLnBrk="0" hangingPunct="1">
              <a:spcBef>
                <a:spcPts val="600"/>
              </a:spcBef>
              <a:spcAft>
                <a:spcPts val="1200"/>
              </a:spcAft>
              <a:buClr>
                <a:schemeClr val="tx2"/>
              </a:buClr>
              <a:buSzPct val="95000"/>
              <a:buFont typeface="Wingdings"/>
              <a:buChar char=""/>
              <a:defRPr kumimoji="0" sz="2600" kern="1200">
                <a:solidFill>
                  <a:schemeClr val="tx1"/>
                </a:solidFill>
                <a:latin typeface="+mn-lt"/>
                <a:ea typeface="+mn-ea"/>
                <a:cs typeface="+mn-cs"/>
              </a:defRPr>
            </a:lvl1pPr>
            <a:lvl2pPr marL="740664" indent="-285750" algn="l" rtl="0" eaLnBrk="1" latinLnBrk="0" hangingPunct="1">
              <a:spcBef>
                <a:spcPts val="600"/>
              </a:spcBef>
              <a:spcAft>
                <a:spcPts val="1200"/>
              </a:spcAft>
              <a:buClr>
                <a:schemeClr val="accent2"/>
              </a:buClr>
              <a:buSzPct val="90000"/>
              <a:buFont typeface="Wingdings"/>
              <a:buChar char=""/>
              <a:defRPr kumimoji="0" sz="2400" kern="1200">
                <a:solidFill>
                  <a:schemeClr val="tx1"/>
                </a:solidFill>
                <a:latin typeface="+mn-lt"/>
                <a:ea typeface="+mn-ea"/>
                <a:cs typeface="+mn-cs"/>
              </a:defRPr>
            </a:lvl2pPr>
            <a:lvl3pPr marL="996696" indent="-228600" algn="l" rtl="0" eaLnBrk="1" latinLnBrk="0" hangingPunct="1">
              <a:spcBef>
                <a:spcPts val="600"/>
              </a:spcBef>
              <a:spcAft>
                <a:spcPts val="1200"/>
              </a:spcAft>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ts val="600"/>
              </a:spcBef>
              <a:spcAft>
                <a:spcPts val="1200"/>
              </a:spcAft>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ts val="600"/>
              </a:spcBef>
              <a:spcAft>
                <a:spcPts val="1200"/>
              </a:spcAft>
              <a:buClr>
                <a:schemeClr val="accent3"/>
              </a:buClr>
              <a:buFont typeface="Wingdings 2"/>
              <a:buChar char=""/>
              <a:defRPr kumimoji="0" sz="22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a:buFont typeface="Wingdings" panose="05000000000000000000" pitchFamily="2" charset="2"/>
              <a:buChar char="§"/>
            </a:pPr>
            <a:r>
              <a:rPr lang="en-US" sz="3200" b="1" dirty="0" smtClean="0">
                <a:effectLst>
                  <a:outerShdw blurRad="38100" dist="38100" dir="2700000" algn="tl">
                    <a:srgbClr val="000000">
                      <a:alpha val="43137"/>
                    </a:srgbClr>
                  </a:outerShdw>
                </a:effectLst>
              </a:rPr>
              <a:t>Probability of success:</a:t>
            </a:r>
            <a:endParaRPr lang="en-US" sz="3200" dirty="0">
              <a:effectLst>
                <a:outerShdw blurRad="38100" dist="38100" dir="2700000" algn="tl">
                  <a:srgbClr val="000000">
                    <a:alpha val="43137"/>
                  </a:srgbClr>
                </a:outerShdw>
              </a:effectLst>
            </a:endParaRPr>
          </a:p>
          <a:p>
            <a:pPr marL="454914" lvl="1" indent="0">
              <a:spcBef>
                <a:spcPts val="0"/>
              </a:spcBef>
              <a:spcAft>
                <a:spcPts val="0"/>
              </a:spcAft>
              <a:buNone/>
            </a:pPr>
            <a:endParaRPr lang="en-US" dirty="0" smtClean="0"/>
          </a:p>
          <a:p>
            <a:pPr lvl="1">
              <a:spcBef>
                <a:spcPts val="0"/>
              </a:spcBef>
              <a:spcAft>
                <a:spcPts val="0"/>
              </a:spcAft>
              <a:buFont typeface="Wingdings" panose="05000000000000000000" pitchFamily="2" charset="2"/>
              <a:buChar char="§"/>
            </a:pPr>
            <a:endParaRPr lang="en-US" dirty="0" smtClean="0"/>
          </a:p>
          <a:p>
            <a:pPr lvl="1">
              <a:spcBef>
                <a:spcPts val="0"/>
              </a:spcBef>
              <a:spcAft>
                <a:spcPts val="0"/>
              </a:spcAft>
              <a:buFont typeface="Wingdings" panose="05000000000000000000" pitchFamily="2" charset="2"/>
              <a:buChar char="§"/>
            </a:pPr>
            <a:endParaRPr lang="en-US" dirty="0"/>
          </a:p>
          <a:p>
            <a:pPr lvl="1">
              <a:spcBef>
                <a:spcPts val="0"/>
              </a:spcBef>
              <a:spcAft>
                <a:spcPts val="0"/>
              </a:spcAft>
              <a:buFont typeface="Wingdings" panose="05000000000000000000" pitchFamily="2" charset="2"/>
              <a:buChar char="§"/>
            </a:pPr>
            <a:endParaRPr lang="en-US" dirty="0" smtClean="0"/>
          </a:p>
          <a:p>
            <a:pPr lvl="1">
              <a:spcBef>
                <a:spcPts val="0"/>
              </a:spcBef>
              <a:spcAft>
                <a:spcPts val="0"/>
              </a:spcAft>
              <a:buFont typeface="Wingdings" panose="05000000000000000000" pitchFamily="2" charset="2"/>
              <a:buChar char="§"/>
            </a:pPr>
            <a:endParaRPr lang="en-US" dirty="0"/>
          </a:p>
          <a:p>
            <a:pPr lvl="1">
              <a:spcBef>
                <a:spcPts val="0"/>
              </a:spcBef>
              <a:spcAft>
                <a:spcPts val="0"/>
              </a:spcAft>
              <a:buFont typeface="Wingdings" panose="05000000000000000000" pitchFamily="2" charset="2"/>
              <a:buChar char="§"/>
            </a:pPr>
            <a:endParaRPr lang="en-US" dirty="0" smtClean="0"/>
          </a:p>
          <a:p>
            <a:pPr marL="454914" lvl="1" indent="0">
              <a:spcBef>
                <a:spcPts val="0"/>
              </a:spcBef>
              <a:spcAft>
                <a:spcPts val="0"/>
              </a:spcAft>
              <a:buNone/>
            </a:pPr>
            <a:endParaRPr lang="en-US" dirty="0"/>
          </a:p>
          <a:p>
            <a:pPr lvl="1">
              <a:spcBef>
                <a:spcPts val="0"/>
              </a:spcBef>
              <a:spcAft>
                <a:spcPts val="0"/>
              </a:spcAft>
              <a:buFont typeface="Wingdings" panose="05000000000000000000" pitchFamily="2" charset="2"/>
              <a:buChar char="§"/>
            </a:pPr>
            <a:endParaRPr lang="en-US" dirty="0" smtClean="0"/>
          </a:p>
          <a:p>
            <a:pPr marL="454914" lvl="1" indent="0">
              <a:spcBef>
                <a:spcPts val="0"/>
              </a:spcBef>
              <a:spcAft>
                <a:spcPts val="0"/>
              </a:spcAft>
              <a:buFont typeface="Wingdings"/>
              <a:buNone/>
            </a:pPr>
            <a:endParaRPr lang="en-US" dirty="0"/>
          </a:p>
          <a:p>
            <a:pPr lvl="1">
              <a:spcBef>
                <a:spcPts val="0"/>
              </a:spcBef>
              <a:spcAft>
                <a:spcPts val="0"/>
              </a:spcAft>
              <a:buFont typeface="Wingdings" panose="05000000000000000000" pitchFamily="2" charset="2"/>
              <a:buChar char="§"/>
            </a:pPr>
            <a:endParaRPr lang="en-US" dirty="0" smtClean="0"/>
          </a:p>
          <a:p>
            <a:pPr lvl="1">
              <a:spcBef>
                <a:spcPts val="0"/>
              </a:spcBef>
              <a:spcAft>
                <a:spcPts val="0"/>
              </a:spcAft>
              <a:buFont typeface="Wingdings" panose="05000000000000000000" pitchFamily="2" charset="2"/>
              <a:buChar char="§"/>
            </a:pPr>
            <a:endParaRPr lang="en-US" dirty="0"/>
          </a:p>
          <a:p>
            <a:pPr lvl="1">
              <a:spcBef>
                <a:spcPts val="0"/>
              </a:spcBef>
              <a:spcAft>
                <a:spcPts val="0"/>
              </a:spcAft>
              <a:buFont typeface="Wingdings" panose="05000000000000000000" pitchFamily="2" charset="2"/>
              <a:buChar char="§"/>
            </a:pPr>
            <a:endParaRPr lang="en-US" dirty="0"/>
          </a:p>
          <a:p>
            <a:pPr marL="68580" indent="0">
              <a:spcBef>
                <a:spcPts val="0"/>
              </a:spcBef>
              <a:spcAft>
                <a:spcPts val="0"/>
              </a:spcAft>
              <a:buNone/>
            </a:pPr>
            <a:endParaRPr lang="en-US" dirty="0"/>
          </a:p>
        </p:txBody>
      </p:sp>
      <mc:AlternateContent xmlns:mc="http://schemas.openxmlformats.org/markup-compatibility/2006" xmlns:a14="http://schemas.microsoft.com/office/drawing/2010/main">
        <mc:Choice Requires="a14">
          <p:sp>
            <p:nvSpPr>
              <p:cNvPr id="4" name="Content Placeholder 1"/>
              <p:cNvSpPr txBox="1">
                <a:spLocks/>
              </p:cNvSpPr>
              <p:nvPr/>
            </p:nvSpPr>
            <p:spPr>
              <a:xfrm>
                <a:off x="572632" y="1620252"/>
                <a:ext cx="5972548" cy="4106779"/>
              </a:xfrm>
              <a:prstGeom prst="rect">
                <a:avLst/>
              </a:prstGeom>
            </p:spPr>
            <p:txBody>
              <a:bodyPr vert="horz" numCol="1">
                <a:normAutofit/>
              </a:bodyPr>
              <a:lstStyle>
                <a:lvl1pPr marL="411480" indent="-342900" algn="l" rtl="0" eaLnBrk="1" latinLnBrk="0" hangingPunct="1">
                  <a:spcBef>
                    <a:spcPts val="600"/>
                  </a:spcBef>
                  <a:spcAft>
                    <a:spcPts val="1200"/>
                  </a:spcAft>
                  <a:buClr>
                    <a:schemeClr val="tx2"/>
                  </a:buClr>
                  <a:buSzPct val="95000"/>
                  <a:buFont typeface="Wingdings"/>
                  <a:buChar char=""/>
                  <a:defRPr kumimoji="0" sz="2600" kern="1200">
                    <a:solidFill>
                      <a:schemeClr val="tx1"/>
                    </a:solidFill>
                    <a:latin typeface="+mn-lt"/>
                    <a:ea typeface="+mn-ea"/>
                    <a:cs typeface="+mn-cs"/>
                  </a:defRPr>
                </a:lvl1pPr>
                <a:lvl2pPr marL="740664" indent="-285750" algn="l" rtl="0" eaLnBrk="1" latinLnBrk="0" hangingPunct="1">
                  <a:spcBef>
                    <a:spcPts val="600"/>
                  </a:spcBef>
                  <a:spcAft>
                    <a:spcPts val="1200"/>
                  </a:spcAft>
                  <a:buClr>
                    <a:schemeClr val="accent2"/>
                  </a:buClr>
                  <a:buSzPct val="90000"/>
                  <a:buFont typeface="Wingdings"/>
                  <a:buChar char=""/>
                  <a:defRPr kumimoji="0" sz="2400" kern="1200">
                    <a:solidFill>
                      <a:schemeClr val="tx1"/>
                    </a:solidFill>
                    <a:latin typeface="+mn-lt"/>
                    <a:ea typeface="+mn-ea"/>
                    <a:cs typeface="+mn-cs"/>
                  </a:defRPr>
                </a:lvl2pPr>
                <a:lvl3pPr marL="996696" indent="-228600" algn="l" rtl="0" eaLnBrk="1" latinLnBrk="0" hangingPunct="1">
                  <a:spcBef>
                    <a:spcPts val="600"/>
                  </a:spcBef>
                  <a:spcAft>
                    <a:spcPts val="1200"/>
                  </a:spcAft>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ts val="600"/>
                  </a:spcBef>
                  <a:spcAft>
                    <a:spcPts val="1200"/>
                  </a:spcAft>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ts val="600"/>
                  </a:spcBef>
                  <a:spcAft>
                    <a:spcPts val="1200"/>
                  </a:spcAft>
                  <a:buClr>
                    <a:schemeClr val="accent3"/>
                  </a:buClr>
                  <a:buFont typeface="Wingdings 2"/>
                  <a:buChar char=""/>
                  <a:defRPr kumimoji="0" sz="22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912114" lvl="1" indent="-457200">
                  <a:spcBef>
                    <a:spcPts val="0"/>
                  </a:spcBef>
                  <a:spcAft>
                    <a:spcPts val="0"/>
                  </a:spcAft>
                  <a:buFont typeface="Wingdings" panose="05000000000000000000" pitchFamily="2" charset="2"/>
                  <a:buChar char="§"/>
                </a:pPr>
                <a:r>
                  <a:rPr lang="en-US" dirty="0"/>
                  <a:t>p</a:t>
                </a:r>
                <a:r>
                  <a:rPr lang="en-US" dirty="0" smtClean="0"/>
                  <a:t>oint estimator</a:t>
                </a:r>
              </a:p>
              <a:p>
                <a:pPr marL="454914" lvl="1" indent="0">
                  <a:spcBef>
                    <a:spcPts val="0"/>
                  </a:spcBef>
                  <a:spcAft>
                    <a:spcPts val="0"/>
                  </a:spcAft>
                  <a:buNone/>
                </a:pPr>
                <a:r>
                  <a:rPr lang="en-US" dirty="0" smtClean="0">
                    <a:solidFill>
                      <a:prstClr val="black"/>
                    </a:solidFill>
                  </a:rPr>
                  <a:t>		</a:t>
                </a:r>
                <a14:m>
                  <m:oMath xmlns:m="http://schemas.openxmlformats.org/officeDocument/2006/math">
                    <m:acc>
                      <m:accPr>
                        <m:chr m:val="̂"/>
                        <m:ctrlPr>
                          <a:rPr lang="en-US" sz="3200" i="1">
                            <a:solidFill>
                              <a:prstClr val="black"/>
                            </a:solidFill>
                            <a:latin typeface="Cambria Math" panose="02040503050406030204" pitchFamily="18" charset="0"/>
                          </a:rPr>
                        </m:ctrlPr>
                      </m:accPr>
                      <m:e>
                        <m:r>
                          <a:rPr lang="en-US" sz="3200" i="1">
                            <a:solidFill>
                              <a:prstClr val="black"/>
                            </a:solidFill>
                            <a:latin typeface="Cambria Math" panose="02040503050406030204" pitchFamily="18" charset="0"/>
                          </a:rPr>
                          <m:t>𝑃</m:t>
                        </m:r>
                      </m:e>
                    </m:acc>
                  </m:oMath>
                </a14:m>
                <a:r>
                  <a:rPr lang="en-US" sz="3200" dirty="0">
                    <a:solidFill>
                      <a:prstClr val="black"/>
                    </a:solidFill>
                  </a:rPr>
                  <a:t> = </a:t>
                </a:r>
                <a14:m>
                  <m:oMath xmlns:m="http://schemas.openxmlformats.org/officeDocument/2006/math">
                    <m:f>
                      <m:fPr>
                        <m:ctrlPr>
                          <a:rPr lang="en-US" sz="3200" i="1">
                            <a:solidFill>
                              <a:prstClr val="black"/>
                            </a:solidFill>
                            <a:latin typeface="Cambria Math" panose="02040503050406030204" pitchFamily="18" charset="0"/>
                          </a:rPr>
                        </m:ctrlPr>
                      </m:fPr>
                      <m:num>
                        <m:r>
                          <a:rPr lang="en-US" sz="3200" i="1">
                            <a:solidFill>
                              <a:prstClr val="black"/>
                            </a:solidFill>
                            <a:latin typeface="Cambria Math" panose="02040503050406030204" pitchFamily="18" charset="0"/>
                          </a:rPr>
                          <m:t>𝑥</m:t>
                        </m:r>
                      </m:num>
                      <m:den>
                        <m:r>
                          <a:rPr lang="en-US" sz="3200" i="1">
                            <a:solidFill>
                              <a:prstClr val="black"/>
                            </a:solidFill>
                            <a:latin typeface="Cambria Math" panose="02040503050406030204" pitchFamily="18" charset="0"/>
                          </a:rPr>
                          <m:t>𝑛</m:t>
                        </m:r>
                      </m:den>
                    </m:f>
                  </m:oMath>
                </a14:m>
                <a:endParaRPr lang="en-US" dirty="0" smtClean="0"/>
              </a:p>
              <a:p>
                <a:pPr marL="454914" lvl="1" indent="0">
                  <a:spcBef>
                    <a:spcPts val="0"/>
                  </a:spcBef>
                  <a:spcAft>
                    <a:spcPts val="0"/>
                  </a:spcAft>
                  <a:buNone/>
                </a:pPr>
                <a:endParaRPr lang="en-US" dirty="0" smtClean="0"/>
              </a:p>
              <a:p>
                <a:pPr marL="912114" lvl="1" indent="-457200">
                  <a:spcBef>
                    <a:spcPts val="0"/>
                  </a:spcBef>
                  <a:spcAft>
                    <a:spcPts val="0"/>
                  </a:spcAft>
                  <a:buFont typeface="Wingdings" panose="05000000000000000000" pitchFamily="2" charset="2"/>
                  <a:buChar char="§"/>
                </a:pPr>
                <a:r>
                  <a:rPr lang="en-US" dirty="0"/>
                  <a:t>s</a:t>
                </a:r>
                <a:r>
                  <a:rPr lang="en-US" dirty="0" smtClean="0"/>
                  <a:t>tandard error</a:t>
                </a:r>
              </a:p>
              <a:p>
                <a:pPr marL="912114" lvl="1" indent="-457200">
                  <a:spcBef>
                    <a:spcPts val="0"/>
                  </a:spcBef>
                  <a:spcAft>
                    <a:spcPts val="0"/>
                  </a:spcAft>
                  <a:buFont typeface="Wingdings" panose="05000000000000000000" pitchFamily="2" charset="2"/>
                  <a:buChar char="§"/>
                </a:pPr>
                <a:endParaRPr lang="en-US" dirty="0"/>
              </a:p>
              <a:p>
                <a:pPr marL="912114" lvl="1" indent="-457200">
                  <a:spcBef>
                    <a:spcPts val="0"/>
                  </a:spcBef>
                  <a:spcAft>
                    <a:spcPts val="0"/>
                  </a:spcAft>
                  <a:buFont typeface="Wingdings" panose="05000000000000000000" pitchFamily="2" charset="2"/>
                  <a:buChar char="§"/>
                </a:pPr>
                <a:endParaRPr lang="en-US" dirty="0" smtClean="0"/>
              </a:p>
              <a:p>
                <a:pPr marL="912114" lvl="1" indent="-457200">
                  <a:spcBef>
                    <a:spcPts val="0"/>
                  </a:spcBef>
                  <a:spcAft>
                    <a:spcPts val="0"/>
                  </a:spcAft>
                  <a:buFont typeface="Wingdings" panose="05000000000000000000" pitchFamily="2" charset="2"/>
                  <a:buChar char="§"/>
                </a:pPr>
                <a:endParaRPr lang="en-US" dirty="0"/>
              </a:p>
              <a:p>
                <a:pPr marL="454914" lvl="1" indent="0">
                  <a:spcBef>
                    <a:spcPts val="0"/>
                  </a:spcBef>
                  <a:spcAft>
                    <a:spcPts val="0"/>
                  </a:spcAft>
                  <a:buNone/>
                </a:pPr>
                <a:endParaRPr lang="en-US" dirty="0" smtClean="0"/>
              </a:p>
              <a:p>
                <a:pPr marL="454914" lvl="1" indent="0">
                  <a:spcBef>
                    <a:spcPts val="0"/>
                  </a:spcBef>
                  <a:spcAft>
                    <a:spcPts val="0"/>
                  </a:spcAft>
                  <a:buNone/>
                </a:pPr>
                <a:endParaRPr lang="en-US" dirty="0" smtClean="0"/>
              </a:p>
              <a:p>
                <a:pPr marL="912114" lvl="1" indent="-457200">
                  <a:spcBef>
                    <a:spcPts val="0"/>
                  </a:spcBef>
                  <a:spcAft>
                    <a:spcPts val="0"/>
                  </a:spcAft>
                  <a:buFont typeface="Wingdings" panose="05000000000000000000" pitchFamily="2" charset="2"/>
                  <a:buChar char="§"/>
                </a:pPr>
                <a:r>
                  <a:rPr lang="en-US" dirty="0" smtClean="0"/>
                  <a:t>multiplier </a:t>
                </a:r>
                <a:r>
                  <a:rPr lang="en-US" i="1" dirty="0"/>
                  <a:t>m </a:t>
                </a:r>
                <a:r>
                  <a:rPr lang="en-US" dirty="0"/>
                  <a:t>= 1.645, 1.96, or 2.54 </a:t>
                </a:r>
              </a:p>
              <a:p>
                <a:pPr marL="912114" lvl="1" indent="-457200">
                  <a:spcBef>
                    <a:spcPts val="0"/>
                  </a:spcBef>
                  <a:spcAft>
                    <a:spcPts val="0"/>
                  </a:spcAft>
                  <a:buFont typeface="Wingdings" panose="05000000000000000000" pitchFamily="2" charset="2"/>
                  <a:buChar char="§"/>
                </a:pPr>
                <a:endParaRPr lang="en-US" dirty="0" smtClean="0"/>
              </a:p>
              <a:p>
                <a:pPr marL="912114" lvl="1" indent="-457200">
                  <a:spcBef>
                    <a:spcPts val="0"/>
                  </a:spcBef>
                  <a:spcAft>
                    <a:spcPts val="0"/>
                  </a:spcAft>
                  <a:buFont typeface="Wingdings" panose="05000000000000000000" pitchFamily="2" charset="2"/>
                  <a:buChar char="§"/>
                </a:pPr>
                <a:endParaRPr lang="en-US" dirty="0" smtClean="0"/>
              </a:p>
              <a:p>
                <a:pPr lvl="1">
                  <a:spcBef>
                    <a:spcPts val="0"/>
                  </a:spcBef>
                  <a:spcAft>
                    <a:spcPts val="0"/>
                  </a:spcAft>
                  <a:buFont typeface="Wingdings" panose="05000000000000000000" pitchFamily="2" charset="2"/>
                  <a:buChar char="§"/>
                </a:pPr>
                <a:endParaRPr lang="en-US" dirty="0"/>
              </a:p>
              <a:p>
                <a:pPr lvl="1">
                  <a:spcBef>
                    <a:spcPts val="0"/>
                  </a:spcBef>
                  <a:spcAft>
                    <a:spcPts val="0"/>
                  </a:spcAft>
                  <a:buFont typeface="Wingdings" panose="05000000000000000000" pitchFamily="2" charset="2"/>
                  <a:buChar char="§"/>
                </a:pPr>
                <a:endParaRPr lang="en-US" dirty="0" smtClean="0"/>
              </a:p>
              <a:p>
                <a:pPr lvl="1">
                  <a:spcBef>
                    <a:spcPts val="0"/>
                  </a:spcBef>
                  <a:spcAft>
                    <a:spcPts val="0"/>
                  </a:spcAft>
                  <a:buFont typeface="Wingdings" panose="05000000000000000000" pitchFamily="2" charset="2"/>
                  <a:buChar char="§"/>
                </a:pPr>
                <a:endParaRPr lang="en-US" dirty="0"/>
              </a:p>
              <a:p>
                <a:pPr lvl="1">
                  <a:spcBef>
                    <a:spcPts val="0"/>
                  </a:spcBef>
                  <a:spcAft>
                    <a:spcPts val="0"/>
                  </a:spcAft>
                  <a:buFont typeface="Wingdings" panose="05000000000000000000" pitchFamily="2" charset="2"/>
                  <a:buChar char="§"/>
                </a:pPr>
                <a:endParaRPr lang="en-US" dirty="0" smtClean="0"/>
              </a:p>
              <a:p>
                <a:pPr marL="454914" lvl="1" indent="0">
                  <a:spcBef>
                    <a:spcPts val="0"/>
                  </a:spcBef>
                  <a:spcAft>
                    <a:spcPts val="0"/>
                  </a:spcAft>
                  <a:buFont typeface="Wingdings"/>
                  <a:buNone/>
                </a:pPr>
                <a:endParaRPr lang="en-US" dirty="0"/>
              </a:p>
              <a:p>
                <a:pPr lvl="1">
                  <a:spcBef>
                    <a:spcPts val="0"/>
                  </a:spcBef>
                  <a:spcAft>
                    <a:spcPts val="0"/>
                  </a:spcAft>
                  <a:buFont typeface="Wingdings" panose="05000000000000000000" pitchFamily="2" charset="2"/>
                  <a:buChar char="§"/>
                </a:pPr>
                <a:endParaRPr lang="en-US" dirty="0" smtClean="0"/>
              </a:p>
              <a:p>
                <a:pPr marL="454914" lvl="1" indent="0">
                  <a:spcBef>
                    <a:spcPts val="0"/>
                  </a:spcBef>
                  <a:spcAft>
                    <a:spcPts val="0"/>
                  </a:spcAft>
                  <a:buFont typeface="Wingdings"/>
                  <a:buNone/>
                </a:pPr>
                <a:endParaRPr lang="en-US" dirty="0"/>
              </a:p>
              <a:p>
                <a:pPr lvl="1">
                  <a:spcBef>
                    <a:spcPts val="0"/>
                  </a:spcBef>
                  <a:spcAft>
                    <a:spcPts val="0"/>
                  </a:spcAft>
                  <a:buFont typeface="Wingdings" panose="05000000000000000000" pitchFamily="2" charset="2"/>
                  <a:buChar char="§"/>
                </a:pPr>
                <a:endParaRPr lang="en-US" dirty="0" smtClean="0"/>
              </a:p>
              <a:p>
                <a:pPr lvl="1">
                  <a:spcBef>
                    <a:spcPts val="0"/>
                  </a:spcBef>
                  <a:spcAft>
                    <a:spcPts val="0"/>
                  </a:spcAft>
                  <a:buFont typeface="Wingdings" panose="05000000000000000000" pitchFamily="2" charset="2"/>
                  <a:buChar char="§"/>
                </a:pPr>
                <a:endParaRPr lang="en-US" dirty="0"/>
              </a:p>
              <a:p>
                <a:pPr lvl="1">
                  <a:spcBef>
                    <a:spcPts val="0"/>
                  </a:spcBef>
                  <a:spcAft>
                    <a:spcPts val="0"/>
                  </a:spcAft>
                  <a:buFont typeface="Wingdings" panose="05000000000000000000" pitchFamily="2" charset="2"/>
                  <a:buChar char="§"/>
                </a:pPr>
                <a:endParaRPr lang="en-US" dirty="0"/>
              </a:p>
              <a:p>
                <a:pPr>
                  <a:spcBef>
                    <a:spcPts val="0"/>
                  </a:spcBef>
                  <a:spcAft>
                    <a:spcPts val="0"/>
                  </a:spcAft>
                </a:pPr>
                <a:endParaRPr lang="en-US" dirty="0"/>
              </a:p>
            </p:txBody>
          </p:sp>
        </mc:Choice>
        <mc:Fallback xmlns="">
          <p:sp>
            <p:nvSpPr>
              <p:cNvPr id="4" name="Content Placeholder 1"/>
              <p:cNvSpPr txBox="1">
                <a:spLocks noRot="1" noChangeAspect="1" noMove="1" noResize="1" noEditPoints="1" noAdjustHandles="1" noChangeArrowheads="1" noChangeShapeType="1" noTextEdit="1"/>
              </p:cNvSpPr>
              <p:nvPr/>
            </p:nvSpPr>
            <p:spPr>
              <a:xfrm>
                <a:off x="572632" y="1620252"/>
                <a:ext cx="5972548" cy="4106779"/>
              </a:xfrm>
              <a:prstGeom prst="rect">
                <a:avLst/>
              </a:prstGeom>
              <a:blipFill rotWithShape="0">
                <a:blip r:embed="rId2"/>
                <a:stretch>
                  <a:fillRect t="-1189" b="-1783"/>
                </a:stretch>
              </a:blipFill>
            </p:spPr>
            <p:txBody>
              <a:bodyPr/>
              <a:lstStyle/>
              <a:p>
                <a:r>
                  <a:rPr lang="en-US">
                    <a:noFill/>
                  </a:rPr>
                  <a:t> </a:t>
                </a:r>
              </a:p>
            </p:txBody>
          </p:sp>
        </mc:Fallback>
      </mc:AlternateContent>
      <p:sp>
        <p:nvSpPr>
          <p:cNvPr id="11" name="TextBox 10"/>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5</a:t>
            </a:r>
            <a:r>
              <a:rPr lang="en-US" sz="1100" b="1" dirty="0">
                <a:solidFill>
                  <a:schemeClr val="tx2"/>
                </a:solidFill>
              </a:rPr>
              <a:t>: Estimation </a:t>
            </a:r>
            <a:r>
              <a:rPr lang="en-US" sz="1100" b="1" dirty="0" smtClean="0">
                <a:solidFill>
                  <a:schemeClr val="tx2"/>
                </a:solidFill>
              </a:rPr>
              <a:t>– Summary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0139" y="3673642"/>
            <a:ext cx="2846471" cy="1201584"/>
          </a:xfrm>
          <a:prstGeom prst="rect">
            <a:avLst/>
          </a:prstGeom>
        </p:spPr>
      </p:pic>
      <p:sp>
        <p:nvSpPr>
          <p:cNvPr id="7" name="Rectangle 6"/>
          <p:cNvSpPr/>
          <p:nvPr/>
        </p:nvSpPr>
        <p:spPr>
          <a:xfrm>
            <a:off x="6384757" y="1620252"/>
            <a:ext cx="5197641" cy="2908489"/>
          </a:xfrm>
          <a:prstGeom prst="rect">
            <a:avLst/>
          </a:prstGeom>
        </p:spPr>
        <p:txBody>
          <a:bodyPr wrap="square">
            <a:spAutoFit/>
          </a:bodyPr>
          <a:lstStyle/>
          <a:p>
            <a:pPr marL="285750" indent="-285750">
              <a:spcBef>
                <a:spcPts val="600"/>
              </a:spcBef>
              <a:spcAft>
                <a:spcPts val="1200"/>
              </a:spcAft>
              <a:buFont typeface="Wingdings" panose="05000000000000000000" pitchFamily="2" charset="2"/>
              <a:buChar char="§"/>
            </a:pPr>
            <a:r>
              <a:rPr lang="en-US" sz="2400" dirty="0"/>
              <a:t>The preceding multipliers refer, in that order, to a 90 percent, </a:t>
            </a:r>
            <a:r>
              <a:rPr lang="en-US" sz="2400" dirty="0" smtClean="0"/>
              <a:t>95 percent, and </a:t>
            </a:r>
            <a:r>
              <a:rPr lang="en-US" sz="2400" dirty="0"/>
              <a:t>99 percent interval. </a:t>
            </a:r>
            <a:endParaRPr lang="en-US" sz="2400" dirty="0" smtClean="0"/>
          </a:p>
          <a:p>
            <a:pPr marL="285750" indent="-285750">
              <a:spcBef>
                <a:spcPts val="600"/>
              </a:spcBef>
              <a:spcAft>
                <a:spcPts val="1200"/>
              </a:spcAft>
              <a:buFont typeface="Wingdings" panose="05000000000000000000" pitchFamily="2" charset="2"/>
              <a:buChar char="§"/>
            </a:pPr>
            <a:r>
              <a:rPr lang="en-US" sz="2400" dirty="0" smtClean="0"/>
              <a:t>The </a:t>
            </a:r>
            <a:r>
              <a:rPr lang="en-US" sz="2400" dirty="0"/>
              <a:t>certainty of the estimate is </a:t>
            </a:r>
            <a:r>
              <a:rPr lang="en-US" sz="2400" dirty="0" smtClean="0"/>
              <a:t>denoted by </a:t>
            </a:r>
            <a:r>
              <a:rPr lang="en-US" sz="2400" dirty="0"/>
              <a:t>its confidence level.</a:t>
            </a:r>
          </a:p>
        </p:txBody>
      </p:sp>
    </p:spTree>
    <p:extLst>
      <p:ext uri="{BB962C8B-B14F-4D97-AF65-F5344CB8AC3E}">
        <p14:creationId xmlns:p14="http://schemas.microsoft.com/office/powerpoint/2010/main" val="27268900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75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75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750"/>
                                        <p:tgtEl>
                                          <p:spTgt spid="4">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75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animEffect transition="in" filter="fade">
                                      <p:cBhvr>
                                        <p:cTn id="23" dur="750"/>
                                        <p:tgtEl>
                                          <p:spTgt spid="4">
                                            <p:txEl>
                                              <p:pRg st="9" end="9"/>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fade">
                                      <p:cBhvr>
                                        <p:cTn id="28" dur="750"/>
                                        <p:tgtEl>
                                          <p:spTgt spid="7">
                                            <p:txEl>
                                              <p:pRg st="0" end="0"/>
                                            </p:txEl>
                                          </p:spTgt>
                                        </p:tgtEl>
                                      </p:cBhvr>
                                    </p:animEffect>
                                    <p:anim calcmode="lin" valueType="num">
                                      <p:cBhvr>
                                        <p:cTn id="29" dur="75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0" dur="75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animEffect transition="in" filter="fade">
                                      <p:cBhvr>
                                        <p:cTn id="35" dur="750"/>
                                        <p:tgtEl>
                                          <p:spTgt spid="7">
                                            <p:txEl>
                                              <p:pRg st="1" end="1"/>
                                            </p:txEl>
                                          </p:spTgt>
                                        </p:tgtEl>
                                      </p:cBhvr>
                                    </p:animEffect>
                                    <p:anim calcmode="lin" valueType="num">
                                      <p:cBhvr>
                                        <p:cTn id="36" dur="75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37" dur="75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
          <p:cNvSpPr/>
          <p:nvPr/>
        </p:nvSpPr>
        <p:spPr>
          <a:xfrm>
            <a:off x="625642" y="523492"/>
            <a:ext cx="10940716" cy="777600"/>
          </a:xfrm>
          <a:custGeom>
            <a:avLst/>
            <a:gdLst>
              <a:gd name="connsiteX0" fmla="*/ 0 w 10940716"/>
              <a:gd name="connsiteY0" fmla="*/ 0 h 777600"/>
              <a:gd name="connsiteX1" fmla="*/ 10940716 w 10940716"/>
              <a:gd name="connsiteY1" fmla="*/ 0 h 777600"/>
              <a:gd name="connsiteX2" fmla="*/ 10940716 w 10940716"/>
              <a:gd name="connsiteY2" fmla="*/ 777600 h 777600"/>
              <a:gd name="connsiteX3" fmla="*/ 0 w 10940716"/>
              <a:gd name="connsiteY3" fmla="*/ 777600 h 777600"/>
              <a:gd name="connsiteX4" fmla="*/ 0 w 10940716"/>
              <a:gd name="connsiteY4" fmla="*/ 0 h 77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777600">
                <a:moveTo>
                  <a:pt x="0" y="0"/>
                </a:moveTo>
                <a:lnTo>
                  <a:pt x="10940716" y="0"/>
                </a:lnTo>
                <a:lnTo>
                  <a:pt x="10940716" y="777600"/>
                </a:lnTo>
                <a:lnTo>
                  <a:pt x="0" y="777600"/>
                </a:lnTo>
                <a:lnTo>
                  <a:pt x="0" y="0"/>
                </a:lnTo>
                <a:close/>
              </a:path>
            </a:pathLst>
          </a:custGeom>
          <a:solidFill>
            <a:srgbClr val="2254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en-US" sz="4400" kern="1200" dirty="0" smtClean="0">
                <a:solidFill>
                  <a:schemeClr val="bg1"/>
                </a:solidFill>
                <a:effectLst>
                  <a:outerShdw blurRad="38100" dist="38100" dir="2700000" algn="tl">
                    <a:srgbClr val="000000">
                      <a:alpha val="43137"/>
                    </a:srgbClr>
                  </a:outerShdw>
                </a:effectLst>
              </a:rPr>
              <a:t>Excel Demonstration</a:t>
            </a:r>
            <a:endParaRPr lang="en-US" sz="4400" kern="1200" dirty="0">
              <a:solidFill>
                <a:schemeClr val="bg1"/>
              </a:solidFill>
              <a:effectLst>
                <a:outerShdw blurRad="38100" dist="38100" dir="2700000" algn="tl">
                  <a:srgbClr val="000000">
                    <a:alpha val="43137"/>
                  </a:srgbClr>
                </a:outerShdw>
              </a:effectLst>
            </a:endParaRPr>
          </a:p>
        </p:txBody>
      </p:sp>
      <p:sp>
        <p:nvSpPr>
          <p:cNvPr id="23" name="Freeform 22"/>
          <p:cNvSpPr/>
          <p:nvPr/>
        </p:nvSpPr>
        <p:spPr>
          <a:xfrm>
            <a:off x="625642" y="1301092"/>
            <a:ext cx="10940716" cy="4944725"/>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solidFill>
            <a:srgbClr val="F2FFE3"/>
          </a:soli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4018" tIns="144018" rIns="192024" bIns="216027" numCol="1" spcCol="1270" anchor="t" anchorCtr="0">
            <a:noAutofit/>
          </a:bodyPr>
          <a:lstStyle/>
          <a:p>
            <a:pPr algn="just"/>
            <a:r>
              <a:rPr lang="en-US" sz="2200" dirty="0" smtClean="0"/>
              <a:t>Company </a:t>
            </a:r>
            <a:r>
              <a:rPr lang="en-US" sz="2200" dirty="0"/>
              <a:t>P wants to estimate the mean sales volume for all employees within the company. The sales director selects a sample of employees and calculates the average sales. The director now wants to be able to construct a confidence interval for the average of sales for the entire population of sales representatives in the company. The director decides that a 95 percent confidence level is sufficient and pulls the average sales from a sample of 14 representatives: </a:t>
            </a:r>
            <a:endParaRPr lang="en-US" sz="2200" dirty="0" smtClean="0"/>
          </a:p>
          <a:p>
            <a:pPr lvl="1" indent="-457200" algn="just" defTabSz="1200150">
              <a:lnSpc>
                <a:spcPct val="90000"/>
              </a:lnSpc>
              <a:spcBef>
                <a:spcPts val="600"/>
              </a:spcBef>
              <a:spcAft>
                <a:spcPts val="600"/>
              </a:spcAft>
              <a:buClr>
                <a:srgbClr val="1696A3"/>
              </a:buClr>
              <a:buFont typeface="Arial" panose="020B0604020202020204" pitchFamily="34" charset="0"/>
              <a:buChar char="•"/>
            </a:pPr>
            <a:endParaRPr lang="en-US" sz="2200" dirty="0"/>
          </a:p>
        </p:txBody>
      </p:sp>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5</a:t>
            </a:r>
            <a:r>
              <a:rPr lang="en-US" sz="1100" b="1" dirty="0">
                <a:solidFill>
                  <a:schemeClr val="tx2"/>
                </a:solidFill>
              </a:rPr>
              <a:t>: Estimation </a:t>
            </a:r>
            <a:r>
              <a:rPr lang="en-US" sz="1100" b="1" dirty="0" smtClean="0">
                <a:solidFill>
                  <a:schemeClr val="tx2"/>
                </a:solidFill>
              </a:rPr>
              <a:t>– Excel Demonstration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4679" y="3848100"/>
            <a:ext cx="6882642" cy="2224390"/>
          </a:xfrm>
          <a:prstGeom prst="rect">
            <a:avLst/>
          </a:prstGeom>
        </p:spPr>
      </p:pic>
    </p:spTree>
    <p:extLst>
      <p:ext uri="{BB962C8B-B14F-4D97-AF65-F5344CB8AC3E}">
        <p14:creationId xmlns:p14="http://schemas.microsoft.com/office/powerpoint/2010/main" val="156999750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7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750"/>
                                        <p:tgtEl>
                                          <p:spTgt spid="23"/>
                                        </p:tgtEl>
                                      </p:cBhvr>
                                    </p:animEffect>
                                  </p:childTnLst>
                                </p:cTn>
                              </p:par>
                              <p:par>
                                <p:cTn id="13" presetID="42" presetClass="entr" presetSubtype="0" fill="hold" nodeType="with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animEffect transition="in" filter="fade">
                                      <p:cBhvr>
                                        <p:cTn id="15" dur="750"/>
                                        <p:tgtEl>
                                          <p:spTgt spid="23">
                                            <p:txEl>
                                              <p:pRg st="0" end="0"/>
                                            </p:txEl>
                                          </p:spTgt>
                                        </p:tgtEl>
                                      </p:cBhvr>
                                    </p:animEffect>
                                    <p:anim calcmode="lin" valueType="num">
                                      <p:cBhvr>
                                        <p:cTn id="16" dur="75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7" dur="75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3792" b="8706"/>
          <a:stretch/>
        </p:blipFill>
        <p:spPr>
          <a:xfrm>
            <a:off x="7340203" y="1343980"/>
            <a:ext cx="4351514" cy="3739492"/>
          </a:xfrm>
          <a:prstGeom prst="rect">
            <a:avLst/>
          </a:prstGeom>
        </p:spPr>
      </p:pic>
      <p:sp>
        <p:nvSpPr>
          <p:cNvPr id="7" name="Freeform 6"/>
          <p:cNvSpPr/>
          <p:nvPr/>
        </p:nvSpPr>
        <p:spPr>
          <a:xfrm>
            <a:off x="411940" y="442859"/>
            <a:ext cx="1416861" cy="2149703"/>
          </a:xfrm>
          <a:custGeom>
            <a:avLst/>
            <a:gdLst>
              <a:gd name="connsiteX0" fmla="*/ 0 w 2634303"/>
              <a:gd name="connsiteY0" fmla="*/ 0 h 1844012"/>
              <a:gd name="connsiteX1" fmla="*/ 1712297 w 2634303"/>
              <a:gd name="connsiteY1" fmla="*/ 0 h 1844012"/>
              <a:gd name="connsiteX2" fmla="*/ 2634303 w 2634303"/>
              <a:gd name="connsiteY2" fmla="*/ 922006 h 1844012"/>
              <a:gd name="connsiteX3" fmla="*/ 1712297 w 2634303"/>
              <a:gd name="connsiteY3" fmla="*/ 1844012 h 1844012"/>
              <a:gd name="connsiteX4" fmla="*/ 0 w 2634303"/>
              <a:gd name="connsiteY4" fmla="*/ 1844012 h 1844012"/>
              <a:gd name="connsiteX5" fmla="*/ 922006 w 2634303"/>
              <a:gd name="connsiteY5" fmla="*/ 922006 h 1844012"/>
              <a:gd name="connsiteX6" fmla="*/ 0 w 2634303"/>
              <a:gd name="connsiteY6" fmla="*/ 0 h 184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4303" h="1844012">
                <a:moveTo>
                  <a:pt x="2634302" y="0"/>
                </a:moveTo>
                <a:lnTo>
                  <a:pt x="2634302" y="1198608"/>
                </a:lnTo>
                <a:lnTo>
                  <a:pt x="1317152" y="1844012"/>
                </a:lnTo>
                <a:lnTo>
                  <a:pt x="1" y="1198608"/>
                </a:lnTo>
                <a:lnTo>
                  <a:pt x="1" y="0"/>
                </a:lnTo>
                <a:lnTo>
                  <a:pt x="1317152" y="645404"/>
                </a:lnTo>
                <a:lnTo>
                  <a:pt x="2634302" y="0"/>
                </a:lnTo>
                <a:close/>
              </a:path>
            </a:pathLst>
          </a:custGeom>
          <a:scene3d>
            <a:camera prst="orthographicFront"/>
            <a:lightRig rig="flat" dir="t"/>
          </a:scene3d>
          <a:sp3d prstMaterial="plastic">
            <a:bevelT w="120900" h="88900"/>
            <a:bevelB w="88900" h="31750" prst="angle"/>
          </a:sp3d>
        </p:spPr>
        <p:style>
          <a:lnRef idx="1">
            <a:schemeClr val="accent2">
              <a:shade val="80000"/>
              <a:hueOff val="0"/>
              <a:satOff val="0"/>
              <a:lumOff val="0"/>
              <a:alphaOff val="0"/>
            </a:schemeClr>
          </a:lnRef>
          <a:fillRef idx="3">
            <a:schemeClr val="accent2">
              <a:shade val="80000"/>
              <a:hueOff val="0"/>
              <a:satOff val="0"/>
              <a:lumOff val="0"/>
              <a:alphaOff val="0"/>
            </a:schemeClr>
          </a:fillRef>
          <a:effectRef idx="2">
            <a:schemeClr val="accent2">
              <a:shade val="80000"/>
              <a:hueOff val="0"/>
              <a:satOff val="0"/>
              <a:lumOff val="0"/>
              <a:alphaOff val="0"/>
            </a:schemeClr>
          </a:effectRef>
          <a:fontRef idx="minor">
            <a:schemeClr val="lt1"/>
          </a:fontRef>
        </p:style>
        <p:txBody>
          <a:bodyPr spcFirstLastPara="0" vert="horz" wrap="square" lIns="27306" tIns="949311" rIns="27305" bIns="949312" numCol="1" spcCol="1270" anchor="ctr" anchorCtr="0">
            <a:noAutofit/>
          </a:bodyPr>
          <a:lstStyle/>
          <a:p>
            <a:pPr lvl="0" algn="ctr" defTabSz="1911350" rtl="0">
              <a:lnSpc>
                <a:spcPct val="90000"/>
              </a:lnSpc>
              <a:spcBef>
                <a:spcPct val="0"/>
              </a:spcBef>
              <a:spcAft>
                <a:spcPct val="35000"/>
              </a:spcAft>
            </a:pPr>
            <a:r>
              <a:rPr lang="en-US" sz="2800" b="1" kern="1200" dirty="0" smtClean="0">
                <a:effectLst>
                  <a:outerShdw blurRad="38100" dist="38100" dir="2700000" algn="tl">
                    <a:srgbClr val="000000">
                      <a:alpha val="43137"/>
                    </a:srgbClr>
                  </a:outerShdw>
                </a:effectLst>
              </a:rPr>
              <a:t>Step 1</a:t>
            </a:r>
            <a:r>
              <a:rPr lang="en-US" sz="2800" kern="1200" dirty="0" smtClean="0">
                <a:effectLst>
                  <a:outerShdw blurRad="38100" dist="38100" dir="2700000" algn="tl">
                    <a:srgbClr val="000000">
                      <a:alpha val="43137"/>
                    </a:srgbClr>
                  </a:outerShdw>
                </a:effectLst>
              </a:rPr>
              <a:t>: </a:t>
            </a:r>
            <a:endParaRPr lang="en-US" sz="2800" kern="1200" dirty="0">
              <a:effectLst>
                <a:outerShdw blurRad="38100" dist="38100" dir="2700000" algn="tl">
                  <a:srgbClr val="000000">
                    <a:alpha val="43137"/>
                  </a:srgbClr>
                </a:outerShdw>
              </a:effectLst>
            </a:endParaRPr>
          </a:p>
        </p:txBody>
      </p:sp>
      <p:sp>
        <p:nvSpPr>
          <p:cNvPr id="8" name="Freeform 7"/>
          <p:cNvSpPr/>
          <p:nvPr/>
        </p:nvSpPr>
        <p:spPr>
          <a:xfrm>
            <a:off x="1828800" y="442859"/>
            <a:ext cx="5191931" cy="2149701"/>
          </a:xfrm>
          <a:custGeom>
            <a:avLst/>
            <a:gdLst>
              <a:gd name="connsiteX0" fmla="*/ 285389 w 1712297"/>
              <a:gd name="connsiteY0" fmla="*/ 0 h 4640794"/>
              <a:gd name="connsiteX1" fmla="*/ 1426908 w 1712297"/>
              <a:gd name="connsiteY1" fmla="*/ 0 h 4640794"/>
              <a:gd name="connsiteX2" fmla="*/ 1712297 w 1712297"/>
              <a:gd name="connsiteY2" fmla="*/ 285389 h 4640794"/>
              <a:gd name="connsiteX3" fmla="*/ 1712297 w 1712297"/>
              <a:gd name="connsiteY3" fmla="*/ 4640794 h 4640794"/>
              <a:gd name="connsiteX4" fmla="*/ 1712297 w 1712297"/>
              <a:gd name="connsiteY4" fmla="*/ 4640794 h 4640794"/>
              <a:gd name="connsiteX5" fmla="*/ 0 w 1712297"/>
              <a:gd name="connsiteY5" fmla="*/ 4640794 h 4640794"/>
              <a:gd name="connsiteX6" fmla="*/ 0 w 1712297"/>
              <a:gd name="connsiteY6" fmla="*/ 4640794 h 4640794"/>
              <a:gd name="connsiteX7" fmla="*/ 0 w 1712297"/>
              <a:gd name="connsiteY7" fmla="*/ 285389 h 4640794"/>
              <a:gd name="connsiteX8" fmla="*/ 285389 w 1712297"/>
              <a:gd name="connsiteY8" fmla="*/ 0 h 4640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2297" h="4640794">
                <a:moveTo>
                  <a:pt x="1712297" y="773483"/>
                </a:moveTo>
                <a:lnTo>
                  <a:pt x="1712297" y="3867311"/>
                </a:lnTo>
                <a:cubicBezTo>
                  <a:pt x="1712297" y="4294493"/>
                  <a:pt x="1665153" y="4640793"/>
                  <a:pt x="1606998" y="4640793"/>
                </a:cubicBezTo>
                <a:lnTo>
                  <a:pt x="0" y="4640793"/>
                </a:lnTo>
                <a:lnTo>
                  <a:pt x="0" y="4640793"/>
                </a:lnTo>
                <a:lnTo>
                  <a:pt x="0" y="1"/>
                </a:lnTo>
                <a:lnTo>
                  <a:pt x="0" y="1"/>
                </a:lnTo>
                <a:lnTo>
                  <a:pt x="1606998" y="1"/>
                </a:lnTo>
                <a:cubicBezTo>
                  <a:pt x="1665153" y="1"/>
                  <a:pt x="1712297" y="346301"/>
                  <a:pt x="1712297" y="773483"/>
                </a:cubicBezTo>
                <a:close/>
              </a:path>
            </a:pathLst>
          </a:custGeom>
          <a:scene3d>
            <a:camera prst="orthographicFront"/>
            <a:lightRig rig="flat" dir="t"/>
          </a:scene3d>
          <a:sp3d extrusionH="12700" prstMaterial="plastic">
            <a:bevelT w="50800" h="50800"/>
          </a:sp3d>
        </p:spPr>
        <p:style>
          <a:lnRef idx="1">
            <a:schemeClr val="accent2">
              <a:shade val="80000"/>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2457" tIns="91842" rIns="91842" bIns="91843" numCol="1" spcCol="1270" anchor="ctr" anchorCtr="0">
            <a:noAutofit/>
          </a:bodyPr>
          <a:lstStyle/>
          <a:p>
            <a:pPr marL="114300" lvl="1" indent="-114300" algn="l" defTabSz="577850" rtl="0">
              <a:lnSpc>
                <a:spcPct val="90000"/>
              </a:lnSpc>
              <a:spcBef>
                <a:spcPct val="0"/>
              </a:spcBef>
              <a:spcAft>
                <a:spcPct val="15000"/>
              </a:spcAft>
              <a:buChar char="••"/>
            </a:pPr>
            <a:r>
              <a:rPr lang="en-US" sz="2000" kern="1200" dirty="0" smtClean="0"/>
              <a:t>Insert the data into Excel with the labels in column A and the numbers in column B.</a:t>
            </a:r>
            <a:endParaRPr lang="en-US" sz="2000" kern="1200" dirty="0"/>
          </a:p>
        </p:txBody>
      </p:sp>
      <p:sp>
        <p:nvSpPr>
          <p:cNvPr id="9" name="Freeform 8"/>
          <p:cNvSpPr/>
          <p:nvPr/>
        </p:nvSpPr>
        <p:spPr>
          <a:xfrm>
            <a:off x="411940" y="3531481"/>
            <a:ext cx="1416861" cy="2191736"/>
          </a:xfrm>
          <a:custGeom>
            <a:avLst/>
            <a:gdLst>
              <a:gd name="connsiteX0" fmla="*/ 0 w 2634303"/>
              <a:gd name="connsiteY0" fmla="*/ 0 h 1844012"/>
              <a:gd name="connsiteX1" fmla="*/ 1712297 w 2634303"/>
              <a:gd name="connsiteY1" fmla="*/ 0 h 1844012"/>
              <a:gd name="connsiteX2" fmla="*/ 2634303 w 2634303"/>
              <a:gd name="connsiteY2" fmla="*/ 922006 h 1844012"/>
              <a:gd name="connsiteX3" fmla="*/ 1712297 w 2634303"/>
              <a:gd name="connsiteY3" fmla="*/ 1844012 h 1844012"/>
              <a:gd name="connsiteX4" fmla="*/ 0 w 2634303"/>
              <a:gd name="connsiteY4" fmla="*/ 1844012 h 1844012"/>
              <a:gd name="connsiteX5" fmla="*/ 922006 w 2634303"/>
              <a:gd name="connsiteY5" fmla="*/ 922006 h 1844012"/>
              <a:gd name="connsiteX6" fmla="*/ 0 w 2634303"/>
              <a:gd name="connsiteY6" fmla="*/ 0 h 184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4303" h="1844012">
                <a:moveTo>
                  <a:pt x="2634302" y="0"/>
                </a:moveTo>
                <a:lnTo>
                  <a:pt x="2634302" y="1198608"/>
                </a:lnTo>
                <a:lnTo>
                  <a:pt x="1317152" y="1844012"/>
                </a:lnTo>
                <a:lnTo>
                  <a:pt x="1" y="1198608"/>
                </a:lnTo>
                <a:lnTo>
                  <a:pt x="1" y="0"/>
                </a:lnTo>
                <a:lnTo>
                  <a:pt x="1317152" y="645404"/>
                </a:lnTo>
                <a:lnTo>
                  <a:pt x="2634302" y="0"/>
                </a:lnTo>
                <a:close/>
              </a:path>
            </a:pathLst>
          </a:custGeom>
          <a:scene3d>
            <a:camera prst="orthographicFront"/>
            <a:lightRig rig="flat" dir="t"/>
          </a:scene3d>
          <a:sp3d prstMaterial="plastic">
            <a:bevelT w="120900" h="88900"/>
            <a:bevelB w="88900" h="31750" prst="angle"/>
          </a:sp3d>
        </p:spPr>
        <p:style>
          <a:lnRef idx="1">
            <a:schemeClr val="accent2">
              <a:shade val="80000"/>
              <a:hueOff val="197602"/>
              <a:satOff val="16909"/>
              <a:lumOff val="21080"/>
              <a:alphaOff val="0"/>
            </a:schemeClr>
          </a:lnRef>
          <a:fillRef idx="3">
            <a:schemeClr val="accent2">
              <a:shade val="80000"/>
              <a:hueOff val="197602"/>
              <a:satOff val="16909"/>
              <a:lumOff val="21080"/>
              <a:alphaOff val="0"/>
            </a:schemeClr>
          </a:fillRef>
          <a:effectRef idx="2">
            <a:schemeClr val="accent2">
              <a:shade val="80000"/>
              <a:hueOff val="197602"/>
              <a:satOff val="16909"/>
              <a:lumOff val="21080"/>
              <a:alphaOff val="0"/>
            </a:schemeClr>
          </a:effectRef>
          <a:fontRef idx="minor">
            <a:schemeClr val="lt1"/>
          </a:fontRef>
        </p:style>
        <p:txBody>
          <a:bodyPr spcFirstLastPara="0" vert="horz" wrap="square" lIns="27306" tIns="949311" rIns="27305" bIns="949312" numCol="1" spcCol="1270" anchor="ctr" anchorCtr="0">
            <a:noAutofit/>
          </a:bodyPr>
          <a:lstStyle/>
          <a:p>
            <a:pPr lvl="0" algn="ctr" defTabSz="1911350" rtl="0">
              <a:lnSpc>
                <a:spcPct val="90000"/>
              </a:lnSpc>
              <a:spcBef>
                <a:spcPct val="0"/>
              </a:spcBef>
              <a:spcAft>
                <a:spcPct val="35000"/>
              </a:spcAft>
            </a:pPr>
            <a:r>
              <a:rPr lang="en-US" sz="2800" b="1" kern="1200" dirty="0" smtClean="0">
                <a:effectLst>
                  <a:outerShdw blurRad="38100" dist="38100" dir="2700000" algn="tl">
                    <a:srgbClr val="000000">
                      <a:alpha val="43137"/>
                    </a:srgbClr>
                  </a:outerShdw>
                </a:effectLst>
              </a:rPr>
              <a:t>Step 2</a:t>
            </a:r>
            <a:r>
              <a:rPr lang="en-US" sz="2800" kern="1200" dirty="0" smtClean="0">
                <a:effectLst>
                  <a:outerShdw blurRad="38100" dist="38100" dir="2700000" algn="tl">
                    <a:srgbClr val="000000">
                      <a:alpha val="43137"/>
                    </a:srgbClr>
                  </a:outerShdw>
                </a:effectLst>
              </a:rPr>
              <a:t>: </a:t>
            </a:r>
            <a:endParaRPr lang="en-US" sz="2800" kern="1200" dirty="0">
              <a:effectLst>
                <a:outerShdw blurRad="38100" dist="38100" dir="2700000" algn="tl">
                  <a:srgbClr val="000000">
                    <a:alpha val="43137"/>
                  </a:srgbClr>
                </a:outerShdw>
              </a:effectLst>
            </a:endParaRPr>
          </a:p>
        </p:txBody>
      </p:sp>
      <p:sp>
        <p:nvSpPr>
          <p:cNvPr id="10" name="Freeform 9"/>
          <p:cNvSpPr/>
          <p:nvPr/>
        </p:nvSpPr>
        <p:spPr>
          <a:xfrm>
            <a:off x="1828802" y="2794151"/>
            <a:ext cx="5191930" cy="3420670"/>
          </a:xfrm>
          <a:custGeom>
            <a:avLst/>
            <a:gdLst>
              <a:gd name="connsiteX0" fmla="*/ 285389 w 1712297"/>
              <a:gd name="connsiteY0" fmla="*/ 0 h 4640794"/>
              <a:gd name="connsiteX1" fmla="*/ 1426908 w 1712297"/>
              <a:gd name="connsiteY1" fmla="*/ 0 h 4640794"/>
              <a:gd name="connsiteX2" fmla="*/ 1712297 w 1712297"/>
              <a:gd name="connsiteY2" fmla="*/ 285389 h 4640794"/>
              <a:gd name="connsiteX3" fmla="*/ 1712297 w 1712297"/>
              <a:gd name="connsiteY3" fmla="*/ 4640794 h 4640794"/>
              <a:gd name="connsiteX4" fmla="*/ 1712297 w 1712297"/>
              <a:gd name="connsiteY4" fmla="*/ 4640794 h 4640794"/>
              <a:gd name="connsiteX5" fmla="*/ 0 w 1712297"/>
              <a:gd name="connsiteY5" fmla="*/ 4640794 h 4640794"/>
              <a:gd name="connsiteX6" fmla="*/ 0 w 1712297"/>
              <a:gd name="connsiteY6" fmla="*/ 4640794 h 4640794"/>
              <a:gd name="connsiteX7" fmla="*/ 0 w 1712297"/>
              <a:gd name="connsiteY7" fmla="*/ 285389 h 4640794"/>
              <a:gd name="connsiteX8" fmla="*/ 285389 w 1712297"/>
              <a:gd name="connsiteY8" fmla="*/ 0 h 4640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2297" h="4640794">
                <a:moveTo>
                  <a:pt x="1712297" y="773483"/>
                </a:moveTo>
                <a:lnTo>
                  <a:pt x="1712297" y="3867311"/>
                </a:lnTo>
                <a:cubicBezTo>
                  <a:pt x="1712297" y="4294493"/>
                  <a:pt x="1665153" y="4640793"/>
                  <a:pt x="1606998" y="4640793"/>
                </a:cubicBezTo>
                <a:lnTo>
                  <a:pt x="0" y="4640793"/>
                </a:lnTo>
                <a:lnTo>
                  <a:pt x="0" y="4640793"/>
                </a:lnTo>
                <a:lnTo>
                  <a:pt x="0" y="1"/>
                </a:lnTo>
                <a:lnTo>
                  <a:pt x="0" y="1"/>
                </a:lnTo>
                <a:lnTo>
                  <a:pt x="1606998" y="1"/>
                </a:lnTo>
                <a:cubicBezTo>
                  <a:pt x="1665153" y="1"/>
                  <a:pt x="1712297" y="346301"/>
                  <a:pt x="1712297" y="773483"/>
                </a:cubicBezTo>
                <a:close/>
              </a:path>
            </a:pathLst>
          </a:custGeom>
          <a:scene3d>
            <a:camera prst="orthographicFront"/>
            <a:lightRig rig="flat" dir="t"/>
          </a:scene3d>
          <a:sp3d extrusionH="12700" prstMaterial="plastic">
            <a:bevelT w="50800" h="50800"/>
          </a:sp3d>
        </p:spPr>
        <p:style>
          <a:lnRef idx="1">
            <a:schemeClr val="accent2">
              <a:shade val="80000"/>
              <a:hueOff val="197602"/>
              <a:satOff val="16909"/>
              <a:lumOff val="2108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2457" tIns="91843" rIns="91842" bIns="91842" numCol="1" spcCol="1270" anchor="ctr" anchorCtr="0">
            <a:noAutofit/>
          </a:bodyPr>
          <a:lstStyle/>
          <a:p>
            <a:pPr marL="114300" lvl="1" indent="-114300" algn="l" defTabSz="577850" rtl="0">
              <a:lnSpc>
                <a:spcPct val="90000"/>
              </a:lnSpc>
              <a:spcBef>
                <a:spcPts val="600"/>
              </a:spcBef>
              <a:spcAft>
                <a:spcPts val="600"/>
              </a:spcAft>
              <a:buChar char="••"/>
            </a:pPr>
            <a:r>
              <a:rPr lang="en-US" sz="1900" kern="1200" dirty="0" smtClean="0"/>
              <a:t>Run the descriptive statistics: Go to “Data | Data Analysis| Descriptive Statistics.” </a:t>
            </a:r>
            <a:endParaRPr lang="en-US" sz="1900" kern="1200" dirty="0"/>
          </a:p>
          <a:p>
            <a:pPr marL="114300" lvl="1" indent="-114300" algn="l" defTabSz="577850" rtl="0">
              <a:lnSpc>
                <a:spcPct val="90000"/>
              </a:lnSpc>
              <a:spcBef>
                <a:spcPts val="600"/>
              </a:spcBef>
              <a:spcAft>
                <a:spcPts val="600"/>
              </a:spcAft>
              <a:buChar char="••"/>
            </a:pPr>
            <a:r>
              <a:rPr lang="en-US" sz="1900" kern="1200" dirty="0" smtClean="0"/>
              <a:t>For the “Input Range,” select Cells B1 through B14. </a:t>
            </a:r>
            <a:endParaRPr lang="en-US" sz="1900" kern="1200" dirty="0"/>
          </a:p>
          <a:p>
            <a:pPr marL="114300" lvl="1" indent="-114300" algn="l" defTabSz="577850" rtl="0">
              <a:lnSpc>
                <a:spcPct val="90000"/>
              </a:lnSpc>
              <a:spcBef>
                <a:spcPts val="600"/>
              </a:spcBef>
              <a:spcAft>
                <a:spcPts val="600"/>
              </a:spcAft>
              <a:buChar char="••"/>
            </a:pPr>
            <a:r>
              <a:rPr lang="en-US" sz="1900" kern="1200" dirty="0" smtClean="0"/>
              <a:t>Check the “Summary Statistics” and the “Confidence Level for Mean” boxes </a:t>
            </a:r>
            <a:endParaRPr lang="en-US" sz="1900" kern="1200" dirty="0"/>
          </a:p>
          <a:p>
            <a:pPr marL="114300" lvl="1" indent="-114300" algn="l" defTabSz="577850" rtl="0">
              <a:lnSpc>
                <a:spcPct val="90000"/>
              </a:lnSpc>
              <a:spcBef>
                <a:spcPts val="600"/>
              </a:spcBef>
              <a:spcAft>
                <a:spcPts val="600"/>
              </a:spcAft>
              <a:buChar char="••"/>
            </a:pPr>
            <a:r>
              <a:rPr lang="en-US" sz="1900" kern="1200" dirty="0" smtClean="0"/>
              <a:t>Type in 95 percent into the “Confidence Level” field. </a:t>
            </a:r>
            <a:endParaRPr lang="en-US" sz="1900" kern="1200" dirty="0"/>
          </a:p>
          <a:p>
            <a:pPr marL="114300" lvl="1" indent="-114300" algn="l" defTabSz="577850" rtl="0">
              <a:lnSpc>
                <a:spcPct val="90000"/>
              </a:lnSpc>
              <a:spcBef>
                <a:spcPts val="600"/>
              </a:spcBef>
              <a:spcAft>
                <a:spcPts val="600"/>
              </a:spcAft>
              <a:buChar char="••"/>
            </a:pPr>
            <a:r>
              <a:rPr lang="en-US" sz="1900" kern="1200" dirty="0" smtClean="0"/>
              <a:t>Compare your input with Figure 5.8; then click OK.</a:t>
            </a:r>
            <a:endParaRPr lang="en-US" sz="1900" kern="1200" dirty="0"/>
          </a:p>
        </p:txBody>
      </p:sp>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5</a:t>
            </a:r>
            <a:r>
              <a:rPr lang="en-US" sz="1100" b="1" dirty="0">
                <a:solidFill>
                  <a:schemeClr val="tx2"/>
                </a:solidFill>
              </a:rPr>
              <a:t>: Estimation </a:t>
            </a:r>
            <a:r>
              <a:rPr lang="en-US" sz="1100" b="1" dirty="0" smtClean="0">
                <a:solidFill>
                  <a:schemeClr val="tx2"/>
                </a:solidFill>
              </a:rPr>
              <a:t>– Excel Demonstration</a:t>
            </a:r>
          </a:p>
        </p:txBody>
      </p:sp>
      <p:sp>
        <p:nvSpPr>
          <p:cNvPr id="11" name="Rectangle 10"/>
          <p:cNvSpPr/>
          <p:nvPr/>
        </p:nvSpPr>
        <p:spPr>
          <a:xfrm>
            <a:off x="6819253" y="5167576"/>
            <a:ext cx="5067947" cy="646331"/>
          </a:xfrm>
          <a:prstGeom prst="rect">
            <a:avLst/>
          </a:prstGeom>
        </p:spPr>
        <p:txBody>
          <a:bodyPr wrap="square">
            <a:spAutoFit/>
          </a:bodyPr>
          <a:lstStyle/>
          <a:p>
            <a:pPr marL="495300" marR="0">
              <a:spcBef>
                <a:spcPts val="635"/>
              </a:spcBef>
              <a:spcAft>
                <a:spcPts val="0"/>
              </a:spcAft>
            </a:pPr>
            <a:r>
              <a:rPr lang="en-US"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Figure</a:t>
            </a:r>
            <a:r>
              <a:rPr lang="en-US" b="1" i="1" spc="-2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5.8</a:t>
            </a:r>
            <a:r>
              <a:rPr lang="en-US" b="1" i="1" spc="16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Parameters</a:t>
            </a:r>
            <a:r>
              <a:rPr lang="en-US" b="1" i="1" spc="-2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for</a:t>
            </a:r>
            <a:r>
              <a:rPr lang="en-US" b="1" i="1" spc="-2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the</a:t>
            </a:r>
            <a:r>
              <a:rPr lang="en-US" b="1" i="1" spc="-1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descriptive</a:t>
            </a:r>
            <a:r>
              <a:rPr lang="en-US" b="1" i="1" spc="-2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statistics</a:t>
            </a:r>
            <a:r>
              <a:rPr lang="en-US" b="1" i="1" spc="-2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procedure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4966272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75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fade">
                                      <p:cBhvr>
                                        <p:cTn id="24" dur="750"/>
                                        <p:tgtEl>
                                          <p:spTgt spid="10">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750"/>
                                        <p:tgtEl>
                                          <p:spTgt spid="10">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
                                            <p:txEl>
                                              <p:pRg st="2" end="2"/>
                                            </p:txEl>
                                          </p:spTgt>
                                        </p:tgtEl>
                                        <p:attrNameLst>
                                          <p:attrName>style.visibility</p:attrName>
                                        </p:attrNameLst>
                                      </p:cBhvr>
                                      <p:to>
                                        <p:strVal val="visible"/>
                                      </p:to>
                                    </p:set>
                                    <p:animEffect transition="in" filter="fade">
                                      <p:cBhvr>
                                        <p:cTn id="34" dur="750"/>
                                        <p:tgtEl>
                                          <p:spTgt spid="10">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0">
                                            <p:txEl>
                                              <p:pRg st="3" end="3"/>
                                            </p:txEl>
                                          </p:spTgt>
                                        </p:tgtEl>
                                        <p:attrNameLst>
                                          <p:attrName>style.visibility</p:attrName>
                                        </p:attrNameLst>
                                      </p:cBhvr>
                                      <p:to>
                                        <p:strVal val="visible"/>
                                      </p:to>
                                    </p:set>
                                    <p:animEffect transition="in" filter="fade">
                                      <p:cBhvr>
                                        <p:cTn id="39" dur="750"/>
                                        <p:tgtEl>
                                          <p:spTgt spid="10">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0">
                                            <p:txEl>
                                              <p:pRg st="4" end="4"/>
                                            </p:txEl>
                                          </p:spTgt>
                                        </p:tgtEl>
                                        <p:attrNameLst>
                                          <p:attrName>style.visibility</p:attrName>
                                        </p:attrNameLst>
                                      </p:cBhvr>
                                      <p:to>
                                        <p:strVal val="visible"/>
                                      </p:to>
                                    </p:set>
                                    <p:animEffect transition="in" filter="fade">
                                      <p:cBhvr>
                                        <p:cTn id="44" dur="750"/>
                                        <p:tgtEl>
                                          <p:spTgt spid="10">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500" fill="hold"/>
                                        <p:tgtEl>
                                          <p:spTgt spid="5"/>
                                        </p:tgtEl>
                                        <p:attrNameLst>
                                          <p:attrName>ppt_w</p:attrName>
                                        </p:attrNameLst>
                                      </p:cBhvr>
                                      <p:tavLst>
                                        <p:tav tm="0">
                                          <p:val>
                                            <p:fltVal val="0"/>
                                          </p:val>
                                        </p:tav>
                                        <p:tav tm="100000">
                                          <p:val>
                                            <p:strVal val="#ppt_w"/>
                                          </p:val>
                                        </p:tav>
                                      </p:tavLst>
                                    </p:anim>
                                    <p:anim calcmode="lin" valueType="num">
                                      <p:cBhvr>
                                        <p:cTn id="50" dur="500" fill="hold"/>
                                        <p:tgtEl>
                                          <p:spTgt spid="5"/>
                                        </p:tgtEl>
                                        <p:attrNameLst>
                                          <p:attrName>ppt_h</p:attrName>
                                        </p:attrNameLst>
                                      </p:cBhvr>
                                      <p:tavLst>
                                        <p:tav tm="0">
                                          <p:val>
                                            <p:fltVal val="0"/>
                                          </p:val>
                                        </p:tav>
                                        <p:tav tm="100000">
                                          <p:val>
                                            <p:strVal val="#ppt_h"/>
                                          </p:val>
                                        </p:tav>
                                      </p:tavLst>
                                    </p:anim>
                                    <p:animEffect transition="in" filter="fade">
                                      <p:cBhvr>
                                        <p:cTn id="51" dur="500"/>
                                        <p:tgtEl>
                                          <p:spTgt spid="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500" fill="hold"/>
                                        <p:tgtEl>
                                          <p:spTgt spid="11"/>
                                        </p:tgtEl>
                                        <p:attrNameLst>
                                          <p:attrName>ppt_w</p:attrName>
                                        </p:attrNameLst>
                                      </p:cBhvr>
                                      <p:tavLst>
                                        <p:tav tm="0">
                                          <p:val>
                                            <p:fltVal val="0"/>
                                          </p:val>
                                        </p:tav>
                                        <p:tav tm="100000">
                                          <p:val>
                                            <p:strVal val="#ppt_w"/>
                                          </p:val>
                                        </p:tav>
                                      </p:tavLst>
                                    </p:anim>
                                    <p:anim calcmode="lin" valueType="num">
                                      <p:cBhvr>
                                        <p:cTn id="55" dur="500" fill="hold"/>
                                        <p:tgtEl>
                                          <p:spTgt spid="11"/>
                                        </p:tgtEl>
                                        <p:attrNameLst>
                                          <p:attrName>ppt_h</p:attrName>
                                        </p:attrNameLst>
                                      </p:cBhvr>
                                      <p:tavLst>
                                        <p:tav tm="0">
                                          <p:val>
                                            <p:fltVal val="0"/>
                                          </p:val>
                                        </p:tav>
                                        <p:tav tm="100000">
                                          <p:val>
                                            <p:strVal val="#ppt_h"/>
                                          </p:val>
                                        </p:tav>
                                      </p:tavLst>
                                    </p:anim>
                                    <p:animEffect transition="in" filter="fade">
                                      <p:cBhvr>
                                        <p:cTn id="5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35495" y="573398"/>
            <a:ext cx="10721009" cy="972125"/>
          </a:xfrm>
        </p:spPr>
        <p:txBody>
          <a:bodyPr>
            <a:normAutofit/>
          </a:bodyPr>
          <a:lstStyle/>
          <a:p>
            <a:r>
              <a:rPr lang="en-US" sz="2400" dirty="0"/>
              <a:t>After you click OK, the descriptive statistics are provided, which are as follows</a:t>
            </a:r>
            <a:r>
              <a:rPr lang="en-US" sz="2400" dirty="0" smtClean="0"/>
              <a:t>:</a:t>
            </a:r>
            <a:endParaRPr lang="en-US" sz="2400" dirty="0"/>
          </a:p>
        </p:txBody>
      </p:sp>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5</a:t>
            </a:r>
            <a:r>
              <a:rPr lang="en-US" sz="1100" b="1" dirty="0">
                <a:solidFill>
                  <a:schemeClr val="tx2"/>
                </a:solidFill>
              </a:rPr>
              <a:t>: Estimation </a:t>
            </a:r>
            <a:r>
              <a:rPr lang="en-US" sz="1100" b="1" dirty="0" smtClean="0">
                <a:solidFill>
                  <a:schemeClr val="tx2"/>
                </a:solidFill>
              </a:rPr>
              <a:t>– Excel Demonstration</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479" t="2442" r="2839" b="1739"/>
          <a:stretch/>
        </p:blipFill>
        <p:spPr>
          <a:xfrm>
            <a:off x="3983064" y="1120218"/>
            <a:ext cx="3975316" cy="5125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2735812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852407" y="976394"/>
            <a:ext cx="1416861" cy="2464230"/>
          </a:xfrm>
          <a:custGeom>
            <a:avLst/>
            <a:gdLst>
              <a:gd name="connsiteX0" fmla="*/ 0 w 2634303"/>
              <a:gd name="connsiteY0" fmla="*/ 0 h 1844012"/>
              <a:gd name="connsiteX1" fmla="*/ 1712297 w 2634303"/>
              <a:gd name="connsiteY1" fmla="*/ 0 h 1844012"/>
              <a:gd name="connsiteX2" fmla="*/ 2634303 w 2634303"/>
              <a:gd name="connsiteY2" fmla="*/ 922006 h 1844012"/>
              <a:gd name="connsiteX3" fmla="*/ 1712297 w 2634303"/>
              <a:gd name="connsiteY3" fmla="*/ 1844012 h 1844012"/>
              <a:gd name="connsiteX4" fmla="*/ 0 w 2634303"/>
              <a:gd name="connsiteY4" fmla="*/ 1844012 h 1844012"/>
              <a:gd name="connsiteX5" fmla="*/ 922006 w 2634303"/>
              <a:gd name="connsiteY5" fmla="*/ 922006 h 1844012"/>
              <a:gd name="connsiteX6" fmla="*/ 0 w 2634303"/>
              <a:gd name="connsiteY6" fmla="*/ 0 h 184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4303" h="1844012">
                <a:moveTo>
                  <a:pt x="2634302" y="0"/>
                </a:moveTo>
                <a:lnTo>
                  <a:pt x="2634302" y="1198608"/>
                </a:lnTo>
                <a:lnTo>
                  <a:pt x="1317152" y="1844012"/>
                </a:lnTo>
                <a:lnTo>
                  <a:pt x="1" y="1198608"/>
                </a:lnTo>
                <a:lnTo>
                  <a:pt x="1" y="0"/>
                </a:lnTo>
                <a:lnTo>
                  <a:pt x="1317152" y="645404"/>
                </a:lnTo>
                <a:lnTo>
                  <a:pt x="2634302" y="0"/>
                </a:lnTo>
                <a:close/>
              </a:path>
            </a:pathLst>
          </a:custGeom>
          <a:scene3d>
            <a:camera prst="orthographicFront"/>
            <a:lightRig rig="flat" dir="t"/>
          </a:scene3d>
          <a:sp3d prstMaterial="plastic">
            <a:bevelT w="120900" h="88900"/>
            <a:bevelB w="88900" h="31750" prst="angle"/>
          </a:sp3d>
        </p:spPr>
        <p:style>
          <a:lnRef idx="1">
            <a:schemeClr val="accent2">
              <a:shade val="80000"/>
              <a:hueOff val="0"/>
              <a:satOff val="0"/>
              <a:lumOff val="0"/>
              <a:alphaOff val="0"/>
            </a:schemeClr>
          </a:lnRef>
          <a:fillRef idx="3">
            <a:schemeClr val="accent2">
              <a:shade val="80000"/>
              <a:hueOff val="0"/>
              <a:satOff val="0"/>
              <a:lumOff val="0"/>
              <a:alphaOff val="0"/>
            </a:schemeClr>
          </a:fillRef>
          <a:effectRef idx="2">
            <a:schemeClr val="accent2">
              <a:shade val="80000"/>
              <a:hueOff val="0"/>
              <a:satOff val="0"/>
              <a:lumOff val="0"/>
              <a:alphaOff val="0"/>
            </a:schemeClr>
          </a:effectRef>
          <a:fontRef idx="minor">
            <a:schemeClr val="lt1"/>
          </a:fontRef>
        </p:style>
        <p:txBody>
          <a:bodyPr spcFirstLastPara="0" vert="horz" wrap="square" lIns="27306" tIns="949311" rIns="27305" bIns="949312" numCol="1" spcCol="1270" anchor="ctr" anchorCtr="0">
            <a:noAutofit/>
          </a:bodyPr>
          <a:lstStyle/>
          <a:p>
            <a:pPr lvl="0" algn="ctr" defTabSz="1911350" rtl="0">
              <a:lnSpc>
                <a:spcPct val="90000"/>
              </a:lnSpc>
              <a:spcBef>
                <a:spcPct val="0"/>
              </a:spcBef>
              <a:spcAft>
                <a:spcPct val="35000"/>
              </a:spcAft>
            </a:pPr>
            <a:r>
              <a:rPr lang="en-US" sz="2800" b="1" kern="1200" dirty="0" smtClean="0">
                <a:effectLst>
                  <a:outerShdw blurRad="38100" dist="38100" dir="2700000" algn="tl">
                    <a:srgbClr val="000000">
                      <a:alpha val="43137"/>
                    </a:srgbClr>
                  </a:outerShdw>
                </a:effectLst>
              </a:rPr>
              <a:t>Step 3</a:t>
            </a:r>
            <a:r>
              <a:rPr lang="en-US" sz="2800" kern="1200" dirty="0" smtClean="0">
                <a:effectLst>
                  <a:outerShdw blurRad="38100" dist="38100" dir="2700000" algn="tl">
                    <a:srgbClr val="000000">
                      <a:alpha val="43137"/>
                    </a:srgbClr>
                  </a:outerShdw>
                </a:effectLst>
              </a:rPr>
              <a:t>: </a:t>
            </a:r>
            <a:endParaRPr lang="en-US" sz="2800" kern="1200" dirty="0">
              <a:effectLst>
                <a:outerShdw blurRad="38100" dist="38100" dir="2700000" algn="tl">
                  <a:srgbClr val="000000">
                    <a:alpha val="43137"/>
                  </a:srgbClr>
                </a:outerShdw>
              </a:effectLst>
            </a:endParaRPr>
          </a:p>
        </p:txBody>
      </p:sp>
      <p:sp>
        <p:nvSpPr>
          <p:cNvPr id="8" name="Freeform 7"/>
          <p:cNvSpPr/>
          <p:nvPr/>
        </p:nvSpPr>
        <p:spPr>
          <a:xfrm>
            <a:off x="2269268" y="566845"/>
            <a:ext cx="9152983" cy="3044261"/>
          </a:xfrm>
          <a:custGeom>
            <a:avLst/>
            <a:gdLst>
              <a:gd name="connsiteX0" fmla="*/ 285389 w 1712297"/>
              <a:gd name="connsiteY0" fmla="*/ 0 h 4640794"/>
              <a:gd name="connsiteX1" fmla="*/ 1426908 w 1712297"/>
              <a:gd name="connsiteY1" fmla="*/ 0 h 4640794"/>
              <a:gd name="connsiteX2" fmla="*/ 1712297 w 1712297"/>
              <a:gd name="connsiteY2" fmla="*/ 285389 h 4640794"/>
              <a:gd name="connsiteX3" fmla="*/ 1712297 w 1712297"/>
              <a:gd name="connsiteY3" fmla="*/ 4640794 h 4640794"/>
              <a:gd name="connsiteX4" fmla="*/ 1712297 w 1712297"/>
              <a:gd name="connsiteY4" fmla="*/ 4640794 h 4640794"/>
              <a:gd name="connsiteX5" fmla="*/ 0 w 1712297"/>
              <a:gd name="connsiteY5" fmla="*/ 4640794 h 4640794"/>
              <a:gd name="connsiteX6" fmla="*/ 0 w 1712297"/>
              <a:gd name="connsiteY6" fmla="*/ 4640794 h 4640794"/>
              <a:gd name="connsiteX7" fmla="*/ 0 w 1712297"/>
              <a:gd name="connsiteY7" fmla="*/ 285389 h 4640794"/>
              <a:gd name="connsiteX8" fmla="*/ 285389 w 1712297"/>
              <a:gd name="connsiteY8" fmla="*/ 0 h 4640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2297" h="4640794">
                <a:moveTo>
                  <a:pt x="1712297" y="773483"/>
                </a:moveTo>
                <a:lnTo>
                  <a:pt x="1712297" y="3867311"/>
                </a:lnTo>
                <a:cubicBezTo>
                  <a:pt x="1712297" y="4294493"/>
                  <a:pt x="1665153" y="4640793"/>
                  <a:pt x="1606998" y="4640793"/>
                </a:cubicBezTo>
                <a:lnTo>
                  <a:pt x="0" y="4640793"/>
                </a:lnTo>
                <a:lnTo>
                  <a:pt x="0" y="4640793"/>
                </a:lnTo>
                <a:lnTo>
                  <a:pt x="0" y="1"/>
                </a:lnTo>
                <a:lnTo>
                  <a:pt x="0" y="1"/>
                </a:lnTo>
                <a:lnTo>
                  <a:pt x="1606998" y="1"/>
                </a:lnTo>
                <a:cubicBezTo>
                  <a:pt x="1665153" y="1"/>
                  <a:pt x="1712297" y="346301"/>
                  <a:pt x="1712297" y="773483"/>
                </a:cubicBezTo>
                <a:close/>
              </a:path>
            </a:pathLst>
          </a:custGeom>
          <a:scene3d>
            <a:camera prst="orthographicFront"/>
            <a:lightRig rig="flat" dir="t"/>
          </a:scene3d>
          <a:sp3d extrusionH="12700" prstMaterial="plastic">
            <a:bevelT w="50800" h="50800"/>
          </a:sp3d>
        </p:spPr>
        <p:style>
          <a:lnRef idx="1">
            <a:schemeClr val="accent2">
              <a:shade val="80000"/>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2457" tIns="91842" rIns="91842" bIns="91843" numCol="1" spcCol="1270" anchor="ctr" anchorCtr="0">
            <a:noAutofit/>
          </a:bodyPr>
          <a:lstStyle/>
          <a:p>
            <a:endParaRPr lang="en-US" sz="2200" dirty="0" smtClean="0"/>
          </a:p>
          <a:p>
            <a:pPr marL="285750" indent="-285750">
              <a:buFont typeface="Arial" panose="020B0604020202020204" pitchFamily="34" charset="0"/>
              <a:buChar char="•"/>
            </a:pPr>
            <a:r>
              <a:rPr lang="en-US" sz="2200" dirty="0" smtClean="0"/>
              <a:t>Construct </a:t>
            </a:r>
            <a:r>
              <a:rPr lang="en-US" sz="2200" dirty="0"/>
              <a:t>the upper and lower limits of the confidence </a:t>
            </a:r>
            <a:r>
              <a:rPr lang="en-US" sz="2200" dirty="0" smtClean="0"/>
              <a:t>interval</a:t>
            </a:r>
            <a:r>
              <a:rPr lang="en-US" sz="2200" dirty="0"/>
              <a:t>. Recall that the “confidence level” is the product of the </a:t>
            </a:r>
            <a:r>
              <a:rPr lang="en-US" sz="2200" dirty="0" smtClean="0"/>
              <a:t>appropriate </a:t>
            </a:r>
            <a:r>
              <a:rPr lang="en-US" sz="2200" dirty="0"/>
              <a:t>multiplier and the standard error.</a:t>
            </a:r>
          </a:p>
          <a:p>
            <a:r>
              <a:rPr lang="en-US" sz="2200" dirty="0"/>
              <a:t> </a:t>
            </a:r>
          </a:p>
          <a:p>
            <a:pPr marL="742950" lvl="1" indent="-285750">
              <a:buFont typeface="Arial" panose="020B0604020202020204" pitchFamily="34" charset="0"/>
              <a:buChar char="•"/>
            </a:pPr>
            <a:r>
              <a:rPr lang="en-US" sz="2200" b="1" dirty="0"/>
              <a:t>Lower Limit</a:t>
            </a:r>
            <a:r>
              <a:rPr lang="en-US" sz="2200" dirty="0"/>
              <a:t>: Mean (20,571.42) - Confidence Level (1,192.22) </a:t>
            </a:r>
            <a:endParaRPr lang="en-US" sz="2200" dirty="0" smtClean="0"/>
          </a:p>
          <a:p>
            <a:pPr lvl="1"/>
            <a:r>
              <a:rPr lang="en-US" sz="2200" dirty="0"/>
              <a:t>	</a:t>
            </a:r>
            <a:r>
              <a:rPr lang="en-US" sz="2200" dirty="0" smtClean="0"/>
              <a:t>= </a:t>
            </a:r>
            <a:r>
              <a:rPr lang="en-US" sz="2200" dirty="0"/>
              <a:t>19,379.20</a:t>
            </a:r>
          </a:p>
          <a:p>
            <a:pPr marL="742950" lvl="1" indent="-285750">
              <a:buFont typeface="Arial" panose="020B0604020202020204" pitchFamily="34" charset="0"/>
              <a:buChar char="•"/>
            </a:pPr>
            <a:r>
              <a:rPr lang="en-US" sz="2200" b="1" dirty="0"/>
              <a:t>Upper Limit</a:t>
            </a:r>
            <a:r>
              <a:rPr lang="en-US" sz="2200" dirty="0"/>
              <a:t>: Mean (20,571.42) + Confidence Level (1,192.22) </a:t>
            </a:r>
            <a:endParaRPr lang="en-US" sz="2200" dirty="0" smtClean="0"/>
          </a:p>
          <a:p>
            <a:pPr lvl="1"/>
            <a:r>
              <a:rPr lang="en-US" sz="2200" dirty="0"/>
              <a:t>	</a:t>
            </a:r>
            <a:r>
              <a:rPr lang="en-US" sz="2200" dirty="0" smtClean="0"/>
              <a:t>= </a:t>
            </a:r>
            <a:r>
              <a:rPr lang="en-US" sz="2200" dirty="0"/>
              <a:t>21,763.64</a:t>
            </a:r>
          </a:p>
          <a:p>
            <a:pPr marL="114300" lvl="1" indent="-114300" algn="l" defTabSz="577850" rtl="0">
              <a:lnSpc>
                <a:spcPct val="90000"/>
              </a:lnSpc>
              <a:spcBef>
                <a:spcPct val="0"/>
              </a:spcBef>
              <a:spcAft>
                <a:spcPct val="15000"/>
              </a:spcAft>
              <a:buChar char="••"/>
            </a:pPr>
            <a:endParaRPr lang="en-US" sz="2400" kern="1200" dirty="0"/>
          </a:p>
        </p:txBody>
      </p:sp>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5</a:t>
            </a:r>
            <a:r>
              <a:rPr lang="en-US" sz="1100" b="1" dirty="0">
                <a:solidFill>
                  <a:schemeClr val="tx2"/>
                </a:solidFill>
              </a:rPr>
              <a:t>: Estimation </a:t>
            </a:r>
            <a:r>
              <a:rPr lang="en-US" sz="1100" b="1" dirty="0" smtClean="0">
                <a:solidFill>
                  <a:schemeClr val="tx2"/>
                </a:solidFill>
              </a:rPr>
              <a:t>– Excel Demonstration</a:t>
            </a:r>
          </a:p>
        </p:txBody>
      </p:sp>
      <p:sp>
        <p:nvSpPr>
          <p:cNvPr id="4" name="Rectangle 3"/>
          <p:cNvSpPr/>
          <p:nvPr/>
        </p:nvSpPr>
        <p:spPr>
          <a:xfrm>
            <a:off x="973810" y="4020655"/>
            <a:ext cx="10656434" cy="2246769"/>
          </a:xfrm>
          <a:prstGeom prst="rect">
            <a:avLst/>
          </a:prstGeom>
        </p:spPr>
        <p:txBody>
          <a:bodyPr wrap="square">
            <a:spAutoFit/>
          </a:bodyPr>
          <a:lstStyle/>
          <a:p>
            <a:pPr marL="285750" indent="-285750">
              <a:spcBef>
                <a:spcPts val="600"/>
              </a:spcBef>
              <a:spcAft>
                <a:spcPts val="600"/>
              </a:spcAft>
              <a:buFont typeface="Wingdings" panose="05000000000000000000" pitchFamily="2" charset="2"/>
              <a:buChar char="§"/>
            </a:pPr>
            <a:r>
              <a:rPr lang="en-US" sz="2400" dirty="0"/>
              <a:t>You could write the 95 percent confidence interval as: </a:t>
            </a:r>
          </a:p>
          <a:p>
            <a:pPr>
              <a:spcBef>
                <a:spcPts val="600"/>
              </a:spcBef>
              <a:spcAft>
                <a:spcPts val="600"/>
              </a:spcAft>
            </a:pPr>
            <a:r>
              <a:rPr lang="en-US" sz="2400" dirty="0" smtClean="0"/>
              <a:t>			$19,379.20 ≤ </a:t>
            </a:r>
            <a:r>
              <a:rPr lang="en-US" sz="2400" i="1" dirty="0">
                <a:latin typeface="Symbol" panose="05050102010706020507" pitchFamily="18" charset="2"/>
              </a:rPr>
              <a:t>m</a:t>
            </a:r>
            <a:r>
              <a:rPr lang="en-US" sz="2400" dirty="0"/>
              <a:t> ≤ $</a:t>
            </a:r>
            <a:r>
              <a:rPr lang="en-US" sz="2400" dirty="0" smtClean="0"/>
              <a:t>21,763.64</a:t>
            </a:r>
          </a:p>
          <a:p>
            <a:pPr marL="285750" indent="-285750">
              <a:spcBef>
                <a:spcPts val="600"/>
              </a:spcBef>
              <a:spcAft>
                <a:spcPts val="600"/>
              </a:spcAft>
              <a:buFont typeface="Wingdings" panose="05000000000000000000" pitchFamily="2" charset="2"/>
              <a:buChar char="§"/>
            </a:pPr>
            <a:r>
              <a:rPr lang="en-US" sz="2400" dirty="0" smtClean="0"/>
              <a:t>In </a:t>
            </a:r>
            <a:r>
              <a:rPr lang="en-US" sz="2400" dirty="0"/>
              <a:t>other words, you can be 95 percent </a:t>
            </a:r>
            <a:r>
              <a:rPr lang="en-US" sz="2400" dirty="0" smtClean="0"/>
              <a:t>confident that the average </a:t>
            </a:r>
            <a:r>
              <a:rPr lang="en-US" sz="2400" dirty="0"/>
              <a:t>sales per representative is somewhere </a:t>
            </a:r>
            <a:r>
              <a:rPr lang="en-US" sz="2400" dirty="0" smtClean="0"/>
              <a:t>between $19,379.20 </a:t>
            </a:r>
            <a:r>
              <a:rPr lang="en-US" sz="2400" dirty="0"/>
              <a:t>and $21,763.64.</a:t>
            </a:r>
          </a:p>
        </p:txBody>
      </p:sp>
    </p:spTree>
    <p:extLst>
      <p:ext uri="{BB962C8B-B14F-4D97-AF65-F5344CB8AC3E}">
        <p14:creationId xmlns:p14="http://schemas.microsoft.com/office/powerpoint/2010/main" val="233118084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par>
                                <p:cTn id="12" presetID="10" presetClass="entr" presetSubtype="0" fill="hold" nodeType="with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750"/>
                                        <p:tgtEl>
                                          <p:spTgt spid="8">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750"/>
                                        <p:tgtEl>
                                          <p:spTgt spid="8">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75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750"/>
                                        <p:tgtEl>
                                          <p:spTgt spid="8">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8">
                                            <p:txEl>
                                              <p:pRg st="6" end="6"/>
                                            </p:txEl>
                                          </p:spTgt>
                                        </p:tgtEl>
                                        <p:attrNameLst>
                                          <p:attrName>style.visibility</p:attrName>
                                        </p:attrNameLst>
                                      </p:cBhvr>
                                      <p:to>
                                        <p:strVal val="visible"/>
                                      </p:to>
                                    </p:set>
                                    <p:animEffect transition="in" filter="fade">
                                      <p:cBhvr>
                                        <p:cTn id="30" dur="750"/>
                                        <p:tgtEl>
                                          <p:spTgt spid="8">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Effect transition="in" filter="fade">
                                      <p:cBhvr>
                                        <p:cTn id="35" dur="750"/>
                                        <p:tgtEl>
                                          <p:spTgt spid="4">
                                            <p:txEl>
                                              <p:pRg st="0" end="0"/>
                                            </p:txEl>
                                          </p:spTgt>
                                        </p:tgtEl>
                                      </p:cBhvr>
                                    </p:animEffect>
                                    <p:anim calcmode="lin" valueType="num">
                                      <p:cBhvr>
                                        <p:cTn id="36" dur="75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7" dur="750" fill="hold"/>
                                        <p:tgtEl>
                                          <p:spTgt spid="4">
                                            <p:txEl>
                                              <p:pRg st="0" end="0"/>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4">
                                            <p:txEl>
                                              <p:pRg st="1" end="1"/>
                                            </p:txEl>
                                          </p:spTgt>
                                        </p:tgtEl>
                                        <p:attrNameLst>
                                          <p:attrName>style.visibility</p:attrName>
                                        </p:attrNameLst>
                                      </p:cBhvr>
                                      <p:to>
                                        <p:strVal val="visible"/>
                                      </p:to>
                                    </p:set>
                                    <p:animEffect transition="in" filter="fade">
                                      <p:cBhvr>
                                        <p:cTn id="40" dur="750"/>
                                        <p:tgtEl>
                                          <p:spTgt spid="4">
                                            <p:txEl>
                                              <p:pRg st="1" end="1"/>
                                            </p:txEl>
                                          </p:spTgt>
                                        </p:tgtEl>
                                      </p:cBhvr>
                                    </p:animEffect>
                                    <p:anim calcmode="lin" valueType="num">
                                      <p:cBhvr>
                                        <p:cTn id="41" dur="75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2" dur="75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fade">
                                      <p:cBhvr>
                                        <p:cTn id="47" dur="750"/>
                                        <p:tgtEl>
                                          <p:spTgt spid="4">
                                            <p:txEl>
                                              <p:pRg st="2" end="2"/>
                                            </p:txEl>
                                          </p:spTgt>
                                        </p:tgtEl>
                                      </p:cBhvr>
                                    </p:animEffect>
                                    <p:anim calcmode="lin" valueType="num">
                                      <p:cBhvr>
                                        <p:cTn id="48" dur="75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9" dur="75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1390" y="980661"/>
            <a:ext cx="10384365" cy="5141843"/>
          </a:xfrm>
        </p:spPr>
        <p:txBody>
          <a:bodyPr/>
          <a:lstStyle/>
          <a:p>
            <a:pPr algn="just">
              <a:buFont typeface="Wingdings" panose="05000000000000000000" pitchFamily="2" charset="2"/>
              <a:buChar char="§"/>
            </a:pPr>
            <a:r>
              <a:rPr lang="en-US" sz="2800" dirty="0"/>
              <a:t>Let us say we want to estimate a (unknown) population mean so that we are, say, 95 percent certain that the estimate is correct (or 90 percent, or 99 percent, or any other predetermined notion of certainty we might want to have). </a:t>
            </a:r>
            <a:endParaRPr lang="en-US" sz="2800" dirty="0" smtClean="0"/>
          </a:p>
          <a:p>
            <a:pPr lvl="1" algn="just">
              <a:buFont typeface="Wingdings" panose="05000000000000000000" pitchFamily="2" charset="2"/>
              <a:buChar char="§"/>
            </a:pPr>
            <a:r>
              <a:rPr lang="en-US" sz="2800" dirty="0" smtClean="0"/>
              <a:t>In </a:t>
            </a:r>
            <a:r>
              <a:rPr lang="en-US" sz="2800" dirty="0"/>
              <a:t>other words, we need to compute a lower limit </a:t>
            </a:r>
            <a:r>
              <a:rPr lang="en-US" sz="2800" i="1" dirty="0"/>
              <a:t>a </a:t>
            </a:r>
            <a:r>
              <a:rPr lang="en-US" sz="2800" dirty="0"/>
              <a:t>and an upper limit </a:t>
            </a:r>
            <a:r>
              <a:rPr lang="en-US" sz="2800" i="1" dirty="0"/>
              <a:t>b </a:t>
            </a:r>
            <a:r>
              <a:rPr lang="en-US" sz="2800" dirty="0"/>
              <a:t>in such a way as to be 95 percent sure that our (unknown) population mean is between </a:t>
            </a:r>
            <a:r>
              <a:rPr lang="en-US" sz="2800" i="1" dirty="0"/>
              <a:t>a </a:t>
            </a:r>
            <a:r>
              <a:rPr lang="en-US" sz="2800" dirty="0"/>
              <a:t>and </a:t>
            </a:r>
            <a:r>
              <a:rPr lang="en-US" sz="2800" i="1" dirty="0"/>
              <a:t>b</a:t>
            </a:r>
            <a:r>
              <a:rPr lang="en-US" sz="2800" dirty="0"/>
              <a:t>.</a:t>
            </a:r>
          </a:p>
        </p:txBody>
      </p:sp>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5</a:t>
            </a:r>
            <a:r>
              <a:rPr lang="en-US" sz="1100" b="1" dirty="0">
                <a:solidFill>
                  <a:schemeClr val="tx2"/>
                </a:solidFill>
              </a:rPr>
              <a:t>: Estimation </a:t>
            </a:r>
            <a:r>
              <a:rPr lang="en-US" sz="1100" b="1" dirty="0" smtClean="0">
                <a:solidFill>
                  <a:schemeClr val="tx2"/>
                </a:solidFill>
              </a:rPr>
              <a:t>– Confidence </a:t>
            </a:r>
            <a:r>
              <a:rPr lang="en-US" sz="1100" b="1" dirty="0">
                <a:solidFill>
                  <a:schemeClr val="tx2"/>
                </a:solidFill>
              </a:rPr>
              <a:t>Intervals for Means </a:t>
            </a:r>
          </a:p>
        </p:txBody>
      </p:sp>
    </p:spTree>
    <p:extLst>
      <p:ext uri="{BB962C8B-B14F-4D97-AF65-F5344CB8AC3E}">
        <p14:creationId xmlns:p14="http://schemas.microsoft.com/office/powerpoint/2010/main" val="379263951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852409" y="723135"/>
            <a:ext cx="10746306" cy="857692"/>
          </a:xfrm>
          <a:prstGeom prst="rect">
            <a:avLst/>
          </a:prstGeom>
        </p:spPr>
        <p:txBody>
          <a:bodyPr vert="horz">
            <a:noAutofit/>
          </a:bodyPr>
          <a:lstStyle>
            <a:lvl1pPr marL="411480" indent="-342900" algn="l" rtl="0" eaLnBrk="1" latinLnBrk="0" hangingPunct="1">
              <a:spcBef>
                <a:spcPts val="600"/>
              </a:spcBef>
              <a:spcAft>
                <a:spcPts val="1200"/>
              </a:spcAft>
              <a:buClr>
                <a:schemeClr val="tx2"/>
              </a:buClr>
              <a:buSzPct val="95000"/>
              <a:buFont typeface="Wingdings"/>
              <a:buChar char=""/>
              <a:defRPr kumimoji="0" sz="2600" kern="1200">
                <a:solidFill>
                  <a:schemeClr val="tx1"/>
                </a:solidFill>
                <a:latin typeface="+mn-lt"/>
                <a:ea typeface="+mn-ea"/>
                <a:cs typeface="+mn-cs"/>
              </a:defRPr>
            </a:lvl1pPr>
            <a:lvl2pPr marL="740664" indent="-285750" algn="l" rtl="0" eaLnBrk="1" latinLnBrk="0" hangingPunct="1">
              <a:spcBef>
                <a:spcPts val="600"/>
              </a:spcBef>
              <a:spcAft>
                <a:spcPts val="1200"/>
              </a:spcAft>
              <a:buClr>
                <a:schemeClr val="accent2"/>
              </a:buClr>
              <a:buSzPct val="90000"/>
              <a:buFont typeface="Wingdings"/>
              <a:buChar char=""/>
              <a:defRPr kumimoji="0" sz="2400" kern="1200">
                <a:solidFill>
                  <a:schemeClr val="tx1"/>
                </a:solidFill>
                <a:latin typeface="+mn-lt"/>
                <a:ea typeface="+mn-ea"/>
                <a:cs typeface="+mn-cs"/>
              </a:defRPr>
            </a:lvl2pPr>
            <a:lvl3pPr marL="996696" indent="-228600" algn="l" rtl="0" eaLnBrk="1" latinLnBrk="0" hangingPunct="1">
              <a:spcBef>
                <a:spcPts val="600"/>
              </a:spcBef>
              <a:spcAft>
                <a:spcPts val="1200"/>
              </a:spcAft>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ts val="600"/>
              </a:spcBef>
              <a:spcAft>
                <a:spcPts val="1200"/>
              </a:spcAft>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ts val="600"/>
              </a:spcBef>
              <a:spcAft>
                <a:spcPts val="1200"/>
              </a:spcAft>
              <a:buClr>
                <a:schemeClr val="accent3"/>
              </a:buClr>
              <a:buFont typeface="Wingdings 2"/>
              <a:buChar char=""/>
              <a:defRPr kumimoji="0" sz="22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a:buFont typeface="Wingdings" panose="05000000000000000000" pitchFamily="2" charset="2"/>
              <a:buChar char="§"/>
            </a:pPr>
            <a:r>
              <a:rPr lang="en-US" dirty="0" smtClean="0"/>
              <a:t>That </a:t>
            </a:r>
            <a:r>
              <a:rPr lang="en-US" dirty="0"/>
              <a:t>interval (</a:t>
            </a:r>
            <a:r>
              <a:rPr lang="en-US" i="1" dirty="0"/>
              <a:t>a</a:t>
            </a:r>
            <a:r>
              <a:rPr lang="en-US" dirty="0"/>
              <a:t>, </a:t>
            </a:r>
            <a:r>
              <a:rPr lang="en-US" i="1" dirty="0"/>
              <a:t>b</a:t>
            </a:r>
            <a:r>
              <a:rPr lang="en-US" dirty="0"/>
              <a:t>) is known as a </a:t>
            </a:r>
            <a:r>
              <a:rPr lang="en-US" i="1" dirty="0"/>
              <a:t>95 percent confidence interval </a:t>
            </a:r>
            <a:r>
              <a:rPr lang="en-US" dirty="0"/>
              <a:t>for the unknown mean. </a:t>
            </a:r>
          </a:p>
        </p:txBody>
      </p:sp>
      <p:sp>
        <p:nvSpPr>
          <p:cNvPr id="5" name="TextBox 4"/>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5</a:t>
            </a:r>
            <a:r>
              <a:rPr lang="en-US" sz="1100" b="1" dirty="0">
                <a:solidFill>
                  <a:schemeClr val="tx2"/>
                </a:solidFill>
              </a:rPr>
              <a:t>: Estimation </a:t>
            </a:r>
            <a:r>
              <a:rPr lang="en-US" sz="1100" b="1" dirty="0" smtClean="0">
                <a:solidFill>
                  <a:schemeClr val="tx2"/>
                </a:solidFill>
              </a:rPr>
              <a:t>– Confidence </a:t>
            </a:r>
            <a:r>
              <a:rPr lang="en-US" sz="1100" b="1" dirty="0">
                <a:solidFill>
                  <a:schemeClr val="tx2"/>
                </a:solidFill>
              </a:rPr>
              <a:t>Intervals for Means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942" y="1948292"/>
            <a:ext cx="5967935" cy="3847349"/>
          </a:xfrm>
          <a:prstGeom prst="rect">
            <a:avLst/>
          </a:prstGeom>
        </p:spPr>
      </p:pic>
      <p:sp>
        <p:nvSpPr>
          <p:cNvPr id="6" name="Content Placeholder 1"/>
          <p:cNvSpPr txBox="1">
            <a:spLocks/>
          </p:cNvSpPr>
          <p:nvPr/>
        </p:nvSpPr>
        <p:spPr>
          <a:xfrm>
            <a:off x="6580742" y="2067731"/>
            <a:ext cx="4778371" cy="3608470"/>
          </a:xfrm>
          <a:prstGeom prst="rect">
            <a:avLst/>
          </a:prstGeom>
        </p:spPr>
        <p:txBody>
          <a:bodyPr vert="horz">
            <a:noAutofit/>
          </a:bodyPr>
          <a:lstStyle>
            <a:lvl1pPr marL="411480" indent="-342900" algn="l" rtl="0" eaLnBrk="1" latinLnBrk="0" hangingPunct="1">
              <a:spcBef>
                <a:spcPts val="600"/>
              </a:spcBef>
              <a:spcAft>
                <a:spcPts val="1200"/>
              </a:spcAft>
              <a:buClr>
                <a:schemeClr val="tx2"/>
              </a:buClr>
              <a:buSzPct val="95000"/>
              <a:buFont typeface="Wingdings"/>
              <a:buChar char=""/>
              <a:defRPr kumimoji="0" sz="2600" kern="1200">
                <a:solidFill>
                  <a:schemeClr val="tx1"/>
                </a:solidFill>
                <a:latin typeface="+mn-lt"/>
                <a:ea typeface="+mn-ea"/>
                <a:cs typeface="+mn-cs"/>
              </a:defRPr>
            </a:lvl1pPr>
            <a:lvl2pPr marL="740664" indent="-285750" algn="l" rtl="0" eaLnBrk="1" latinLnBrk="0" hangingPunct="1">
              <a:spcBef>
                <a:spcPts val="600"/>
              </a:spcBef>
              <a:spcAft>
                <a:spcPts val="1200"/>
              </a:spcAft>
              <a:buClr>
                <a:schemeClr val="accent2"/>
              </a:buClr>
              <a:buSzPct val="90000"/>
              <a:buFont typeface="Wingdings"/>
              <a:buChar char=""/>
              <a:defRPr kumimoji="0" sz="2400" kern="1200">
                <a:solidFill>
                  <a:schemeClr val="tx1"/>
                </a:solidFill>
                <a:latin typeface="+mn-lt"/>
                <a:ea typeface="+mn-ea"/>
                <a:cs typeface="+mn-cs"/>
              </a:defRPr>
            </a:lvl2pPr>
            <a:lvl3pPr marL="996696" indent="-228600" algn="l" rtl="0" eaLnBrk="1" latinLnBrk="0" hangingPunct="1">
              <a:spcBef>
                <a:spcPts val="600"/>
              </a:spcBef>
              <a:spcAft>
                <a:spcPts val="1200"/>
              </a:spcAft>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ts val="600"/>
              </a:spcBef>
              <a:spcAft>
                <a:spcPts val="1200"/>
              </a:spcAft>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ts val="600"/>
              </a:spcBef>
              <a:spcAft>
                <a:spcPts val="1200"/>
              </a:spcAft>
              <a:buClr>
                <a:schemeClr val="accent3"/>
              </a:buClr>
              <a:buFont typeface="Wingdings 2"/>
              <a:buChar char=""/>
              <a:defRPr kumimoji="0" sz="22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a:buFont typeface="Wingdings" panose="05000000000000000000" pitchFamily="2" charset="2"/>
              <a:buChar char="§"/>
            </a:pPr>
            <a:r>
              <a:rPr lang="en-US" dirty="0" smtClean="0"/>
              <a:t>Using </a:t>
            </a:r>
            <a:r>
              <a:rPr lang="en-US" dirty="0"/>
              <a:t>standard probability notation we can rephrase this: </a:t>
            </a:r>
          </a:p>
          <a:p>
            <a:pPr lvl="1">
              <a:buFont typeface="Wingdings" panose="05000000000000000000" pitchFamily="2" charset="2"/>
              <a:buChar char="§"/>
            </a:pPr>
            <a:r>
              <a:rPr lang="en-US" sz="2600" dirty="0"/>
              <a:t>W</a:t>
            </a:r>
            <a:r>
              <a:rPr lang="en-US" sz="2600" dirty="0" smtClean="0"/>
              <a:t>e </a:t>
            </a:r>
            <a:r>
              <a:rPr lang="en-US" sz="2600" dirty="0"/>
              <a:t>want to find </a:t>
            </a:r>
            <a:r>
              <a:rPr lang="en-US" sz="2600" i="1" dirty="0"/>
              <a:t>a </a:t>
            </a:r>
            <a:r>
              <a:rPr lang="en-US" sz="2600" dirty="0"/>
              <a:t>and </a:t>
            </a:r>
            <a:r>
              <a:rPr lang="en-US" sz="2600" i="1" dirty="0"/>
              <a:t>b </a:t>
            </a:r>
            <a:r>
              <a:rPr lang="en-US" sz="2600" dirty="0"/>
              <a:t>so that </a:t>
            </a:r>
            <a:r>
              <a:rPr lang="en-US" sz="2600" i="1" dirty="0"/>
              <a:t>P(a </a:t>
            </a:r>
            <a:r>
              <a:rPr lang="en-US" sz="2600" dirty="0"/>
              <a:t>&lt; </a:t>
            </a:r>
            <a:r>
              <a:rPr lang="en-US" sz="2600" i="1" dirty="0">
                <a:latin typeface="Symbol" panose="05050102010706020507" pitchFamily="18" charset="2"/>
              </a:rPr>
              <a:t>m </a:t>
            </a:r>
            <a:r>
              <a:rPr lang="en-US" sz="2600" dirty="0"/>
              <a:t>&lt; </a:t>
            </a:r>
            <a:r>
              <a:rPr lang="en-US" sz="2600" i="1" dirty="0"/>
              <a:t>b</a:t>
            </a:r>
            <a:r>
              <a:rPr lang="en-US" sz="2600" dirty="0"/>
              <a:t>) = </a:t>
            </a:r>
            <a:r>
              <a:rPr lang="en-US" sz="2600" dirty="0" smtClean="0"/>
              <a:t>0.95</a:t>
            </a:r>
            <a:endParaRPr lang="en-US" sz="2600" dirty="0">
              <a:latin typeface="Symbol" panose="05050102010706020507" pitchFamily="18" charset="2"/>
            </a:endParaRPr>
          </a:p>
        </p:txBody>
      </p:sp>
    </p:spTree>
    <p:extLst>
      <p:ext uri="{BB962C8B-B14F-4D97-AF65-F5344CB8AC3E}">
        <p14:creationId xmlns:p14="http://schemas.microsoft.com/office/powerpoint/2010/main" val="279048578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1000"/>
                                        <p:tgtEl>
                                          <p:spTgt spid="6">
                                            <p:txEl>
                                              <p:pRg st="1" end="1"/>
                                            </p:txEl>
                                          </p:spTgt>
                                        </p:tgtEl>
                                      </p:cBhvr>
                                    </p:animEffect>
                                    <p:anim calcmode="lin" valueType="num">
                                      <p:cBhvr>
                                        <p:cTn id="2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8462" y="936605"/>
            <a:ext cx="10826601" cy="1820243"/>
          </a:xfrm>
        </p:spPr>
        <p:txBody>
          <a:bodyPr>
            <a:normAutofit/>
          </a:bodyPr>
          <a:lstStyle/>
          <a:p>
            <a:pPr>
              <a:buFont typeface="Wingdings" panose="05000000000000000000" pitchFamily="2" charset="2"/>
              <a:buChar char="§"/>
            </a:pPr>
            <a:r>
              <a:rPr lang="en-US" sz="2400" dirty="0" smtClean="0"/>
              <a:t>Using </a:t>
            </a:r>
            <a:r>
              <a:rPr lang="en-US" sz="2400" dirty="0"/>
              <a:t>symmetry and focusing on the part of the distribution that we can compute with Excel, this is equivalent to finding a value of </a:t>
            </a:r>
            <a:r>
              <a:rPr lang="en-US" sz="2400" i="1" dirty="0"/>
              <a:t>a </a:t>
            </a:r>
            <a:r>
              <a:rPr lang="en-US" sz="2400" dirty="0"/>
              <a:t>such that </a:t>
            </a:r>
            <a:r>
              <a:rPr lang="en-US" sz="2400" i="1" dirty="0"/>
              <a:t>P</a:t>
            </a:r>
            <a:r>
              <a:rPr lang="en-US" sz="2400" dirty="0"/>
              <a:t>(</a:t>
            </a:r>
            <a:r>
              <a:rPr lang="en-US" sz="2400" i="1" dirty="0"/>
              <a:t>x </a:t>
            </a:r>
            <a:r>
              <a:rPr lang="en-US" sz="2400" dirty="0"/>
              <a:t>&lt; </a:t>
            </a:r>
            <a:r>
              <a:rPr lang="en-US" sz="2400" i="1" dirty="0"/>
              <a:t>a</a:t>
            </a:r>
            <a:r>
              <a:rPr lang="en-US" sz="2400" dirty="0"/>
              <a:t>) = 0.025, since </a:t>
            </a:r>
            <a:r>
              <a:rPr lang="en-US" sz="2400" i="1" dirty="0"/>
              <a:t>P</a:t>
            </a:r>
            <a:r>
              <a:rPr lang="en-US" sz="2400" dirty="0"/>
              <a:t>(</a:t>
            </a:r>
            <a:r>
              <a:rPr lang="en-US" sz="2400" i="1" dirty="0"/>
              <a:t>x </a:t>
            </a:r>
            <a:r>
              <a:rPr lang="en-US" sz="2400" dirty="0"/>
              <a:t>&lt; </a:t>
            </a:r>
            <a:r>
              <a:rPr lang="en-US" sz="2400" i="1" dirty="0"/>
              <a:t>a</a:t>
            </a:r>
            <a:r>
              <a:rPr lang="en-US" sz="2400" dirty="0"/>
              <a:t>) </a:t>
            </a:r>
            <a:r>
              <a:rPr lang="en-US" sz="2400" dirty="0" smtClean="0"/>
              <a:t>+ </a:t>
            </a:r>
            <a:r>
              <a:rPr lang="en-US" sz="2400" i="1" dirty="0" smtClean="0"/>
              <a:t>P</a:t>
            </a:r>
            <a:r>
              <a:rPr lang="en-US" sz="2400" dirty="0" smtClean="0"/>
              <a:t>(</a:t>
            </a:r>
            <a:r>
              <a:rPr lang="en-US" sz="2400" i="1" dirty="0" smtClean="0"/>
              <a:t>a </a:t>
            </a:r>
            <a:r>
              <a:rPr lang="en-US" sz="2400" dirty="0"/>
              <a:t>&lt; </a:t>
            </a:r>
            <a:r>
              <a:rPr lang="en-US" sz="2400" i="1" dirty="0" smtClean="0"/>
              <a:t>x &lt; b</a:t>
            </a:r>
            <a:r>
              <a:rPr lang="en-US" sz="2400" dirty="0" smtClean="0"/>
              <a:t>) + </a:t>
            </a:r>
            <a:r>
              <a:rPr lang="en-US" sz="2400" i="1" dirty="0"/>
              <a:t>P</a:t>
            </a:r>
            <a:r>
              <a:rPr lang="en-US" sz="2400" dirty="0"/>
              <a:t>(</a:t>
            </a:r>
            <a:r>
              <a:rPr lang="en-US" sz="2400" i="1" dirty="0"/>
              <a:t>x </a:t>
            </a:r>
            <a:r>
              <a:rPr lang="en-US" sz="2400" dirty="0" smtClean="0"/>
              <a:t>&gt; </a:t>
            </a:r>
            <a:r>
              <a:rPr lang="en-US" sz="2400" i="1" dirty="0"/>
              <a:t>b</a:t>
            </a:r>
            <a:r>
              <a:rPr lang="en-US" sz="2400" dirty="0" smtClean="0"/>
              <a:t>)=1 and </a:t>
            </a:r>
            <a:r>
              <a:rPr lang="en-US" sz="2400" i="1" dirty="0"/>
              <a:t>P</a:t>
            </a:r>
            <a:r>
              <a:rPr lang="en-US" sz="2400" dirty="0"/>
              <a:t>(</a:t>
            </a:r>
            <a:r>
              <a:rPr lang="en-US" sz="2400" i="1" dirty="0"/>
              <a:t>x </a:t>
            </a:r>
            <a:r>
              <a:rPr lang="en-US" sz="2400" dirty="0"/>
              <a:t>&lt; </a:t>
            </a:r>
            <a:r>
              <a:rPr lang="en-US" sz="2400" i="1" dirty="0"/>
              <a:t>a</a:t>
            </a:r>
            <a:r>
              <a:rPr lang="en-US" sz="2400" dirty="0" smtClean="0"/>
              <a:t>)= </a:t>
            </a:r>
            <a:r>
              <a:rPr lang="en-US" sz="2400" i="1" dirty="0"/>
              <a:t>P</a:t>
            </a:r>
            <a:r>
              <a:rPr lang="en-US" sz="2400" dirty="0"/>
              <a:t>(</a:t>
            </a:r>
            <a:r>
              <a:rPr lang="en-US" sz="2400" i="1" dirty="0"/>
              <a:t>x </a:t>
            </a:r>
            <a:r>
              <a:rPr lang="en-US" sz="2400" dirty="0" smtClean="0"/>
              <a:t>&gt; </a:t>
            </a:r>
            <a:r>
              <a:rPr lang="en-US" sz="2400" i="1" dirty="0" smtClean="0"/>
              <a:t>b</a:t>
            </a:r>
            <a:r>
              <a:rPr lang="en-US" sz="2400" dirty="0" smtClean="0"/>
              <a:t>).</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0999" y="2586140"/>
            <a:ext cx="5525202" cy="3593459"/>
          </a:xfrm>
          <a:prstGeom prst="rect">
            <a:avLst/>
          </a:prstGeom>
        </p:spPr>
      </p:pic>
      <p:sp>
        <p:nvSpPr>
          <p:cNvPr id="5" name="TextBox 4"/>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5</a:t>
            </a:r>
            <a:r>
              <a:rPr lang="en-US" sz="1100" b="1" dirty="0">
                <a:solidFill>
                  <a:schemeClr val="tx2"/>
                </a:solidFill>
              </a:rPr>
              <a:t>: Estimation </a:t>
            </a:r>
            <a:r>
              <a:rPr lang="en-US" sz="1100" b="1" dirty="0" smtClean="0">
                <a:solidFill>
                  <a:schemeClr val="tx2"/>
                </a:solidFill>
              </a:rPr>
              <a:t>– Confidence </a:t>
            </a:r>
            <a:r>
              <a:rPr lang="en-US" sz="1100" b="1" dirty="0">
                <a:solidFill>
                  <a:schemeClr val="tx2"/>
                </a:solidFill>
              </a:rPr>
              <a:t>Intervals for Means </a:t>
            </a:r>
          </a:p>
        </p:txBody>
      </p:sp>
    </p:spTree>
    <p:extLst>
      <p:ext uri="{BB962C8B-B14F-4D97-AF65-F5344CB8AC3E}">
        <p14:creationId xmlns:p14="http://schemas.microsoft.com/office/powerpoint/2010/main" val="345005529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ightfall design templat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ustom 2">
      <a:majorFont>
        <a:latin typeface="Arial"/>
        <a:ea typeface=""/>
        <a:cs typeface=""/>
      </a:majorFont>
      <a:minorFont>
        <a:latin typeface="Century Gothic"/>
        <a:ea typeface=""/>
        <a:cs typeface=""/>
      </a:minorFont>
    </a:fontScheme>
    <a:fmtScheme name="15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Nightfall design template" id="{8E782A46-4514-4890-A557-B2C16D284495}" vid="{905231CD-0261-44B0-B7D7-6EDADDAACF34}"/>
    </a:ext>
  </a:extLst>
</a:theme>
</file>

<file path=ppt/theme/theme2.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5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5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232C19C-A75B-4E3F-8B30-1035B9FCAD1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Nightfall design slides</Template>
  <TotalTime>0</TotalTime>
  <Words>5427</Words>
  <Application>Microsoft Office PowerPoint</Application>
  <PresentationFormat>Widescreen</PresentationFormat>
  <Paragraphs>602</Paragraphs>
  <Slides>68</Slides>
  <Notes>36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68</vt:i4>
      </vt:variant>
    </vt:vector>
  </HeadingPairs>
  <TitlesOfParts>
    <vt:vector size="79" baseType="lpstr">
      <vt:lpstr>Arial</vt:lpstr>
      <vt:lpstr>Book Antiqua</vt:lpstr>
      <vt:lpstr>Calibri</vt:lpstr>
      <vt:lpstr>Cambria Math</vt:lpstr>
      <vt:lpstr>Century Gothic</vt:lpstr>
      <vt:lpstr>Symbol</vt:lpstr>
      <vt:lpstr>Times New Roman</vt:lpstr>
      <vt:lpstr>Wingdings</vt:lpstr>
      <vt:lpstr>Wingdings 2</vt:lpstr>
      <vt:lpstr>Wingdings 3</vt:lpstr>
      <vt:lpstr>Nightfall design template</vt:lpstr>
      <vt:lpstr>Using Statistics for Better  Business Decisions</vt:lpstr>
      <vt:lpstr>Chapter 5 Estimation</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 will use the “Descriptive Statistics” tool of Excel’s Analysis Tool- Pak.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2016-02-18T11:04:26Z</dcterms:created>
  <dcterms:modified xsi:type="dcterms:W3CDTF">2016-03-21T07:30:56Z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TC034605339991</vt:lpwstr>
  </property>
</Properties>
</file>