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96" r:id="rId2"/>
  </p:sldMasterIdLst>
  <p:notesMasterIdLst>
    <p:notesMasterId r:id="rId104"/>
  </p:notesMasterIdLst>
  <p:handoutMasterIdLst>
    <p:handoutMasterId r:id="rId105"/>
  </p:handoutMasterIdLst>
  <p:sldIdLst>
    <p:sldId id="287" r:id="rId3"/>
    <p:sldId id="289" r:id="rId4"/>
    <p:sldId id="259" r:id="rId5"/>
    <p:sldId id="454" r:id="rId6"/>
    <p:sldId id="462" r:id="rId7"/>
    <p:sldId id="464" r:id="rId8"/>
    <p:sldId id="461" r:id="rId9"/>
    <p:sldId id="465" r:id="rId10"/>
    <p:sldId id="466" r:id="rId11"/>
    <p:sldId id="467" r:id="rId12"/>
    <p:sldId id="468" r:id="rId13"/>
    <p:sldId id="459" r:id="rId14"/>
    <p:sldId id="460" r:id="rId15"/>
    <p:sldId id="471" r:id="rId16"/>
    <p:sldId id="473" r:id="rId17"/>
    <p:sldId id="474" r:id="rId18"/>
    <p:sldId id="569" r:id="rId19"/>
    <p:sldId id="477" r:id="rId20"/>
    <p:sldId id="478" r:id="rId21"/>
    <p:sldId id="463" r:id="rId22"/>
    <p:sldId id="480" r:id="rId23"/>
    <p:sldId id="481" r:id="rId24"/>
    <p:sldId id="482" r:id="rId25"/>
    <p:sldId id="483" r:id="rId26"/>
    <p:sldId id="470" r:id="rId27"/>
    <p:sldId id="485" r:id="rId28"/>
    <p:sldId id="486" r:id="rId29"/>
    <p:sldId id="487" r:id="rId30"/>
    <p:sldId id="479" r:id="rId31"/>
    <p:sldId id="489" r:id="rId32"/>
    <p:sldId id="492" r:id="rId33"/>
    <p:sldId id="490" r:id="rId34"/>
    <p:sldId id="494" r:id="rId35"/>
    <p:sldId id="484" r:id="rId36"/>
    <p:sldId id="495" r:id="rId37"/>
    <p:sldId id="496" r:id="rId38"/>
    <p:sldId id="497" r:id="rId39"/>
    <p:sldId id="488" r:id="rId40"/>
    <p:sldId id="493" r:id="rId41"/>
    <p:sldId id="500" r:id="rId42"/>
    <p:sldId id="501" r:id="rId43"/>
    <p:sldId id="498" r:id="rId44"/>
    <p:sldId id="469" r:id="rId45"/>
    <p:sldId id="504" r:id="rId46"/>
    <p:sldId id="502" r:id="rId47"/>
    <p:sldId id="503" r:id="rId48"/>
    <p:sldId id="507" r:id="rId49"/>
    <p:sldId id="505" r:id="rId50"/>
    <p:sldId id="509" r:id="rId51"/>
    <p:sldId id="510" r:id="rId52"/>
    <p:sldId id="570" r:id="rId53"/>
    <p:sldId id="508" r:id="rId54"/>
    <p:sldId id="499" r:id="rId55"/>
    <p:sldId id="513" r:id="rId56"/>
    <p:sldId id="514" r:id="rId57"/>
    <p:sldId id="515" r:id="rId58"/>
    <p:sldId id="516" r:id="rId59"/>
    <p:sldId id="517" r:id="rId60"/>
    <p:sldId id="518" r:id="rId61"/>
    <p:sldId id="511" r:id="rId62"/>
    <p:sldId id="520" r:id="rId63"/>
    <p:sldId id="521" r:id="rId64"/>
    <p:sldId id="522" r:id="rId65"/>
    <p:sldId id="523" r:id="rId66"/>
    <p:sldId id="519" r:id="rId67"/>
    <p:sldId id="524" r:id="rId68"/>
    <p:sldId id="526" r:id="rId69"/>
    <p:sldId id="512" r:id="rId70"/>
    <p:sldId id="528" r:id="rId71"/>
    <p:sldId id="529" r:id="rId72"/>
    <p:sldId id="531" r:id="rId73"/>
    <p:sldId id="530" r:id="rId74"/>
    <p:sldId id="532" r:id="rId75"/>
    <p:sldId id="533" r:id="rId76"/>
    <p:sldId id="534" r:id="rId77"/>
    <p:sldId id="535" r:id="rId78"/>
    <p:sldId id="536" r:id="rId79"/>
    <p:sldId id="537" r:id="rId80"/>
    <p:sldId id="527" r:id="rId81"/>
    <p:sldId id="540" r:id="rId82"/>
    <p:sldId id="541" r:id="rId83"/>
    <p:sldId id="542" r:id="rId84"/>
    <p:sldId id="545" r:id="rId85"/>
    <p:sldId id="506" r:id="rId86"/>
    <p:sldId id="547" r:id="rId87"/>
    <p:sldId id="548" r:id="rId88"/>
    <p:sldId id="539" r:id="rId89"/>
    <p:sldId id="549" r:id="rId90"/>
    <p:sldId id="543" r:id="rId91"/>
    <p:sldId id="551" r:id="rId92"/>
    <p:sldId id="552" r:id="rId93"/>
    <p:sldId id="567" r:id="rId94"/>
    <p:sldId id="550" r:id="rId95"/>
    <p:sldId id="556" r:id="rId96"/>
    <p:sldId id="555" r:id="rId97"/>
    <p:sldId id="568" r:id="rId98"/>
    <p:sldId id="544" r:id="rId99"/>
    <p:sldId id="559" r:id="rId100"/>
    <p:sldId id="561" r:id="rId101"/>
    <p:sldId id="562" r:id="rId102"/>
    <p:sldId id="564" r:id="rId10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20" userDrawn="1">
          <p15:clr>
            <a:srgbClr val="A4A3A4"/>
          </p15:clr>
        </p15:guide>
        <p15:guide id="2" pos="386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5479"/>
    <a:srgbClr val="1696A3"/>
    <a:srgbClr val="ACF0F1"/>
    <a:srgbClr val="F2FFE3"/>
    <a:srgbClr val="EB8000"/>
    <a:srgbClr val="FFFFFF"/>
    <a:srgbClr val="B64A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52" autoAdjust="0"/>
    <p:restoredTop sz="90980" autoAdjust="0"/>
  </p:normalViewPr>
  <p:slideViewPr>
    <p:cSldViewPr snapToGrid="0" showGuides="1">
      <p:cViewPr varScale="1">
        <p:scale>
          <a:sx n="75" d="100"/>
          <a:sy n="75" d="100"/>
        </p:scale>
        <p:origin x="588" y="54"/>
      </p:cViewPr>
      <p:guideLst>
        <p:guide orient="horz" pos="2520"/>
        <p:guide pos="3864"/>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54" d="100"/>
          <a:sy n="54" d="100"/>
        </p:scale>
        <p:origin x="2820"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viewProps" Target="viewProps.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tableStyles" Target="tableStyle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906F081-8781-4431-8FD4-2CF608CD7C47}" type="datetimeFigureOut">
              <a:rPr lang="en-US" smtClean="0"/>
              <a:t>3/18/2016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6E42EF-B2A2-4428-A098-E6934E2840B8}" type="slidenum">
              <a:rPr lang="en-US" smtClean="0"/>
              <a:t>‹#›</a:t>
            </a:fld>
            <a:endParaRPr lang="en-US"/>
          </a:p>
        </p:txBody>
      </p:sp>
    </p:spTree>
    <p:extLst>
      <p:ext uri="{BB962C8B-B14F-4D97-AF65-F5344CB8AC3E}">
        <p14:creationId xmlns:p14="http://schemas.microsoft.com/office/powerpoint/2010/main" val="1226619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6CA47C-B7FD-4BE9-B0E6-81BA758D95F2}" type="datetimeFigureOut">
              <a:rPr lang="en-US" smtClean="0"/>
              <a:t>3/18/2016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3716F0-385D-4F6E-BE54-A09D410D24C2}" type="slidenum">
              <a:rPr lang="en-US" smtClean="0"/>
              <a:t>‹#›</a:t>
            </a:fld>
            <a:endParaRPr lang="en-US"/>
          </a:p>
        </p:txBody>
      </p:sp>
    </p:spTree>
    <p:extLst>
      <p:ext uri="{BB962C8B-B14F-4D97-AF65-F5344CB8AC3E}">
        <p14:creationId xmlns:p14="http://schemas.microsoft.com/office/powerpoint/2010/main" val="683426291"/>
      </p:ext>
    </p:extLst>
  </p:cSld>
  <p:clrMap bg1="lt1" tx1="dk1" bg2="lt2" tx2="dk2" accent1="accent1" accent2="accent2" accent3="accent3" accent4="accent4" accent5="accent5" accent6="accent6" hlink="hlink" folHlink="folHlink"/>
  <p:notesStyle>
    <a:lvl1pPr marL="0" algn="l" defTabSz="914400" rtl="0" eaLnBrk="1" latinLnBrk="0" hangingPunct="1">
      <a:defRPr sz="1000" kern="1200">
        <a:solidFill>
          <a:schemeClr val="tx1"/>
        </a:solidFill>
        <a:latin typeface="Calibri" panose="020F0502020204030204" pitchFamily="34" charset="0"/>
        <a:ea typeface="+mn-ea"/>
        <a:cs typeface="+mn-cs"/>
      </a:defRPr>
    </a:lvl1pPr>
    <a:lvl2pPr marL="457200" algn="l" defTabSz="914400" rtl="0" eaLnBrk="1" latinLnBrk="0" hangingPunct="1">
      <a:defRPr sz="1000" kern="1200">
        <a:solidFill>
          <a:schemeClr val="tx1"/>
        </a:solidFill>
        <a:latin typeface="Calibri" panose="020F0502020204030204" pitchFamily="34" charset="0"/>
        <a:ea typeface="+mn-ea"/>
        <a:cs typeface="+mn-cs"/>
      </a:defRPr>
    </a:lvl2pPr>
    <a:lvl3pPr marL="914400" algn="l" defTabSz="914400" rtl="0" eaLnBrk="1" latinLnBrk="0" hangingPunct="1">
      <a:defRPr sz="1000" kern="1200">
        <a:solidFill>
          <a:schemeClr val="tx1"/>
        </a:solidFill>
        <a:latin typeface="Calibri" panose="020F0502020204030204" pitchFamily="34" charset="0"/>
        <a:ea typeface="+mn-ea"/>
        <a:cs typeface="+mn-cs"/>
      </a:defRPr>
    </a:lvl3pPr>
    <a:lvl4pPr marL="1371600" algn="l" defTabSz="914400" rtl="0" eaLnBrk="1" latinLnBrk="0" hangingPunct="1">
      <a:defRPr sz="1000" kern="1200">
        <a:solidFill>
          <a:schemeClr val="tx1"/>
        </a:solidFill>
        <a:latin typeface="Calibri" panose="020F0502020204030204" pitchFamily="34" charset="0"/>
        <a:ea typeface="+mn-ea"/>
        <a:cs typeface="+mn-cs"/>
      </a:defRPr>
    </a:lvl4pPr>
    <a:lvl5pPr marL="1828800" algn="l" defTabSz="914400" rtl="0" eaLnBrk="1" latinLnBrk="0" hangingPunct="1">
      <a:defRPr sz="10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1</a:t>
            </a:fld>
            <a:endParaRPr lang="en-US"/>
          </a:p>
        </p:txBody>
      </p:sp>
    </p:spTree>
    <p:extLst>
      <p:ext uri="{BB962C8B-B14F-4D97-AF65-F5344CB8AC3E}">
        <p14:creationId xmlns:p14="http://schemas.microsoft.com/office/powerpoint/2010/main" val="2209661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15</a:t>
            </a:fld>
            <a:endParaRPr lang="en-US"/>
          </a:p>
        </p:txBody>
      </p:sp>
    </p:spTree>
    <p:extLst>
      <p:ext uri="{BB962C8B-B14F-4D97-AF65-F5344CB8AC3E}">
        <p14:creationId xmlns:p14="http://schemas.microsoft.com/office/powerpoint/2010/main" val="3612389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this chart it is now easy to answer the questions. </a:t>
            </a: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17</a:t>
            </a:fld>
            <a:endParaRPr lang="en-US"/>
          </a:p>
        </p:txBody>
      </p:sp>
    </p:spTree>
    <p:extLst>
      <p:ext uri="{BB962C8B-B14F-4D97-AF65-F5344CB8AC3E}">
        <p14:creationId xmlns:p14="http://schemas.microsoft.com/office/powerpoint/2010/main" val="932744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this chart it is now easy to answer the questions. </a:t>
            </a: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18</a:t>
            </a:fld>
            <a:endParaRPr lang="en-US"/>
          </a:p>
        </p:txBody>
      </p:sp>
    </p:spTree>
    <p:extLst>
      <p:ext uri="{BB962C8B-B14F-4D97-AF65-F5344CB8AC3E}">
        <p14:creationId xmlns:p14="http://schemas.microsoft.com/office/powerpoint/2010/main" val="3064481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 course we have generalized from the </a:t>
            </a:r>
            <a:r>
              <a:rPr lang="en-US" i="1" dirty="0" smtClean="0"/>
              <a:t>women in our sample </a:t>
            </a:r>
            <a:r>
              <a:rPr lang="en-US" dirty="0" smtClean="0"/>
              <a:t>to the set of </a:t>
            </a:r>
            <a:r>
              <a:rPr lang="en-US" i="1" dirty="0" smtClean="0"/>
              <a:t>all women</a:t>
            </a:r>
            <a:r>
              <a:rPr lang="en-US" dirty="0" smtClean="0"/>
              <a:t>, which might seem reasonable but the big question is whether such an inference really works and how well it works. We will tackle that in the next chapter; first we need more background information.</a:t>
            </a: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19</a:t>
            </a:fld>
            <a:endParaRPr lang="en-US"/>
          </a:p>
        </p:txBody>
      </p:sp>
    </p:spTree>
    <p:extLst>
      <p:ext uri="{BB962C8B-B14F-4D97-AF65-F5344CB8AC3E}">
        <p14:creationId xmlns:p14="http://schemas.microsoft.com/office/powerpoint/2010/main" val="3929943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20</a:t>
            </a:fld>
            <a:endParaRPr lang="en-US"/>
          </a:p>
        </p:txBody>
      </p:sp>
    </p:spTree>
    <p:extLst>
      <p:ext uri="{BB962C8B-B14F-4D97-AF65-F5344CB8AC3E}">
        <p14:creationId xmlns:p14="http://schemas.microsoft.com/office/powerpoint/2010/main" val="3436013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bell-shaped distributions differ from each other by the location of their hump and the width of the bell’s opening, and they have a special name.</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21</a:t>
            </a:fld>
            <a:endParaRPr lang="en-US"/>
          </a:p>
        </p:txBody>
      </p:sp>
    </p:spTree>
    <p:extLst>
      <p:ext uri="{BB962C8B-B14F-4D97-AF65-F5344CB8AC3E}">
        <p14:creationId xmlns:p14="http://schemas.microsoft.com/office/powerpoint/2010/main" val="3835946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Calibri" panose="020F0502020204030204" pitchFamily="34" charset="0"/>
                <a:ea typeface="+mn-ea"/>
                <a:cs typeface="+mn-cs"/>
              </a:rPr>
              <a:t>Instead of creating a frequency histogram with (more or less) arbitrary bin boundaries, we can compute the mean and the standard deviation of the data and use the normal distribution with that particular mean and standard deviation to compute the probabilities we are interested in.</a:t>
            </a:r>
          </a:p>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25</a:t>
            </a:fld>
            <a:endParaRPr lang="en-US"/>
          </a:p>
        </p:txBody>
      </p:sp>
    </p:spTree>
    <p:extLst>
      <p:ext uri="{BB962C8B-B14F-4D97-AF65-F5344CB8AC3E}">
        <p14:creationId xmlns:p14="http://schemas.microsoft.com/office/powerpoint/2010/main" val="36412990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Calibri" panose="020F0502020204030204" pitchFamily="34" charset="0"/>
                <a:ea typeface="+mn-ea"/>
                <a:cs typeface="+mn-cs"/>
              </a:rPr>
              <a:t>If you happen to have had calculus prior to this course, you might remember that the area under a curve is computed via integration (do not worry, if you have not had calculus or you do not care about it, just skip to the next paragraph). </a:t>
            </a: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27</a:t>
            </a:fld>
            <a:endParaRPr lang="en-US"/>
          </a:p>
        </p:txBody>
      </p:sp>
    </p:spTree>
    <p:extLst>
      <p:ext uri="{BB962C8B-B14F-4D97-AF65-F5344CB8AC3E}">
        <p14:creationId xmlns:p14="http://schemas.microsoft.com/office/powerpoint/2010/main" val="13634842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Calibri" panose="020F0502020204030204" pitchFamily="34" charset="0"/>
                <a:ea typeface="+mn-ea"/>
                <a:cs typeface="+mn-cs"/>
              </a:rPr>
              <a:t>To evaluate these integrals is actually pretty difficult, even if you remember your calculus well; we have used an advanced computer program called Mathematica to get the answers. The good news is that Excel can easily compute these areas under a normal distribution as well, but there is a catch.</a:t>
            </a:r>
          </a:p>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28</a:t>
            </a:fld>
            <a:endParaRPr lang="en-US"/>
          </a:p>
        </p:txBody>
      </p:sp>
    </p:spTree>
    <p:extLst>
      <p:ext uri="{BB962C8B-B14F-4D97-AF65-F5344CB8AC3E}">
        <p14:creationId xmlns:p14="http://schemas.microsoft.com/office/powerpoint/2010/main" val="36246788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29</a:t>
            </a:fld>
            <a:endParaRPr lang="en-US"/>
          </a:p>
        </p:txBody>
      </p:sp>
    </p:spTree>
    <p:extLst>
      <p:ext uri="{BB962C8B-B14F-4D97-AF65-F5344CB8AC3E}">
        <p14:creationId xmlns:p14="http://schemas.microsoft.com/office/powerpoint/2010/main" val="1975434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2</a:t>
            </a:fld>
            <a:endParaRPr lang="en-US"/>
          </a:p>
        </p:txBody>
      </p:sp>
    </p:spTree>
    <p:extLst>
      <p:ext uri="{BB962C8B-B14F-4D97-AF65-F5344CB8AC3E}">
        <p14:creationId xmlns:p14="http://schemas.microsoft.com/office/powerpoint/2010/main" val="21893729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31</a:t>
            </a:fld>
            <a:endParaRPr lang="en-US"/>
          </a:p>
        </p:txBody>
      </p:sp>
    </p:spTree>
    <p:extLst>
      <p:ext uri="{BB962C8B-B14F-4D97-AF65-F5344CB8AC3E}">
        <p14:creationId xmlns:p14="http://schemas.microsoft.com/office/powerpoint/2010/main" val="15786381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smtClean="0">
                <a:solidFill>
                  <a:schemeClr val="tx1"/>
                </a:solidFill>
                <a:latin typeface="Calibri" panose="020F0502020204030204" pitchFamily="34" charset="0"/>
                <a:ea typeface="+mn-ea"/>
                <a:cs typeface="+mn-cs"/>
              </a:rPr>
              <a:t>Now, in fact, we can use Excel to rapidly compute probabilities without ever constructing a frequency histogram at all. In fact, we do not even need to have access to the complete data set. </a:t>
            </a:r>
          </a:p>
          <a:p>
            <a:pPr marL="171450" indent="-171450">
              <a:buFont typeface="Arial" panose="020B0604020202020204" pitchFamily="34" charset="0"/>
              <a:buChar char="•"/>
            </a:pPr>
            <a:r>
              <a:rPr lang="en-US" sz="1000" b="0" i="0" u="none" strike="noStrike" kern="1200" baseline="0" dirty="0" smtClean="0">
                <a:solidFill>
                  <a:schemeClr val="tx1"/>
                </a:solidFill>
                <a:latin typeface="Calibri" panose="020F0502020204030204" pitchFamily="34" charset="0"/>
                <a:ea typeface="+mn-ea"/>
                <a:cs typeface="+mn-cs"/>
              </a:rPr>
              <a:t>All we need is to know the mean and the standard deviation of the data so that we can pick the right normal distribution.</a:t>
            </a: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33</a:t>
            </a:fld>
            <a:endParaRPr lang="en-US"/>
          </a:p>
        </p:txBody>
      </p:sp>
    </p:spTree>
    <p:extLst>
      <p:ext uri="{BB962C8B-B14F-4D97-AF65-F5344CB8AC3E}">
        <p14:creationId xmlns:p14="http://schemas.microsoft.com/office/powerpoint/2010/main" val="15028104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34</a:t>
            </a:fld>
            <a:endParaRPr lang="en-US"/>
          </a:p>
        </p:txBody>
      </p:sp>
    </p:spTree>
    <p:extLst>
      <p:ext uri="{BB962C8B-B14F-4D97-AF65-F5344CB8AC3E}">
        <p14:creationId xmlns:p14="http://schemas.microsoft.com/office/powerpoint/2010/main" val="12277069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35</a:t>
            </a:fld>
            <a:endParaRPr lang="en-US"/>
          </a:p>
        </p:txBody>
      </p:sp>
    </p:spTree>
    <p:extLst>
      <p:ext uri="{BB962C8B-B14F-4D97-AF65-F5344CB8AC3E}">
        <p14:creationId xmlns:p14="http://schemas.microsoft.com/office/powerpoint/2010/main" val="36937254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36</a:t>
            </a:fld>
            <a:endParaRPr lang="en-US"/>
          </a:p>
        </p:txBody>
      </p:sp>
    </p:spTree>
    <p:extLst>
      <p:ext uri="{BB962C8B-B14F-4D97-AF65-F5344CB8AC3E}">
        <p14:creationId xmlns:p14="http://schemas.microsoft.com/office/powerpoint/2010/main" val="38446713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smtClean="0">
                <a:solidFill>
                  <a:schemeClr val="tx1"/>
                </a:solidFill>
                <a:latin typeface="Calibri" panose="020F0502020204030204" pitchFamily="34" charset="0"/>
                <a:ea typeface="+mn-ea"/>
                <a:cs typeface="+mn-cs"/>
              </a:rPr>
              <a:t>Now it should be clear how to use various normal distributions together with Excel to quickly compute probabilities. To practice, here are a few exercises for you to do. The answers are listed, but not how to get them. </a:t>
            </a:r>
          </a:p>
          <a:p>
            <a:pPr marL="171450" indent="-171450">
              <a:buFont typeface="Arial" panose="020B0604020202020204" pitchFamily="34" charset="0"/>
              <a:buChar char="•"/>
            </a:pPr>
            <a:r>
              <a:rPr lang="en-US" sz="1000" b="0" i="0" u="none" strike="noStrike" kern="1200" baseline="0" dirty="0" smtClean="0">
                <a:solidFill>
                  <a:schemeClr val="tx1"/>
                </a:solidFill>
                <a:latin typeface="Calibri" panose="020F0502020204030204" pitchFamily="34" charset="0"/>
                <a:ea typeface="+mn-ea"/>
                <a:cs typeface="+mn-cs"/>
              </a:rPr>
              <a:t>Remember, sometimes you need to use 1 − </a:t>
            </a:r>
            <a:r>
              <a:rPr lang="en-US" sz="1000" b="0" i="1" u="none" strike="noStrike" kern="1200" baseline="0" dirty="0" smtClean="0">
                <a:solidFill>
                  <a:schemeClr val="tx1"/>
                </a:solidFill>
                <a:latin typeface="Calibri" panose="020F0502020204030204" pitchFamily="34" charset="0"/>
                <a:ea typeface="+mn-ea"/>
                <a:cs typeface="+mn-cs"/>
              </a:rPr>
              <a:t>NORMDIST </a:t>
            </a:r>
            <a:r>
              <a:rPr lang="en-US" sz="1000" b="0" i="0" u="none" strike="noStrike" kern="1200" baseline="0" dirty="0" smtClean="0">
                <a:solidFill>
                  <a:schemeClr val="tx1"/>
                </a:solidFill>
                <a:latin typeface="Calibri" panose="020F0502020204030204" pitchFamily="34" charset="0"/>
                <a:ea typeface="+mn-ea"/>
                <a:cs typeface="+mn-cs"/>
              </a:rPr>
              <a:t>or subtract two </a:t>
            </a:r>
            <a:r>
              <a:rPr lang="en-US" sz="1000" b="0" i="1" u="none" strike="noStrike" kern="1200" baseline="0" dirty="0" smtClean="0">
                <a:solidFill>
                  <a:schemeClr val="tx1"/>
                </a:solidFill>
                <a:latin typeface="Calibri" panose="020F0502020204030204" pitchFamily="34" charset="0"/>
                <a:ea typeface="+mn-ea"/>
                <a:cs typeface="+mn-cs"/>
              </a:rPr>
              <a:t>NORMDIST </a:t>
            </a:r>
            <a:r>
              <a:rPr lang="en-US" sz="1000" b="0" i="0" u="none" strike="noStrike" kern="1200" baseline="0" dirty="0" smtClean="0">
                <a:solidFill>
                  <a:schemeClr val="tx1"/>
                </a:solidFill>
                <a:latin typeface="Calibri" panose="020F0502020204030204" pitchFamily="34" charset="0"/>
                <a:ea typeface="+mn-ea"/>
                <a:cs typeface="+mn-cs"/>
              </a:rPr>
              <a:t>values from each other—draw a picture of the normal curve, shade the desired area, and determine how that area relates to the Excel function </a:t>
            </a:r>
            <a:r>
              <a:rPr lang="en-US" sz="1000" b="0" i="1" u="none" strike="noStrike" kern="1200" baseline="0" dirty="0" smtClean="0">
                <a:solidFill>
                  <a:schemeClr val="tx1"/>
                </a:solidFill>
                <a:latin typeface="Calibri" panose="020F0502020204030204" pitchFamily="34" charset="0"/>
                <a:ea typeface="+mn-ea"/>
                <a:cs typeface="+mn-cs"/>
              </a:rPr>
              <a:t>NORMDIST</a:t>
            </a:r>
            <a:r>
              <a:rPr lang="en-US" sz="1000" b="0" i="0" u="none" strike="noStrike" kern="1200" baseline="0" dirty="0" smtClean="0">
                <a:solidFill>
                  <a:schemeClr val="tx1"/>
                </a:solidFill>
                <a:latin typeface="Calibri" panose="020F0502020204030204" pitchFamily="34" charset="0"/>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37</a:t>
            </a:fld>
            <a:endParaRPr lang="en-US"/>
          </a:p>
        </p:txBody>
      </p:sp>
    </p:spTree>
    <p:extLst>
      <p:ext uri="{BB962C8B-B14F-4D97-AF65-F5344CB8AC3E}">
        <p14:creationId xmlns:p14="http://schemas.microsoft.com/office/powerpoint/2010/main" val="2929913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Calibri" panose="020F0502020204030204" pitchFamily="34" charset="0"/>
                <a:ea typeface="+mn-ea"/>
                <a:cs typeface="+mn-cs"/>
              </a:rPr>
              <a:t>While we now can easily compute probabilities </a:t>
            </a:r>
            <a:r>
              <a:rPr lang="en-US" sz="1000" i="1" kern="1200" dirty="0" smtClean="0">
                <a:solidFill>
                  <a:schemeClr val="tx1"/>
                </a:solidFill>
                <a:effectLst/>
                <a:latin typeface="Calibri" panose="020F0502020204030204" pitchFamily="34" charset="0"/>
                <a:ea typeface="+mn-ea"/>
                <a:cs typeface="+mn-cs"/>
              </a:rPr>
              <a:t>P</a:t>
            </a:r>
            <a:r>
              <a:rPr lang="en-US" sz="1000" kern="1200" dirty="0" smtClean="0">
                <a:solidFill>
                  <a:schemeClr val="tx1"/>
                </a:solidFill>
                <a:effectLst/>
                <a:latin typeface="Calibri" panose="020F0502020204030204" pitchFamily="34" charset="0"/>
                <a:ea typeface="+mn-ea"/>
                <a:cs typeface="+mn-cs"/>
              </a:rPr>
              <a:t>(</a:t>
            </a:r>
            <a:r>
              <a:rPr lang="en-US" sz="1000" i="1" kern="1200" dirty="0" smtClean="0">
                <a:solidFill>
                  <a:schemeClr val="tx1"/>
                </a:solidFill>
                <a:effectLst/>
                <a:latin typeface="Calibri" panose="020F0502020204030204" pitchFamily="34" charset="0"/>
                <a:ea typeface="+mn-ea"/>
                <a:cs typeface="+mn-cs"/>
              </a:rPr>
              <a:t>x </a:t>
            </a:r>
            <a:r>
              <a:rPr lang="en-US" sz="1000" kern="1200" dirty="0" smtClean="0">
                <a:solidFill>
                  <a:schemeClr val="tx1"/>
                </a:solidFill>
                <a:effectLst/>
                <a:latin typeface="Calibri" panose="020F0502020204030204" pitchFamily="34" charset="0"/>
                <a:ea typeface="+mn-ea"/>
                <a:cs typeface="+mn-cs"/>
              </a:rPr>
              <a:t>&lt; </a:t>
            </a:r>
            <a:r>
              <a:rPr lang="en-US" sz="1000" i="1" kern="1200" dirty="0" smtClean="0">
                <a:solidFill>
                  <a:schemeClr val="tx1"/>
                </a:solidFill>
                <a:effectLst/>
                <a:latin typeface="Calibri" panose="020F0502020204030204" pitchFamily="34" charset="0"/>
                <a:ea typeface="+mn-ea"/>
                <a:cs typeface="+mn-cs"/>
              </a:rPr>
              <a:t>a</a:t>
            </a:r>
            <a:r>
              <a:rPr lang="en-US" sz="1000" kern="1200" dirty="0" smtClean="0">
                <a:solidFill>
                  <a:schemeClr val="tx1"/>
                </a:solidFill>
                <a:effectLst/>
                <a:latin typeface="Calibri" panose="020F0502020204030204" pitchFamily="34" charset="0"/>
                <a:ea typeface="+mn-ea"/>
                <a:cs typeface="+mn-cs"/>
              </a:rPr>
              <a:t>) for given values of </a:t>
            </a:r>
            <a:r>
              <a:rPr lang="en-US" sz="1000" i="1" kern="1200" dirty="0" smtClean="0">
                <a:solidFill>
                  <a:schemeClr val="tx1"/>
                </a:solidFill>
                <a:effectLst/>
                <a:latin typeface="Calibri" panose="020F0502020204030204" pitchFamily="34" charset="0"/>
                <a:ea typeface="+mn-ea"/>
                <a:cs typeface="+mn-cs"/>
              </a:rPr>
              <a:t>a</a:t>
            </a:r>
            <a:r>
              <a:rPr lang="en-US" sz="1000" kern="1200" dirty="0" smtClean="0">
                <a:solidFill>
                  <a:schemeClr val="tx1"/>
                </a:solidFill>
                <a:effectLst/>
                <a:latin typeface="Calibri" panose="020F0502020204030204" pitchFamily="34" charset="0"/>
                <a:ea typeface="+mn-ea"/>
                <a:cs typeface="+mn-cs"/>
              </a:rPr>
              <a:t>, we sometimes want to do just the opposite: given a probability </a:t>
            </a:r>
            <a:r>
              <a:rPr lang="en-US" sz="1000" i="1" kern="1200" dirty="0" smtClean="0">
                <a:solidFill>
                  <a:schemeClr val="tx1"/>
                </a:solidFill>
                <a:effectLst/>
                <a:latin typeface="Calibri" panose="020F0502020204030204" pitchFamily="34" charset="0"/>
                <a:ea typeface="+mn-ea"/>
                <a:cs typeface="+mn-cs"/>
              </a:rPr>
              <a:t>p</a:t>
            </a:r>
            <a:r>
              <a:rPr lang="en-US" sz="1000" kern="1200" dirty="0" smtClean="0">
                <a:solidFill>
                  <a:schemeClr val="tx1"/>
                </a:solidFill>
                <a:effectLst/>
                <a:latin typeface="Calibri" panose="020F0502020204030204" pitchFamily="34" charset="0"/>
                <a:ea typeface="+mn-ea"/>
                <a:cs typeface="+mn-cs"/>
              </a:rPr>
              <a:t>, find a cut-off value </a:t>
            </a:r>
            <a:r>
              <a:rPr lang="en-US" sz="1000" i="1" kern="1200" dirty="0" smtClean="0">
                <a:solidFill>
                  <a:schemeClr val="tx1"/>
                </a:solidFill>
                <a:effectLst/>
                <a:latin typeface="Calibri" panose="020F0502020204030204" pitchFamily="34" charset="0"/>
                <a:ea typeface="+mn-ea"/>
                <a:cs typeface="+mn-cs"/>
              </a:rPr>
              <a:t>a </a:t>
            </a:r>
            <a:r>
              <a:rPr lang="en-US" sz="1000" kern="1200" dirty="0" smtClean="0">
                <a:solidFill>
                  <a:schemeClr val="tx1"/>
                </a:solidFill>
                <a:effectLst/>
                <a:latin typeface="Calibri" panose="020F0502020204030204" pitchFamily="34" charset="0"/>
                <a:ea typeface="+mn-ea"/>
                <a:cs typeface="+mn-cs"/>
              </a:rPr>
              <a:t>such that </a:t>
            </a:r>
            <a:r>
              <a:rPr lang="en-US" sz="1000" i="1" kern="1200" dirty="0" smtClean="0">
                <a:solidFill>
                  <a:schemeClr val="tx1"/>
                </a:solidFill>
                <a:effectLst/>
                <a:latin typeface="Calibri" panose="020F0502020204030204" pitchFamily="34" charset="0"/>
                <a:ea typeface="+mn-ea"/>
                <a:cs typeface="+mn-cs"/>
              </a:rPr>
              <a:t>P</a:t>
            </a:r>
            <a:r>
              <a:rPr lang="en-US" sz="1000" kern="1200" dirty="0" smtClean="0">
                <a:solidFill>
                  <a:schemeClr val="tx1"/>
                </a:solidFill>
                <a:effectLst/>
                <a:latin typeface="Calibri" panose="020F0502020204030204" pitchFamily="34" charset="0"/>
                <a:ea typeface="+mn-ea"/>
                <a:cs typeface="+mn-cs"/>
              </a:rPr>
              <a:t>(</a:t>
            </a:r>
            <a:r>
              <a:rPr lang="en-US" sz="1000" i="1" kern="1200" dirty="0" smtClean="0">
                <a:solidFill>
                  <a:schemeClr val="tx1"/>
                </a:solidFill>
                <a:effectLst/>
                <a:latin typeface="Calibri" panose="020F0502020204030204" pitchFamily="34" charset="0"/>
                <a:ea typeface="+mn-ea"/>
                <a:cs typeface="+mn-cs"/>
              </a:rPr>
              <a:t>x </a:t>
            </a:r>
            <a:r>
              <a:rPr lang="en-US" sz="1000" kern="1200" dirty="0" smtClean="0">
                <a:solidFill>
                  <a:schemeClr val="tx1"/>
                </a:solidFill>
                <a:effectLst/>
                <a:latin typeface="Calibri" panose="020F0502020204030204" pitchFamily="34" charset="0"/>
                <a:ea typeface="+mn-ea"/>
                <a:cs typeface="+mn-cs"/>
              </a:rPr>
              <a:t>&lt; </a:t>
            </a:r>
            <a:r>
              <a:rPr lang="en-US" sz="1000" i="1" kern="1200" dirty="0" smtClean="0">
                <a:solidFill>
                  <a:schemeClr val="tx1"/>
                </a:solidFill>
                <a:effectLst/>
                <a:latin typeface="Calibri" panose="020F0502020204030204" pitchFamily="34" charset="0"/>
                <a:ea typeface="+mn-ea"/>
                <a:cs typeface="+mn-cs"/>
              </a:rPr>
              <a:t>a</a:t>
            </a:r>
            <a:r>
              <a:rPr lang="en-US" sz="1000" kern="1200" dirty="0" smtClean="0">
                <a:solidFill>
                  <a:schemeClr val="tx1"/>
                </a:solidFill>
                <a:effectLst/>
                <a:latin typeface="Calibri" panose="020F0502020204030204" pitchFamily="34" charset="0"/>
                <a:ea typeface="+mn-ea"/>
                <a:cs typeface="+mn-cs"/>
              </a:rPr>
              <a:t>) = </a:t>
            </a:r>
            <a:r>
              <a:rPr lang="en-US" sz="1000" i="1" kern="1200" dirty="0" smtClean="0">
                <a:solidFill>
                  <a:schemeClr val="tx1"/>
                </a:solidFill>
                <a:effectLst/>
                <a:latin typeface="Calibri" panose="020F0502020204030204" pitchFamily="34" charset="0"/>
                <a:ea typeface="+mn-ea"/>
                <a:cs typeface="+mn-cs"/>
              </a:rPr>
              <a:t>p</a:t>
            </a:r>
            <a:r>
              <a:rPr lang="en-US" sz="1000" kern="1200" dirty="0" smtClean="0">
                <a:solidFill>
                  <a:schemeClr val="tx1"/>
                </a:solidFill>
                <a:effectLst/>
                <a:latin typeface="Calibri" panose="020F0502020204030204" pitchFamily="34" charset="0"/>
                <a:ea typeface="+mn-ea"/>
                <a:cs typeface="+mn-cs"/>
              </a:rPr>
              <a:t>. Excel has just the function for us, as usual.</a:t>
            </a:r>
          </a:p>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38</a:t>
            </a:fld>
            <a:endParaRPr lang="en-US"/>
          </a:p>
        </p:txBody>
      </p:sp>
    </p:spTree>
    <p:extLst>
      <p:ext uri="{BB962C8B-B14F-4D97-AF65-F5344CB8AC3E}">
        <p14:creationId xmlns:p14="http://schemas.microsoft.com/office/powerpoint/2010/main" val="34640396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39</a:t>
            </a:fld>
            <a:endParaRPr lang="en-US"/>
          </a:p>
        </p:txBody>
      </p:sp>
    </p:spTree>
    <p:extLst>
      <p:ext uri="{BB962C8B-B14F-4D97-AF65-F5344CB8AC3E}">
        <p14:creationId xmlns:p14="http://schemas.microsoft.com/office/powerpoint/2010/main" val="37398726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tx1"/>
                </a:solidFill>
                <a:effectLst/>
                <a:latin typeface="Calibri" panose="020F0502020204030204" pitchFamily="34" charset="0"/>
                <a:ea typeface="+mn-ea"/>
                <a:cs typeface="+mn-cs"/>
              </a:rPr>
              <a:t>While the mean of a normal distribution is easy to see (it is the line of symmetry through the top of the mountain), it seems harder to visualize the standard deviation. It is relatively simple to decide which of the two normal distributions has the smaller variance, but as it turns out even if you have only one normal distribution you can “see” the standard deviation.</a:t>
            </a:r>
            <a:endParaRPr lang="en-US" sz="1000" b="0" i="0" u="none" strike="noStrike" kern="1200" baseline="0" dirty="0" smtClean="0">
              <a:solidFill>
                <a:schemeClr val="tx1"/>
              </a:solidFill>
              <a:latin typeface="Calibri" panose="020F0502020204030204" pitchFamily="34" charset="0"/>
              <a:ea typeface="+mn-ea"/>
              <a:cs typeface="+mn-cs"/>
            </a:endParaRPr>
          </a:p>
          <a:p>
            <a:pPr marL="171450" indent="-171450">
              <a:buFont typeface="Arial" panose="020B0604020202020204" pitchFamily="34" charset="0"/>
              <a:buChar char="•"/>
            </a:pPr>
            <a:r>
              <a:rPr lang="en-US" sz="1000" b="0" i="0" u="none" strike="noStrike" kern="1200" baseline="0" dirty="0" smtClean="0">
                <a:solidFill>
                  <a:schemeClr val="tx1"/>
                </a:solidFill>
                <a:latin typeface="Calibri" panose="020F0502020204030204" pitchFamily="34" charset="0"/>
                <a:ea typeface="+mn-ea"/>
                <a:cs typeface="+mn-cs"/>
              </a:rPr>
              <a:t>This rule can be used to verify whether a given distribution of data is normal or not: check how much of the data is within one, two, and three standard deviations of the mean and compare it with the three-sigma rule of thumb: if there is an approximate match, the distribution is likely normal.</a:t>
            </a:r>
            <a:endParaRPr lang="en-US" sz="1000" kern="1200" dirty="0" smtClean="0">
              <a:solidFill>
                <a:schemeClr val="tx1"/>
              </a:solidFill>
              <a:effectLst/>
              <a:latin typeface="Calibri" panose="020F050202020403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42</a:t>
            </a:fld>
            <a:endParaRPr lang="en-US"/>
          </a:p>
        </p:txBody>
      </p:sp>
    </p:spTree>
    <p:extLst>
      <p:ext uri="{BB962C8B-B14F-4D97-AF65-F5344CB8AC3E}">
        <p14:creationId xmlns:p14="http://schemas.microsoft.com/office/powerpoint/2010/main" val="3763536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43</a:t>
            </a:fld>
            <a:endParaRPr lang="en-US"/>
          </a:p>
        </p:txBody>
      </p:sp>
    </p:spTree>
    <p:extLst>
      <p:ext uri="{BB962C8B-B14F-4D97-AF65-F5344CB8AC3E}">
        <p14:creationId xmlns:p14="http://schemas.microsoft.com/office/powerpoint/2010/main" val="1145373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3716F0-385D-4F6E-BE54-A09D410D24C2}" type="slidenum">
              <a:rPr lang="en-US" smtClean="0"/>
              <a:t>3</a:t>
            </a:fld>
            <a:endParaRPr lang="en-US"/>
          </a:p>
        </p:txBody>
      </p:sp>
    </p:spTree>
    <p:extLst>
      <p:ext uri="{BB962C8B-B14F-4D97-AF65-F5344CB8AC3E}">
        <p14:creationId xmlns:p14="http://schemas.microsoft.com/office/powerpoint/2010/main" val="24238056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44</a:t>
            </a:fld>
            <a:endParaRPr lang="en-US"/>
          </a:p>
        </p:txBody>
      </p:sp>
    </p:spTree>
    <p:extLst>
      <p:ext uri="{BB962C8B-B14F-4D97-AF65-F5344CB8AC3E}">
        <p14:creationId xmlns:p14="http://schemas.microsoft.com/office/powerpoint/2010/main" val="20938684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smtClean="0">
                <a:solidFill>
                  <a:schemeClr val="tx1"/>
                </a:solidFill>
                <a:latin typeface="Calibri" panose="020F0502020204030204" pitchFamily="34" charset="0"/>
                <a:ea typeface="+mn-ea"/>
                <a:cs typeface="+mn-cs"/>
              </a:rPr>
              <a:t>It turns out that you can easily convert one normal distribution into another. This is particularly handy when converting an arbitrary normal distribution to the standard normal </a:t>
            </a:r>
            <a:r>
              <a:rPr lang="en-US" sz="1000" b="0" i="1" u="none" strike="noStrike" kern="1200" baseline="0" dirty="0" smtClean="0">
                <a:solidFill>
                  <a:schemeClr val="tx1"/>
                </a:solidFill>
                <a:latin typeface="Calibri" panose="020F0502020204030204" pitchFamily="34" charset="0"/>
                <a:ea typeface="+mn-ea"/>
                <a:cs typeface="+mn-cs"/>
              </a:rPr>
              <a:t>N</a:t>
            </a:r>
            <a:r>
              <a:rPr lang="en-US" sz="1000" b="0" i="0" u="none" strike="noStrike" kern="1200" baseline="0" dirty="0" smtClean="0">
                <a:solidFill>
                  <a:schemeClr val="tx1"/>
                </a:solidFill>
                <a:latin typeface="Calibri" panose="020F0502020204030204" pitchFamily="34" charset="0"/>
                <a:ea typeface="+mn-ea"/>
                <a:cs typeface="+mn-cs"/>
              </a:rPr>
              <a:t>(0,1). </a:t>
            </a: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45</a:t>
            </a:fld>
            <a:endParaRPr lang="en-US"/>
          </a:p>
        </p:txBody>
      </p:sp>
    </p:spTree>
    <p:extLst>
      <p:ext uri="{BB962C8B-B14F-4D97-AF65-F5344CB8AC3E}">
        <p14:creationId xmlns:p14="http://schemas.microsoft.com/office/powerpoint/2010/main" val="24827228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46</a:t>
            </a:fld>
            <a:endParaRPr lang="en-US"/>
          </a:p>
        </p:txBody>
      </p:sp>
    </p:spTree>
    <p:extLst>
      <p:ext uri="{BB962C8B-B14F-4D97-AF65-F5344CB8AC3E}">
        <p14:creationId xmlns:p14="http://schemas.microsoft.com/office/powerpoint/2010/main" val="31717415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Calibri" panose="020F0502020204030204" pitchFamily="34" charset="0"/>
                <a:ea typeface="+mn-ea"/>
                <a:cs typeface="+mn-cs"/>
              </a:rPr>
              <a:t>Thus, as long as you know how to compute probabilities of the standard normal distribution you can actually compute probabilities of </a:t>
            </a:r>
            <a:r>
              <a:rPr lang="en-US" sz="1000" i="1" kern="1200" dirty="0" smtClean="0">
                <a:solidFill>
                  <a:schemeClr val="tx1"/>
                </a:solidFill>
                <a:effectLst/>
                <a:latin typeface="Calibri" panose="020F0502020204030204" pitchFamily="34" charset="0"/>
                <a:ea typeface="+mn-ea"/>
                <a:cs typeface="+mn-cs"/>
              </a:rPr>
              <a:t>any </a:t>
            </a:r>
            <a:r>
              <a:rPr lang="en-US" sz="1000" kern="1200" dirty="0" smtClean="0">
                <a:solidFill>
                  <a:schemeClr val="tx1"/>
                </a:solidFill>
                <a:effectLst/>
                <a:latin typeface="Calibri" panose="020F0502020204030204" pitchFamily="34" charset="0"/>
                <a:ea typeface="+mn-ea"/>
                <a:cs typeface="+mn-cs"/>
              </a:rPr>
              <a:t>normal distribution. Therefore, Excel includes a special function to compute probabilities of the standard normal.</a:t>
            </a:r>
          </a:p>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47</a:t>
            </a:fld>
            <a:endParaRPr lang="en-US"/>
          </a:p>
        </p:txBody>
      </p:sp>
    </p:spTree>
    <p:extLst>
      <p:ext uri="{BB962C8B-B14F-4D97-AF65-F5344CB8AC3E}">
        <p14:creationId xmlns:p14="http://schemas.microsoft.com/office/powerpoint/2010/main" val="31414092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48</a:t>
            </a:fld>
            <a:endParaRPr lang="en-US"/>
          </a:p>
        </p:txBody>
      </p:sp>
    </p:spTree>
    <p:extLst>
      <p:ext uri="{BB962C8B-B14F-4D97-AF65-F5344CB8AC3E}">
        <p14:creationId xmlns:p14="http://schemas.microsoft.com/office/powerpoint/2010/main" val="9563975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49</a:t>
            </a:fld>
            <a:endParaRPr lang="en-US"/>
          </a:p>
        </p:txBody>
      </p:sp>
    </p:spTree>
    <p:extLst>
      <p:ext uri="{BB962C8B-B14F-4D97-AF65-F5344CB8AC3E}">
        <p14:creationId xmlns:p14="http://schemas.microsoft.com/office/powerpoint/2010/main" val="8785316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Calibri" panose="020F0502020204030204" pitchFamily="34" charset="0"/>
                <a:ea typeface="+mn-ea"/>
                <a:cs typeface="+mn-cs"/>
              </a:rPr>
              <a:t>Of course we can compute the mean or standard deviation of discrete random variables. It is similar to computing those parameters for frequency tables but we need to take into account that the distinct values of our random variable can occur with different probabilities.</a:t>
            </a:r>
          </a:p>
          <a:p>
            <a:endParaRPr lang="en-US" sz="1000" kern="1200" dirty="0" smtClean="0">
              <a:solidFill>
                <a:schemeClr val="tx1"/>
              </a:solidFill>
              <a:effectLst/>
              <a:latin typeface="Calibri" panose="020F0502020204030204" pitchFamily="34" charset="0"/>
              <a:ea typeface="+mn-ea"/>
              <a:cs typeface="+mn-cs"/>
            </a:endParaRPr>
          </a:p>
          <a:p>
            <a:r>
              <a:rPr lang="en-US" sz="1000" kern="1200" dirty="0" smtClean="0">
                <a:solidFill>
                  <a:schemeClr val="tx1"/>
                </a:solidFill>
                <a:effectLst/>
                <a:latin typeface="Calibri" panose="020F0502020204030204" pitchFamily="34" charset="0"/>
                <a:ea typeface="+mn-ea"/>
                <a:cs typeface="+mn-cs"/>
              </a:rPr>
              <a:t/>
            </a:r>
            <a:br>
              <a:rPr lang="en-US" sz="1000" kern="1200" dirty="0" smtClean="0">
                <a:solidFill>
                  <a:schemeClr val="tx1"/>
                </a:solidFill>
                <a:effectLst/>
                <a:latin typeface="Calibri" panose="020F0502020204030204" pitchFamily="34" charset="0"/>
                <a:ea typeface="+mn-ea"/>
                <a:cs typeface="+mn-cs"/>
              </a:rPr>
            </a:b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52</a:t>
            </a:fld>
            <a:endParaRPr lang="en-US"/>
          </a:p>
        </p:txBody>
      </p:sp>
    </p:spTree>
    <p:extLst>
      <p:ext uri="{BB962C8B-B14F-4D97-AF65-F5344CB8AC3E}">
        <p14:creationId xmlns:p14="http://schemas.microsoft.com/office/powerpoint/2010/main" val="6249279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53</a:t>
            </a:fld>
            <a:endParaRPr lang="en-US"/>
          </a:p>
        </p:txBody>
      </p:sp>
    </p:spTree>
    <p:extLst>
      <p:ext uri="{BB962C8B-B14F-4D97-AF65-F5344CB8AC3E}">
        <p14:creationId xmlns:p14="http://schemas.microsoft.com/office/powerpoint/2010/main" val="833964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smtClean="0">
                <a:solidFill>
                  <a:schemeClr val="tx1"/>
                </a:solidFill>
                <a:latin typeface="Calibri" panose="020F0502020204030204" pitchFamily="34" charset="0"/>
                <a:ea typeface="+mn-ea"/>
                <a:cs typeface="+mn-cs"/>
              </a:rPr>
              <a:t>Defining mean and standard deviation for continuous random variables requires integration of functions—that is, areas under curves—and is generally beyond the scope of this text. Still, for completeness, we list the definitions here as well. </a:t>
            </a: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56</a:t>
            </a:fld>
            <a:endParaRPr lang="en-US"/>
          </a:p>
        </p:txBody>
      </p:sp>
    </p:spTree>
    <p:extLst>
      <p:ext uri="{BB962C8B-B14F-4D97-AF65-F5344CB8AC3E}">
        <p14:creationId xmlns:p14="http://schemas.microsoft.com/office/powerpoint/2010/main" val="25525966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57</a:t>
            </a:fld>
            <a:endParaRPr lang="en-US"/>
          </a:p>
        </p:txBody>
      </p:sp>
    </p:spTree>
    <p:extLst>
      <p:ext uri="{BB962C8B-B14F-4D97-AF65-F5344CB8AC3E}">
        <p14:creationId xmlns:p14="http://schemas.microsoft.com/office/powerpoint/2010/main" val="4068613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4</a:t>
            </a:fld>
            <a:endParaRPr lang="en-US"/>
          </a:p>
        </p:txBody>
      </p:sp>
    </p:spTree>
    <p:extLst>
      <p:ext uri="{BB962C8B-B14F-4D97-AF65-F5344CB8AC3E}">
        <p14:creationId xmlns:p14="http://schemas.microsoft.com/office/powerpoint/2010/main" val="32777072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Calibri" panose="020F0502020204030204" pitchFamily="34" charset="0"/>
                <a:ea typeface="+mn-ea"/>
                <a:cs typeface="+mn-cs"/>
              </a:rPr>
              <a:t>There are many different distributions. In fact, any function </a:t>
            </a:r>
            <a:r>
              <a:rPr lang="en-US" sz="1000" i="1" kern="1200" dirty="0" smtClean="0">
                <a:solidFill>
                  <a:schemeClr val="tx1"/>
                </a:solidFill>
                <a:effectLst/>
                <a:latin typeface="Calibri" panose="020F0502020204030204" pitchFamily="34" charset="0"/>
                <a:ea typeface="+mn-ea"/>
                <a:cs typeface="+mn-cs"/>
              </a:rPr>
              <a:t>p</a:t>
            </a:r>
            <a:r>
              <a:rPr lang="en-US" sz="1000" kern="1200" dirty="0" smtClean="0">
                <a:solidFill>
                  <a:schemeClr val="tx1"/>
                </a:solidFill>
                <a:effectLst/>
                <a:latin typeface="Calibri" panose="020F0502020204030204" pitchFamily="34" charset="0"/>
                <a:ea typeface="+mn-ea"/>
                <a:cs typeface="+mn-cs"/>
              </a:rPr>
              <a:t>(</a:t>
            </a:r>
            <a:r>
              <a:rPr lang="en-US" sz="1000" i="1" kern="1200" dirty="0" smtClean="0">
                <a:solidFill>
                  <a:schemeClr val="tx1"/>
                </a:solidFill>
                <a:effectLst/>
                <a:latin typeface="Calibri" panose="020F0502020204030204" pitchFamily="34" charset="0"/>
                <a:ea typeface="+mn-ea"/>
                <a:cs typeface="+mn-cs"/>
              </a:rPr>
              <a:t>x</a:t>
            </a:r>
            <a:r>
              <a:rPr lang="en-US" sz="1000" kern="1200" dirty="0" smtClean="0">
                <a:solidFill>
                  <a:schemeClr val="tx1"/>
                </a:solidFill>
                <a:effectLst/>
                <a:latin typeface="Calibri" panose="020F0502020204030204" pitchFamily="34" charset="0"/>
                <a:ea typeface="+mn-ea"/>
                <a:cs typeface="+mn-cs"/>
              </a:rPr>
              <a:t>) that is non-negative for all </a:t>
            </a:r>
            <a:r>
              <a:rPr lang="en-US" sz="1000" i="1" kern="1200" dirty="0" smtClean="0">
                <a:solidFill>
                  <a:schemeClr val="tx1"/>
                </a:solidFill>
                <a:effectLst/>
                <a:latin typeface="Calibri" panose="020F0502020204030204" pitchFamily="34" charset="0"/>
                <a:ea typeface="+mn-ea"/>
                <a:cs typeface="+mn-cs"/>
              </a:rPr>
              <a:t>x </a:t>
            </a:r>
            <a:r>
              <a:rPr lang="en-US" sz="1000" kern="1200" dirty="0" smtClean="0">
                <a:solidFill>
                  <a:schemeClr val="tx1"/>
                </a:solidFill>
                <a:effectLst/>
                <a:latin typeface="Calibri" panose="020F0502020204030204" pitchFamily="34" charset="0"/>
                <a:ea typeface="+mn-ea"/>
                <a:cs typeface="+mn-cs"/>
              </a:rPr>
              <a:t>and with the total area under the curve being 1 can generate a probability distribution.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tx1"/>
                </a:solidFill>
                <a:effectLst/>
                <a:latin typeface="Calibri" panose="020F0502020204030204" pitchFamily="34" charset="0"/>
                <a:ea typeface="+mn-ea"/>
                <a:cs typeface="+mn-cs"/>
              </a:rPr>
              <a:t>We already introduced the normal distributions and worked extensively with them, and in the previous section we introduced a uniform distribution for 0 </a:t>
            </a:r>
            <a:r>
              <a:rPr lang="en-US" sz="1000" kern="1200" dirty="0" smtClean="0">
                <a:solidFill>
                  <a:schemeClr val="tx1"/>
                </a:solidFill>
                <a:effectLst/>
                <a:latin typeface="Symbol" panose="05050102010706020507" pitchFamily="18" charset="2"/>
                <a:ea typeface="+mn-ea"/>
                <a:cs typeface="+mn-cs"/>
                <a:sym typeface="Symbol" panose="05050102010706020507" pitchFamily="18" charset="2"/>
              </a:rPr>
              <a:t></a:t>
            </a:r>
            <a:r>
              <a:rPr lang="en-US" sz="1000" kern="1200" dirty="0" smtClean="0">
                <a:solidFill>
                  <a:schemeClr val="tx1"/>
                </a:solidFill>
                <a:effectLst/>
                <a:latin typeface="Symbol" panose="05050102010706020507" pitchFamily="18" charset="2"/>
                <a:ea typeface="+mn-ea"/>
                <a:cs typeface="+mn-cs"/>
              </a:rPr>
              <a:t> </a:t>
            </a:r>
            <a:r>
              <a:rPr lang="en-US" sz="1000" i="1" kern="1200" dirty="0" smtClean="0">
                <a:solidFill>
                  <a:schemeClr val="tx1"/>
                </a:solidFill>
                <a:effectLst/>
                <a:latin typeface="Calibri" panose="020F0502020204030204" pitchFamily="34" charset="0"/>
                <a:ea typeface="+mn-ea"/>
                <a:cs typeface="+mn-cs"/>
              </a:rPr>
              <a:t>x </a:t>
            </a:r>
            <a:r>
              <a:rPr lang="en-US" sz="1000" kern="1200" dirty="0" smtClean="0">
                <a:solidFill>
                  <a:schemeClr val="tx1"/>
                </a:solidFill>
                <a:effectLst/>
                <a:latin typeface="Symbol" panose="05050102010706020507" pitchFamily="18" charset="2"/>
                <a:ea typeface="+mn-ea"/>
                <a:cs typeface="+mn-cs"/>
                <a:sym typeface="Symbol" panose="05050102010706020507" pitchFamily="18" charset="2"/>
              </a:rPr>
              <a:t></a:t>
            </a:r>
            <a:r>
              <a:rPr lang="en-US" sz="1000" kern="1200" dirty="0" smtClean="0">
                <a:solidFill>
                  <a:schemeClr val="tx1"/>
                </a:solidFill>
                <a:effectLst/>
                <a:latin typeface="Calibri" panose="020F0502020204030204" pitchFamily="34" charset="0"/>
                <a:ea typeface="+mn-ea"/>
                <a:cs typeface="+mn-cs"/>
              </a:rPr>
              <a:t> 360. Now we will introduce two additional ones.</a:t>
            </a:r>
          </a:p>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60</a:t>
            </a:fld>
            <a:endParaRPr lang="en-US"/>
          </a:p>
        </p:txBody>
      </p:sp>
    </p:spTree>
    <p:extLst>
      <p:ext uri="{BB962C8B-B14F-4D97-AF65-F5344CB8AC3E}">
        <p14:creationId xmlns:p14="http://schemas.microsoft.com/office/powerpoint/2010/main" val="41120112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We will need these distributions in later chapters, at which point we will also explain the significance of the degree of freedoms. Right now we just want to familiarize ourselves with new ways to compute probabilities.</a:t>
            </a:r>
          </a:p>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61</a:t>
            </a:fld>
            <a:endParaRPr lang="en-US"/>
          </a:p>
        </p:txBody>
      </p:sp>
    </p:spTree>
    <p:extLst>
      <p:ext uri="{BB962C8B-B14F-4D97-AF65-F5344CB8AC3E}">
        <p14:creationId xmlns:p14="http://schemas.microsoft.com/office/powerpoint/2010/main" val="10811474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62</a:t>
            </a:fld>
            <a:endParaRPr lang="en-US"/>
          </a:p>
        </p:txBody>
      </p:sp>
    </p:spTree>
    <p:extLst>
      <p:ext uri="{BB962C8B-B14F-4D97-AF65-F5344CB8AC3E}">
        <p14:creationId xmlns:p14="http://schemas.microsoft.com/office/powerpoint/2010/main" val="15073273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63</a:t>
            </a:fld>
            <a:endParaRPr lang="en-US"/>
          </a:p>
        </p:txBody>
      </p:sp>
    </p:spTree>
    <p:extLst>
      <p:ext uri="{BB962C8B-B14F-4D97-AF65-F5344CB8AC3E}">
        <p14:creationId xmlns:p14="http://schemas.microsoft.com/office/powerpoint/2010/main" val="13899929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65</a:t>
            </a:fld>
            <a:endParaRPr lang="en-US"/>
          </a:p>
        </p:txBody>
      </p:sp>
    </p:spTree>
    <p:extLst>
      <p:ext uri="{BB962C8B-B14F-4D97-AF65-F5344CB8AC3E}">
        <p14:creationId xmlns:p14="http://schemas.microsoft.com/office/powerpoint/2010/main" val="15748707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66</a:t>
            </a:fld>
            <a:endParaRPr lang="en-US"/>
          </a:p>
        </p:txBody>
      </p:sp>
    </p:spTree>
    <p:extLst>
      <p:ext uri="{BB962C8B-B14F-4D97-AF65-F5344CB8AC3E}">
        <p14:creationId xmlns:p14="http://schemas.microsoft.com/office/powerpoint/2010/main" val="22793120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Calibri" panose="020F0502020204030204" pitchFamily="34" charset="0"/>
                <a:ea typeface="+mn-ea"/>
                <a:cs typeface="+mn-cs"/>
              </a:rPr>
              <a:t>The importance of this theorem is that it allows us to start with an </a:t>
            </a:r>
            <a:r>
              <a:rPr lang="en-US" sz="1000" i="1" kern="1200" dirty="0" smtClean="0">
                <a:solidFill>
                  <a:schemeClr val="tx1"/>
                </a:solidFill>
                <a:effectLst/>
                <a:latin typeface="Calibri" panose="020F0502020204030204" pitchFamily="34" charset="0"/>
                <a:ea typeface="+mn-ea"/>
                <a:cs typeface="+mn-cs"/>
              </a:rPr>
              <a:t>arbitrary </a:t>
            </a:r>
            <a:r>
              <a:rPr lang="en-US" sz="1000" kern="1200" dirty="0" smtClean="0">
                <a:solidFill>
                  <a:schemeClr val="tx1"/>
                </a:solidFill>
                <a:effectLst/>
                <a:latin typeface="Calibri" panose="020F0502020204030204" pitchFamily="34" charset="0"/>
                <a:ea typeface="+mn-ea"/>
                <a:cs typeface="+mn-cs"/>
              </a:rPr>
              <a:t>and possibly unknown distribution, yet use the </a:t>
            </a:r>
            <a:r>
              <a:rPr lang="en-US" sz="1000" i="1" kern="1200" dirty="0" smtClean="0">
                <a:solidFill>
                  <a:schemeClr val="tx1"/>
                </a:solidFill>
                <a:effectLst/>
                <a:latin typeface="Calibri" panose="020F0502020204030204" pitchFamily="34" charset="0"/>
                <a:ea typeface="+mn-ea"/>
                <a:cs typeface="+mn-cs"/>
              </a:rPr>
              <a:t>normal </a:t>
            </a:r>
            <a:r>
              <a:rPr lang="en-US" sz="1000" kern="1200" dirty="0" smtClean="0">
                <a:solidFill>
                  <a:schemeClr val="tx1"/>
                </a:solidFill>
                <a:effectLst/>
                <a:latin typeface="Calibri" panose="020F0502020204030204" pitchFamily="34" charset="0"/>
                <a:ea typeface="+mn-ea"/>
                <a:cs typeface="+mn-cs"/>
              </a:rPr>
              <a:t>distribution with appropriate mean and standard deviation to perform various computations, at least approximately.</a:t>
            </a:r>
          </a:p>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67</a:t>
            </a:fld>
            <a:endParaRPr lang="en-US"/>
          </a:p>
        </p:txBody>
      </p:sp>
    </p:spTree>
    <p:extLst>
      <p:ext uri="{BB962C8B-B14F-4D97-AF65-F5344CB8AC3E}">
        <p14:creationId xmlns:p14="http://schemas.microsoft.com/office/powerpoint/2010/main" val="18740050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68</a:t>
            </a:fld>
            <a:endParaRPr lang="en-US"/>
          </a:p>
        </p:txBody>
      </p:sp>
    </p:spTree>
    <p:extLst>
      <p:ext uri="{BB962C8B-B14F-4D97-AF65-F5344CB8AC3E}">
        <p14:creationId xmlns:p14="http://schemas.microsoft.com/office/powerpoint/2010/main" val="28350572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72</a:t>
            </a:fld>
            <a:endParaRPr lang="en-US"/>
          </a:p>
        </p:txBody>
      </p:sp>
    </p:spTree>
    <p:extLst>
      <p:ext uri="{BB962C8B-B14F-4D97-AF65-F5344CB8AC3E}">
        <p14:creationId xmlns:p14="http://schemas.microsoft.com/office/powerpoint/2010/main" val="18485136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Calibri" panose="020F0502020204030204" pitchFamily="34" charset="0"/>
                <a:ea typeface="+mn-ea"/>
                <a:cs typeface="+mn-cs"/>
              </a:rPr>
              <a:t>If you have done everything correctly, you have just discovered the Central Limit Theorem!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tx1"/>
                </a:solidFill>
                <a:effectLst/>
                <a:latin typeface="Calibri" panose="020F0502020204030204" pitchFamily="34" charset="0"/>
                <a:ea typeface="+mn-ea"/>
                <a:cs typeface="+mn-cs"/>
              </a:rPr>
              <a:t>Relax: if you have any trouble with that applet, or if you are not exactly sure what it shows and how it works, do not worry.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tx1"/>
                </a:solidFill>
                <a:effectLst/>
                <a:latin typeface="Calibri" panose="020F0502020204030204" pitchFamily="34" charset="0"/>
                <a:ea typeface="+mn-ea"/>
                <a:cs typeface="+mn-cs"/>
              </a:rPr>
              <a:t>In this class we are interested in the consequences of the Central Limit Theorem, coming up in the next chapter, and not in that theorem in and of itself.</a:t>
            </a:r>
          </a:p>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77</a:t>
            </a:fld>
            <a:endParaRPr lang="en-US"/>
          </a:p>
        </p:txBody>
      </p:sp>
    </p:spTree>
    <p:extLst>
      <p:ext uri="{BB962C8B-B14F-4D97-AF65-F5344CB8AC3E}">
        <p14:creationId xmlns:p14="http://schemas.microsoft.com/office/powerpoint/2010/main" val="2381256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Calibri" panose="020F0502020204030204" pitchFamily="34" charset="0"/>
                <a:ea typeface="+mn-ea"/>
                <a:cs typeface="+mn-cs"/>
              </a:rPr>
              <a:t>If this more rigorous definition sounds somewhat abstract, you are right. If it actually sounds too abstract for comfort, very good! In a true probability theory course we would use this above abstract definition and then continue to derive various properties of it. But for this course we will be content with saying that probabilities of events are numbers between 0 and 1 that determine the likelihood of events occurring. That should sound much simpler. In many cases these probabilities are determined by counting or as proportions.</a:t>
            </a:r>
          </a:p>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5</a:t>
            </a:fld>
            <a:endParaRPr lang="en-US"/>
          </a:p>
        </p:txBody>
      </p:sp>
    </p:spTree>
    <p:extLst>
      <p:ext uri="{BB962C8B-B14F-4D97-AF65-F5344CB8AC3E}">
        <p14:creationId xmlns:p14="http://schemas.microsoft.com/office/powerpoint/2010/main" val="4446178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Calibri" panose="020F0502020204030204" pitchFamily="34" charset="0"/>
                <a:ea typeface="+mn-ea"/>
                <a:cs typeface="+mn-cs"/>
              </a:rPr>
              <a:t>Of the continuous distributions the normal ones are the most important, but they require a </a:t>
            </a:r>
            <a:r>
              <a:rPr lang="en-US" sz="1000" i="1" kern="1200" dirty="0" smtClean="0">
                <a:solidFill>
                  <a:schemeClr val="tx1"/>
                </a:solidFill>
                <a:effectLst/>
                <a:latin typeface="Calibri" panose="020F0502020204030204" pitchFamily="34" charset="0"/>
                <a:ea typeface="+mn-ea"/>
                <a:cs typeface="+mn-cs"/>
              </a:rPr>
              <a:t>numerical </a:t>
            </a:r>
            <a:r>
              <a:rPr lang="en-US" sz="1000" kern="1200" dirty="0" smtClean="0">
                <a:solidFill>
                  <a:schemeClr val="tx1"/>
                </a:solidFill>
                <a:effectLst/>
                <a:latin typeface="Calibri" panose="020F0502020204030204" pitchFamily="34" charset="0"/>
                <a:ea typeface="+mn-ea"/>
                <a:cs typeface="+mn-cs"/>
              </a:rPr>
              <a:t>variable. Is there anything we can do for </a:t>
            </a:r>
            <a:r>
              <a:rPr lang="en-US" sz="1000" i="1" kern="1200" dirty="0" smtClean="0">
                <a:solidFill>
                  <a:schemeClr val="tx1"/>
                </a:solidFill>
                <a:effectLst/>
                <a:latin typeface="Calibri" panose="020F0502020204030204" pitchFamily="34" charset="0"/>
                <a:ea typeface="+mn-ea"/>
                <a:cs typeface="+mn-cs"/>
              </a:rPr>
              <a:t>categorical </a:t>
            </a:r>
            <a:r>
              <a:rPr lang="en-US" sz="1000" kern="1200" dirty="0" smtClean="0">
                <a:solidFill>
                  <a:schemeClr val="tx1"/>
                </a:solidFill>
                <a:effectLst/>
                <a:latin typeface="Calibri" panose="020F0502020204030204" pitchFamily="34" charset="0"/>
                <a:ea typeface="+mn-ea"/>
                <a:cs typeface="+mn-cs"/>
              </a:rPr>
              <a:t>variables? It turns out that if our data is such that it falls into exactly two categories, it can be modeled by a </a:t>
            </a:r>
            <a:r>
              <a:rPr lang="en-US" sz="1000" i="1" kern="1200" dirty="0" smtClean="0">
                <a:solidFill>
                  <a:schemeClr val="tx1"/>
                </a:solidFill>
                <a:effectLst/>
                <a:latin typeface="Calibri" panose="020F0502020204030204" pitchFamily="34" charset="0"/>
                <a:ea typeface="+mn-ea"/>
                <a:cs typeface="+mn-cs"/>
              </a:rPr>
              <a:t>binomial distribution</a:t>
            </a:r>
            <a:r>
              <a:rPr lang="en-US" sz="1000" kern="1200" dirty="0" smtClean="0">
                <a:solidFill>
                  <a:schemeClr val="tx1"/>
                </a:solidFill>
                <a:effectLst/>
                <a:latin typeface="Calibri" panose="020F0502020204030204" pitchFamily="34" charset="0"/>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effectLst/>
              <a:latin typeface="Calibri" panose="020F050202020403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78</a:t>
            </a:fld>
            <a:endParaRPr lang="en-US"/>
          </a:p>
        </p:txBody>
      </p:sp>
    </p:spTree>
    <p:extLst>
      <p:ext uri="{BB962C8B-B14F-4D97-AF65-F5344CB8AC3E}">
        <p14:creationId xmlns:p14="http://schemas.microsoft.com/office/powerpoint/2010/main" val="20818561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79</a:t>
            </a:fld>
            <a:endParaRPr lang="en-US"/>
          </a:p>
        </p:txBody>
      </p:sp>
    </p:spTree>
    <p:extLst>
      <p:ext uri="{BB962C8B-B14F-4D97-AF65-F5344CB8AC3E}">
        <p14:creationId xmlns:p14="http://schemas.microsoft.com/office/powerpoint/2010/main" val="29182823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Calibri" panose="020F0502020204030204" pitchFamily="34" charset="0"/>
                <a:ea typeface="+mn-ea"/>
                <a:cs typeface="+mn-cs"/>
              </a:rPr>
              <a:t>This is pretty nifty. It gives us the probability of getting </a:t>
            </a:r>
            <a:r>
              <a:rPr lang="en-US" sz="1000" i="1" kern="1200" dirty="0" smtClean="0">
                <a:solidFill>
                  <a:schemeClr val="tx1"/>
                </a:solidFill>
                <a:effectLst/>
                <a:latin typeface="Calibri" panose="020F0502020204030204" pitchFamily="34" charset="0"/>
                <a:ea typeface="+mn-ea"/>
                <a:cs typeface="+mn-cs"/>
              </a:rPr>
              <a:t>k </a:t>
            </a:r>
            <a:r>
              <a:rPr lang="en-US" sz="1000" kern="1200" dirty="0" smtClean="0">
                <a:solidFill>
                  <a:schemeClr val="tx1"/>
                </a:solidFill>
                <a:effectLst/>
                <a:latin typeface="Calibri" panose="020F0502020204030204" pitchFamily="34" charset="0"/>
                <a:ea typeface="+mn-ea"/>
                <a:cs typeface="+mn-cs"/>
              </a:rPr>
              <a:t>successes in</a:t>
            </a:r>
            <a:r>
              <a:rPr lang="en-US" sz="1000" kern="1200" baseline="0" dirty="0" smtClean="0">
                <a:solidFill>
                  <a:schemeClr val="tx1"/>
                </a:solidFill>
                <a:effectLst/>
                <a:latin typeface="Calibri" panose="020F0502020204030204" pitchFamily="34" charset="0"/>
                <a:ea typeface="+mn-ea"/>
                <a:cs typeface="+mn-cs"/>
              </a:rPr>
              <a:t> </a:t>
            </a:r>
            <a:r>
              <a:rPr lang="en-US" sz="1000" i="1" kern="1200" dirty="0" smtClean="0">
                <a:solidFill>
                  <a:schemeClr val="tx1"/>
                </a:solidFill>
                <a:effectLst/>
                <a:latin typeface="Calibri" panose="020F0502020204030204" pitchFamily="34" charset="0"/>
                <a:ea typeface="+mn-ea"/>
                <a:cs typeface="+mn-cs"/>
              </a:rPr>
              <a:t>N </a:t>
            </a:r>
            <a:r>
              <a:rPr lang="en-US" sz="1000" kern="1200" dirty="0" smtClean="0">
                <a:solidFill>
                  <a:schemeClr val="tx1"/>
                </a:solidFill>
                <a:effectLst/>
                <a:latin typeface="Calibri" panose="020F0502020204030204" pitchFamily="34" charset="0"/>
                <a:ea typeface="+mn-ea"/>
                <a:cs typeface="+mn-cs"/>
              </a:rPr>
              <a:t>total tries, each of which has probability of success </a:t>
            </a:r>
            <a:r>
              <a:rPr lang="en-US" sz="1000" i="1" kern="1200" dirty="0" smtClean="0">
                <a:solidFill>
                  <a:schemeClr val="tx1"/>
                </a:solidFill>
                <a:effectLst/>
                <a:latin typeface="Calibri" panose="020F0502020204030204" pitchFamily="34" charset="0"/>
                <a:ea typeface="+mn-ea"/>
                <a:cs typeface="+mn-cs"/>
              </a:rPr>
              <a:t>p.</a:t>
            </a:r>
            <a:endParaRPr lang="en-US" sz="1000" kern="1200" dirty="0" smtClean="0">
              <a:solidFill>
                <a:schemeClr val="tx1"/>
              </a:solidFill>
              <a:effectLst/>
              <a:latin typeface="Calibri" panose="020F0502020204030204" pitchFamily="34" charset="0"/>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83</a:t>
            </a:fld>
            <a:endParaRPr lang="en-US"/>
          </a:p>
        </p:txBody>
      </p:sp>
    </p:spTree>
    <p:extLst>
      <p:ext uri="{BB962C8B-B14F-4D97-AF65-F5344CB8AC3E}">
        <p14:creationId xmlns:p14="http://schemas.microsoft.com/office/powerpoint/2010/main" val="348768171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84</a:t>
            </a:fld>
            <a:endParaRPr lang="en-US"/>
          </a:p>
        </p:txBody>
      </p:sp>
    </p:spTree>
    <p:extLst>
      <p:ext uri="{BB962C8B-B14F-4D97-AF65-F5344CB8AC3E}">
        <p14:creationId xmlns:p14="http://schemas.microsoft.com/office/powerpoint/2010/main" val="191518984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87</a:t>
            </a:fld>
            <a:endParaRPr lang="en-US"/>
          </a:p>
        </p:txBody>
      </p:sp>
    </p:spTree>
    <p:extLst>
      <p:ext uri="{BB962C8B-B14F-4D97-AF65-F5344CB8AC3E}">
        <p14:creationId xmlns:p14="http://schemas.microsoft.com/office/powerpoint/2010/main" val="139453147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Calibri" panose="020F0502020204030204" pitchFamily="34" charset="0"/>
                <a:ea typeface="+mn-ea"/>
                <a:cs typeface="+mn-cs"/>
              </a:rPr>
              <a:t>Let us conclude this chapter with an interesting application that might give you pause for thought.</a:t>
            </a:r>
          </a:p>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89</a:t>
            </a:fld>
            <a:endParaRPr lang="en-US"/>
          </a:p>
        </p:txBody>
      </p:sp>
    </p:spTree>
    <p:extLst>
      <p:ext uri="{BB962C8B-B14F-4D97-AF65-F5344CB8AC3E}">
        <p14:creationId xmlns:p14="http://schemas.microsoft.com/office/powerpoint/2010/main" val="201741938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92</a:t>
            </a:fld>
            <a:endParaRPr lang="en-US"/>
          </a:p>
        </p:txBody>
      </p:sp>
    </p:spTree>
    <p:extLst>
      <p:ext uri="{BB962C8B-B14F-4D97-AF65-F5344CB8AC3E}">
        <p14:creationId xmlns:p14="http://schemas.microsoft.com/office/powerpoint/2010/main" val="251203857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93</a:t>
            </a:fld>
            <a:endParaRPr lang="en-US"/>
          </a:p>
        </p:txBody>
      </p:sp>
    </p:spTree>
    <p:extLst>
      <p:ext uri="{BB962C8B-B14F-4D97-AF65-F5344CB8AC3E}">
        <p14:creationId xmlns:p14="http://schemas.microsoft.com/office/powerpoint/2010/main" val="154036561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95</a:t>
            </a:fld>
            <a:endParaRPr lang="en-US"/>
          </a:p>
        </p:txBody>
      </p:sp>
    </p:spTree>
    <p:extLst>
      <p:ext uri="{BB962C8B-B14F-4D97-AF65-F5344CB8AC3E}">
        <p14:creationId xmlns:p14="http://schemas.microsoft.com/office/powerpoint/2010/main" val="106256820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97</a:t>
            </a:fld>
            <a:endParaRPr lang="en-US"/>
          </a:p>
        </p:txBody>
      </p:sp>
    </p:spTree>
    <p:extLst>
      <p:ext uri="{BB962C8B-B14F-4D97-AF65-F5344CB8AC3E}">
        <p14:creationId xmlns:p14="http://schemas.microsoft.com/office/powerpoint/2010/main" val="212656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6</a:t>
            </a:fld>
            <a:endParaRPr lang="en-US"/>
          </a:p>
        </p:txBody>
      </p:sp>
    </p:spTree>
    <p:extLst>
      <p:ext uri="{BB962C8B-B14F-4D97-AF65-F5344CB8AC3E}">
        <p14:creationId xmlns:p14="http://schemas.microsoft.com/office/powerpoint/2010/main" val="12824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000" kern="1200" dirty="0" smtClean="0">
                <a:solidFill>
                  <a:schemeClr val="tx1"/>
                </a:solidFill>
                <a:effectLst/>
                <a:latin typeface="Calibri" panose="020F0502020204030204" pitchFamily="34" charset="0"/>
                <a:ea typeface="+mn-ea"/>
                <a:cs typeface="+mn-cs"/>
              </a:rPr>
              <a:t>Also, by practicing, a dart player can significantly increase the probability of hitting a bull’s-eye; the preceding number refers to darts thrown </a:t>
            </a:r>
            <a:r>
              <a:rPr lang="en-US" sz="1000" i="1" kern="1200" dirty="0" smtClean="0">
                <a:solidFill>
                  <a:schemeClr val="tx1"/>
                </a:solidFill>
                <a:effectLst/>
                <a:latin typeface="Calibri" panose="020F0502020204030204" pitchFamily="34" charset="0"/>
                <a:ea typeface="+mn-ea"/>
                <a:cs typeface="+mn-cs"/>
              </a:rPr>
              <a:t>randomly </a:t>
            </a:r>
            <a:r>
              <a:rPr lang="en-US" sz="1000" kern="1200" dirty="0" smtClean="0">
                <a:solidFill>
                  <a:schemeClr val="tx1"/>
                </a:solidFill>
                <a:effectLst/>
                <a:latin typeface="Calibri" panose="020F0502020204030204" pitchFamily="34" charset="0"/>
                <a:ea typeface="+mn-ea"/>
                <a:cs typeface="+mn-cs"/>
              </a:rPr>
              <a:t>at the board.</a:t>
            </a:r>
          </a:p>
          <a:p>
            <a:pPr marL="171450" indent="-171450">
              <a:buFont typeface="Arial" panose="020B0604020202020204" pitchFamily="34" charset="0"/>
              <a:buChar char="•"/>
            </a:pPr>
            <a:r>
              <a:rPr lang="en-US" sz="1000" kern="1200" dirty="0" smtClean="0">
                <a:solidFill>
                  <a:schemeClr val="tx1"/>
                </a:solidFill>
                <a:effectLst/>
                <a:latin typeface="Calibri" panose="020F0502020204030204" pitchFamily="34" charset="0"/>
                <a:ea typeface="+mn-ea"/>
                <a:cs typeface="+mn-cs"/>
              </a:rPr>
              <a:t>In more real-life experiments it may be too time-consuming or simply impossible to list all possible outcomes or to count the ones we are interested in, but we can instead use experimentation or relative frequencies to come up with approximate probabilities.</a:t>
            </a:r>
          </a:p>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11</a:t>
            </a:fld>
            <a:endParaRPr lang="en-US"/>
          </a:p>
        </p:txBody>
      </p:sp>
    </p:spTree>
    <p:extLst>
      <p:ext uri="{BB962C8B-B14F-4D97-AF65-F5344CB8AC3E}">
        <p14:creationId xmlns:p14="http://schemas.microsoft.com/office/powerpoint/2010/main" val="91719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12</a:t>
            </a:fld>
            <a:endParaRPr lang="en-US"/>
          </a:p>
        </p:txBody>
      </p:sp>
    </p:spTree>
    <p:extLst>
      <p:ext uri="{BB962C8B-B14F-4D97-AF65-F5344CB8AC3E}">
        <p14:creationId xmlns:p14="http://schemas.microsoft.com/office/powerpoint/2010/main" val="3355765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13</a:t>
            </a:fld>
            <a:endParaRPr lang="en-US"/>
          </a:p>
        </p:txBody>
      </p:sp>
    </p:spTree>
    <p:extLst>
      <p:ext uri="{BB962C8B-B14F-4D97-AF65-F5344CB8AC3E}">
        <p14:creationId xmlns:p14="http://schemas.microsoft.com/office/powerpoint/2010/main" val="299895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9" name="Slide Number Placeholder 28"/>
          <p:cNvSpPr>
            <a:spLocks noGrp="1"/>
          </p:cNvSpPr>
          <p:nvPr>
            <p:ph type="sldNum" sz="quarter" idx="12"/>
          </p:nvPr>
        </p:nvSpPr>
        <p:spPr/>
        <p:txBody>
          <a:bodyPr/>
          <a:lstStyle>
            <a:extLst/>
          </a:lstStyle>
          <a:p>
            <a:fld id="{401CF334-2D5C-4859-84A6-CA7E6E43FAEB}" type="slidenum">
              <a:rPr lang="en-US" smtClean="0"/>
              <a:t>‹#›</a:t>
            </a:fld>
            <a:endParaRPr lang="en-US"/>
          </a:p>
        </p:txBody>
      </p:sp>
      <p:sp>
        <p:nvSpPr>
          <p:cNvPr id="8" name="Title 7"/>
          <p:cNvSpPr>
            <a:spLocks noGrp="1"/>
          </p:cNvSpPr>
          <p:nvPr>
            <p:ph type="ctrTitle"/>
          </p:nvPr>
        </p:nvSpPr>
        <p:spPr>
          <a:xfrm>
            <a:off x="1219200" y="4343400"/>
            <a:ext cx="10363200" cy="1975104"/>
          </a:xfrm>
        </p:spPr>
        <p:txBody>
          <a:bodyPr/>
          <a:lstStyle>
            <a:lvl1pPr marR="9144" algn="l">
              <a:defRPr sz="4000" b="1" cap="all" spc="0" baseline="0">
                <a:solidFill>
                  <a:schemeClr val="tx2"/>
                </a:solidFill>
                <a:effectLst>
                  <a:reflection blurRad="12700" stA="34000" endA="740" endPos="53000" dir="5400000" sy="-100000" algn="bl" rotWithShape="0"/>
                </a:effectLst>
              </a:defRPr>
            </a:lvl1pPr>
            <a:extLst/>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1219200" y="2834640"/>
            <a:ext cx="10363200" cy="1508760"/>
          </a:xfrm>
        </p:spPr>
        <p:txBody>
          <a:bodyPr lIns="100584" tIns="45720" anchor="b"/>
          <a:lstStyle>
            <a:lvl1pPr marL="0" indent="0" algn="l">
              <a:spcBef>
                <a:spcPts val="0"/>
              </a:spcBef>
              <a:buNone/>
              <a:defRPr sz="2000">
                <a:solidFill>
                  <a:schemeClr val="tx1">
                    <a:lumMod val="75000"/>
                    <a:lumOff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smtClean="0"/>
              <a:t>Click to edit Master subtitle style</a:t>
            </a:r>
            <a:endParaRPr kumimoji="0" lang="en-US" dirty="0"/>
          </a:p>
        </p:txBody>
      </p:sp>
    </p:spTree>
    <p:extLst>
      <p:ext uri="{BB962C8B-B14F-4D97-AF65-F5344CB8AC3E}">
        <p14:creationId xmlns:p14="http://schemas.microsoft.com/office/powerpoint/2010/main" val="366747438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490709" y="0"/>
            <a:ext cx="1170432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cxnSp>
        <p:nvCxnSpPr>
          <p:cNvPr id="9" name="Straight Connector 8"/>
          <p:cNvCxnSpPr/>
          <p:nvPr/>
        </p:nvCxnSpPr>
        <p:spPr>
          <a:xfrm flipV="1">
            <a:off x="484260" y="1885028"/>
            <a:ext cx="11710163"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bwMode="grayWhite">
          <a:xfrm>
            <a:off x="1219200" y="441252"/>
            <a:ext cx="9144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490709" y="1893781"/>
            <a:ext cx="1170432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1219200" y="1150144"/>
            <a:ext cx="9144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8636000" y="55499"/>
            <a:ext cx="2844800" cy="365125"/>
          </a:xfrm>
          <a:prstGeom prst="rect">
            <a:avLst/>
          </a:prstGeom>
        </p:spPr>
        <p:txBody>
          <a:bodyPr/>
          <a:lstStyle>
            <a:extLst/>
          </a:lstStyle>
          <a:p>
            <a:endParaRPr lang="en-US"/>
          </a:p>
        </p:txBody>
      </p:sp>
      <p:sp>
        <p:nvSpPr>
          <p:cNvPr id="6" name="Footer Placeholder 5"/>
          <p:cNvSpPr>
            <a:spLocks noGrp="1"/>
          </p:cNvSpPr>
          <p:nvPr>
            <p:ph type="ftr" sz="quarter" idx="11"/>
          </p:nvPr>
        </p:nvSpPr>
        <p:spPr>
          <a:xfrm>
            <a:off x="1219200" y="55499"/>
            <a:ext cx="7416800" cy="365125"/>
          </a:xfrm>
          <a:prstGeom prst="rect">
            <a:avLst/>
          </a:prstGeom>
        </p:spPr>
        <p:txBody>
          <a:bodyPr/>
          <a:lstStyle>
            <a:extLst/>
          </a:lstStyle>
          <a:p>
            <a:endParaRPr lang="en-US"/>
          </a:p>
        </p:txBody>
      </p:sp>
      <p:sp>
        <p:nvSpPr>
          <p:cNvPr id="7" name="Slide Number Placeholder 6"/>
          <p:cNvSpPr>
            <a:spLocks noGrp="1"/>
          </p:cNvSpPr>
          <p:nvPr>
            <p:ph type="sldNum" sz="quarter" idx="12"/>
          </p:nvPr>
        </p:nvSpPr>
        <p:spPr>
          <a:xfrm>
            <a:off x="11480800" y="55499"/>
            <a:ext cx="609600" cy="365125"/>
          </a:xfrm>
        </p:spPr>
        <p:txBody>
          <a:bodyPr/>
          <a:lstStyle>
            <a:extLst/>
          </a:lstStyle>
          <a:p>
            <a:fld id="{401CF334-2D5C-4859-84A6-CA7E6E43FAEB}" type="slidenum">
              <a:rPr lang="en-US" smtClean="0"/>
              <a:t>‹#›</a:t>
            </a:fld>
            <a:endParaRPr lang="en-US"/>
          </a:p>
        </p:txBody>
      </p:sp>
    </p:spTree>
    <p:extLst>
      <p:ext uri="{BB962C8B-B14F-4D97-AF65-F5344CB8AC3E}">
        <p14:creationId xmlns:p14="http://schemas.microsoft.com/office/powerpoint/2010/main" val="184392422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extLst/>
          </a:lstStyle>
          <a:p>
            <a:fld id="{401CF334-2D5C-4859-84A6-CA7E6E43FAEB}" type="slidenum">
              <a:rPr lang="en-US" smtClean="0"/>
              <a:t>‹#›</a:t>
            </a:fld>
            <a:endParaRPr lang="en-US"/>
          </a:p>
        </p:txBody>
      </p:sp>
    </p:spTree>
    <p:extLst>
      <p:ext uri="{BB962C8B-B14F-4D97-AF65-F5344CB8AC3E}">
        <p14:creationId xmlns:p14="http://schemas.microsoft.com/office/powerpoint/2010/main" val="117344471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6416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812800" y="274640"/>
            <a:ext cx="78232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extLst/>
          </a:lstStyle>
          <a:p>
            <a:fld id="{401CF334-2D5C-4859-84A6-CA7E6E43FAEB}" type="slidenum">
              <a:rPr lang="en-US" smtClean="0"/>
              <a:t>‹#›</a:t>
            </a:fld>
            <a:endParaRPr lang="en-US"/>
          </a:p>
        </p:txBody>
      </p:sp>
    </p:spTree>
    <p:extLst>
      <p:ext uri="{BB962C8B-B14F-4D97-AF65-F5344CB8AC3E}">
        <p14:creationId xmlns:p14="http://schemas.microsoft.com/office/powerpoint/2010/main" val="370556908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effectLst>
                  <a:outerShdw blurRad="38100" dist="38100" dir="2700000" algn="tl">
                    <a:srgbClr val="000000">
                      <a:alpha val="43137"/>
                    </a:srgbClr>
                  </a:outerShdw>
                </a:effectLst>
              </a:defRPr>
            </a:lvl1pPr>
            <a:extLst/>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lvl1pPr>
              <a:defRPr sz="2600"/>
            </a:lvl1pPr>
            <a:lvl2pPr>
              <a:defRPr sz="2400"/>
            </a:lvl2pPr>
            <a:lvl4pPr>
              <a:defRPr sz="2200"/>
            </a:lvl4pPr>
            <a:lvl5pPr>
              <a:defRPr sz="2200"/>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Slide Number Placeholder 5"/>
          <p:cNvSpPr>
            <a:spLocks noGrp="1"/>
          </p:cNvSpPr>
          <p:nvPr>
            <p:ph type="sldNum" sz="quarter" idx="12"/>
          </p:nvPr>
        </p:nvSpPr>
        <p:spPr/>
        <p:txBody>
          <a:bodyPr/>
          <a:lstStyle>
            <a:extLst/>
          </a:lstStyle>
          <a:p>
            <a:fld id="{401CF334-2D5C-4859-84A6-CA7E6E43FAEB}" type="slidenum">
              <a:rPr lang="en-US" smtClean="0"/>
              <a:t>‹#›</a:t>
            </a:fld>
            <a:endParaRPr lang="en-US"/>
          </a:p>
        </p:txBody>
      </p:sp>
      <p:sp>
        <p:nvSpPr>
          <p:cNvPr id="9" name="Date Placeholder 27"/>
          <p:cNvSpPr txBox="1">
            <a:spLocks/>
          </p:cNvSpPr>
          <p:nvPr userDrawn="1"/>
        </p:nvSpPr>
        <p:spPr>
          <a:xfrm>
            <a:off x="307950" y="6416676"/>
            <a:ext cx="4829534" cy="365052"/>
          </a:xfrm>
          <a:prstGeom prst="rect">
            <a:avLst/>
          </a:prstGeom>
        </p:spPr>
        <p:txBody>
          <a:bodyPr/>
          <a:lstStyle>
            <a:defPPr>
              <a:defRPr lang="en-US"/>
            </a:defPPr>
            <a:lvl1pPr marL="0" marR="0" indent="0" algn="l" defTabSz="914400" rtl="0" eaLnBrk="1" fontAlgn="auto" latinLnBrk="0" hangingPunct="1">
              <a:lnSpc>
                <a:spcPct val="100000"/>
              </a:lnSpc>
              <a:spcBef>
                <a:spcPts val="0"/>
              </a:spcBef>
              <a:spcAft>
                <a:spcPts val="0"/>
              </a:spcAft>
              <a:buClrTx/>
              <a:buSzTx/>
              <a:buFontTx/>
              <a:buNone/>
              <a:tabLst/>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0"/>
              </a:spcAft>
            </a:pPr>
            <a:r>
              <a:rPr lang="en-US" sz="1050" b="1" i="0" dirty="0" smtClean="0">
                <a:solidFill>
                  <a:schemeClr val="tx2"/>
                </a:solidFill>
                <a:latin typeface="+mn-lt"/>
              </a:rPr>
              <a:t>Using Statistics for Better Business Decisions </a:t>
            </a:r>
            <a:endParaRPr lang="en-US" sz="1050" b="0" i="0" dirty="0" smtClean="0">
              <a:solidFill>
                <a:schemeClr val="tx2"/>
              </a:solidFill>
              <a:latin typeface="+mn-lt"/>
            </a:endParaRPr>
          </a:p>
          <a:p>
            <a:pPr algn="l">
              <a:spcAft>
                <a:spcPts val="100"/>
              </a:spcAft>
            </a:pPr>
            <a:r>
              <a:rPr lang="en-US" sz="1000" b="0" i="0" kern="1200" dirty="0" smtClean="0">
                <a:solidFill>
                  <a:schemeClr val="tx2"/>
                </a:solidFill>
                <a:effectLst/>
                <a:latin typeface="+mn-lt"/>
                <a:ea typeface="+mn-ea"/>
                <a:cs typeface="+mn-cs"/>
              </a:rPr>
              <a:t>Copyright © Justin </a:t>
            </a:r>
            <a:r>
              <a:rPr lang="en-US" sz="1000" b="0" i="0" kern="1200" dirty="0" err="1" smtClean="0">
                <a:solidFill>
                  <a:schemeClr val="tx2"/>
                </a:solidFill>
                <a:effectLst/>
                <a:latin typeface="+mn-lt"/>
                <a:ea typeface="+mn-ea"/>
                <a:cs typeface="+mn-cs"/>
              </a:rPr>
              <a:t>Bateh</a:t>
            </a:r>
            <a:r>
              <a:rPr lang="en-US" sz="1000" b="0" i="0" kern="1200" dirty="0" smtClean="0">
                <a:solidFill>
                  <a:schemeClr val="tx2"/>
                </a:solidFill>
                <a:effectLst/>
                <a:latin typeface="+mn-lt"/>
                <a:ea typeface="+mn-ea"/>
                <a:cs typeface="+mn-cs"/>
              </a:rPr>
              <a:t> and Bert G. </a:t>
            </a:r>
            <a:r>
              <a:rPr lang="en-US" sz="1000" b="0" i="0" kern="1200" dirty="0" err="1" smtClean="0">
                <a:solidFill>
                  <a:schemeClr val="tx2"/>
                </a:solidFill>
                <a:effectLst/>
                <a:latin typeface="+mn-lt"/>
                <a:ea typeface="+mn-ea"/>
                <a:cs typeface="+mn-cs"/>
              </a:rPr>
              <a:t>Wachsmuth</a:t>
            </a:r>
            <a:r>
              <a:rPr lang="en-US" sz="1000" b="0" i="0" kern="1200" dirty="0" smtClean="0">
                <a:solidFill>
                  <a:schemeClr val="tx2"/>
                </a:solidFill>
                <a:effectLst/>
                <a:latin typeface="+mn-lt"/>
                <a:ea typeface="+mn-ea"/>
                <a:cs typeface="+mn-cs"/>
              </a:rPr>
              <a:t>, 2016. All rights reserved.</a:t>
            </a:r>
            <a:endParaRPr lang="en-US" sz="1000" i="0" dirty="0" smtClean="0">
              <a:solidFill>
                <a:schemeClr val="tx2"/>
              </a:solidFill>
              <a:latin typeface="+mn-lt"/>
            </a:endParaRPr>
          </a:p>
        </p:txBody>
      </p:sp>
    </p:spTree>
    <p:extLst>
      <p:ext uri="{BB962C8B-B14F-4D97-AF65-F5344CB8AC3E}">
        <p14:creationId xmlns:p14="http://schemas.microsoft.com/office/powerpoint/2010/main" val="287778771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61390" y="980661"/>
            <a:ext cx="10721009" cy="5141843"/>
          </a:xfrm>
        </p:spPr>
        <p:txBody>
          <a:bodyPr/>
          <a:lstStyle>
            <a:lvl1pPr>
              <a:defRPr sz="2600"/>
            </a:lvl1pPr>
            <a:lvl2pPr>
              <a:defRPr sz="2400"/>
            </a:lvl2pPr>
            <a:lvl4pPr>
              <a:defRPr sz="2200"/>
            </a:lvl4pPr>
            <a:lvl5pPr>
              <a:defRPr sz="2200"/>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Slide Number Placeholder 5"/>
          <p:cNvSpPr>
            <a:spLocks noGrp="1"/>
          </p:cNvSpPr>
          <p:nvPr>
            <p:ph type="sldNum" sz="quarter" idx="12"/>
          </p:nvPr>
        </p:nvSpPr>
        <p:spPr/>
        <p:txBody>
          <a:bodyPr/>
          <a:lstStyle>
            <a:extLst/>
          </a:lstStyle>
          <a:p>
            <a:fld id="{401CF334-2D5C-4859-84A6-CA7E6E43FAEB}" type="slidenum">
              <a:rPr lang="en-US" smtClean="0"/>
              <a:t>‹#›</a:t>
            </a:fld>
            <a:endParaRPr lang="en-US"/>
          </a:p>
        </p:txBody>
      </p:sp>
      <p:sp>
        <p:nvSpPr>
          <p:cNvPr id="9" name="Date Placeholder 27"/>
          <p:cNvSpPr txBox="1">
            <a:spLocks/>
          </p:cNvSpPr>
          <p:nvPr userDrawn="1"/>
        </p:nvSpPr>
        <p:spPr>
          <a:xfrm>
            <a:off x="307950" y="6416676"/>
            <a:ext cx="4829534" cy="365052"/>
          </a:xfrm>
          <a:prstGeom prst="rect">
            <a:avLst/>
          </a:prstGeom>
        </p:spPr>
        <p:txBody>
          <a:bodyPr/>
          <a:lstStyle>
            <a:defPPr>
              <a:defRPr lang="en-US"/>
            </a:defPPr>
            <a:lvl1pPr marL="0" marR="0" indent="0" algn="l" defTabSz="914400" rtl="0" eaLnBrk="1" fontAlgn="auto" latinLnBrk="0" hangingPunct="1">
              <a:lnSpc>
                <a:spcPct val="100000"/>
              </a:lnSpc>
              <a:spcBef>
                <a:spcPts val="0"/>
              </a:spcBef>
              <a:spcAft>
                <a:spcPts val="0"/>
              </a:spcAft>
              <a:buClrTx/>
              <a:buSzTx/>
              <a:buFontTx/>
              <a:buNone/>
              <a:tabLst/>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0"/>
              </a:spcAft>
            </a:pPr>
            <a:r>
              <a:rPr lang="en-US" sz="1050" b="1" i="0" dirty="0" smtClean="0">
                <a:solidFill>
                  <a:schemeClr val="tx2"/>
                </a:solidFill>
                <a:latin typeface="+mn-lt"/>
              </a:rPr>
              <a:t>Using Statistics for Better Business Decisions </a:t>
            </a:r>
            <a:endParaRPr lang="en-US" sz="1050" b="0" i="0" dirty="0" smtClean="0">
              <a:solidFill>
                <a:schemeClr val="tx2"/>
              </a:solidFill>
              <a:latin typeface="+mn-lt"/>
            </a:endParaRPr>
          </a:p>
          <a:p>
            <a:pPr algn="l">
              <a:spcAft>
                <a:spcPts val="100"/>
              </a:spcAft>
            </a:pPr>
            <a:r>
              <a:rPr lang="en-US" sz="1000" b="0" i="0" kern="1200" dirty="0" smtClean="0">
                <a:solidFill>
                  <a:schemeClr val="tx2"/>
                </a:solidFill>
                <a:effectLst/>
                <a:latin typeface="+mn-lt"/>
                <a:ea typeface="+mn-ea"/>
                <a:cs typeface="+mn-cs"/>
              </a:rPr>
              <a:t>Copyright © Justin </a:t>
            </a:r>
            <a:r>
              <a:rPr lang="en-US" sz="1000" b="0" i="0" kern="1200" dirty="0" err="1" smtClean="0">
                <a:solidFill>
                  <a:schemeClr val="tx2"/>
                </a:solidFill>
                <a:effectLst/>
                <a:latin typeface="+mn-lt"/>
                <a:ea typeface="+mn-ea"/>
                <a:cs typeface="+mn-cs"/>
              </a:rPr>
              <a:t>Bateh</a:t>
            </a:r>
            <a:r>
              <a:rPr lang="en-US" sz="1000" b="0" i="0" kern="1200" dirty="0" smtClean="0">
                <a:solidFill>
                  <a:schemeClr val="tx2"/>
                </a:solidFill>
                <a:effectLst/>
                <a:latin typeface="+mn-lt"/>
                <a:ea typeface="+mn-ea"/>
                <a:cs typeface="+mn-cs"/>
              </a:rPr>
              <a:t> and Bert G. </a:t>
            </a:r>
            <a:r>
              <a:rPr lang="en-US" sz="1000" b="0" i="0" kern="1200" dirty="0" err="1" smtClean="0">
                <a:solidFill>
                  <a:schemeClr val="tx2"/>
                </a:solidFill>
                <a:effectLst/>
                <a:latin typeface="+mn-lt"/>
                <a:ea typeface="+mn-ea"/>
                <a:cs typeface="+mn-cs"/>
              </a:rPr>
              <a:t>Wachsmuth</a:t>
            </a:r>
            <a:r>
              <a:rPr lang="en-US" sz="1000" b="0" i="0" kern="1200" dirty="0" smtClean="0">
                <a:solidFill>
                  <a:schemeClr val="tx2"/>
                </a:solidFill>
                <a:effectLst/>
                <a:latin typeface="+mn-lt"/>
                <a:ea typeface="+mn-ea"/>
                <a:cs typeface="+mn-cs"/>
              </a:rPr>
              <a:t>, 2016. All rights reserved.</a:t>
            </a:r>
            <a:endParaRPr lang="en-US" sz="1000" i="0" dirty="0" smtClean="0">
              <a:solidFill>
                <a:schemeClr val="tx2"/>
              </a:solidFill>
              <a:latin typeface="+mn-lt"/>
            </a:endParaRPr>
          </a:p>
        </p:txBody>
      </p:sp>
    </p:spTree>
    <p:extLst>
      <p:ext uri="{BB962C8B-B14F-4D97-AF65-F5344CB8AC3E}">
        <p14:creationId xmlns:p14="http://schemas.microsoft.com/office/powerpoint/2010/main" val="141886580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42536" y="1351672"/>
            <a:ext cx="7624064"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6" name="Slide Number Placeholder 5"/>
          <p:cNvSpPr>
            <a:spLocks noGrp="1"/>
          </p:cNvSpPr>
          <p:nvPr>
            <p:ph type="sldNum" sz="quarter" idx="12"/>
          </p:nvPr>
        </p:nvSpPr>
        <p:spPr/>
        <p:txBody>
          <a:bodyPr/>
          <a:lstStyle>
            <a:extLst/>
          </a:lstStyle>
          <a:p>
            <a:fld id="{401CF334-2D5C-4859-84A6-CA7E6E43FAEB}" type="slidenum">
              <a:rPr lang="en-US" smtClean="0"/>
              <a:t>‹#›</a:t>
            </a:fld>
            <a:endParaRPr lang="en-US"/>
          </a:p>
        </p:txBody>
      </p:sp>
      <p:sp>
        <p:nvSpPr>
          <p:cNvPr id="2" name="Title 1"/>
          <p:cNvSpPr>
            <a:spLocks noGrp="1"/>
          </p:cNvSpPr>
          <p:nvPr>
            <p:ph type="title"/>
          </p:nvPr>
        </p:nvSpPr>
        <p:spPr>
          <a:xfrm>
            <a:off x="942536" y="512064"/>
            <a:ext cx="10875264"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Tree>
    <p:extLst>
      <p:ext uri="{BB962C8B-B14F-4D97-AF65-F5344CB8AC3E}">
        <p14:creationId xmlns:p14="http://schemas.microsoft.com/office/powerpoint/2010/main" val="179606185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12064"/>
            <a:ext cx="109728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619125" y="1770502"/>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207125" y="1770502"/>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Footer Placeholder 5"/>
          <p:cNvSpPr>
            <a:spLocks noGrp="1"/>
          </p:cNvSpPr>
          <p:nvPr>
            <p:ph type="ftr" sz="quarter" idx="11"/>
          </p:nvPr>
        </p:nvSpPr>
        <p:spPr>
          <a:xfrm>
            <a:off x="641684" y="6416676"/>
            <a:ext cx="3048000" cy="365125"/>
          </a:xfrm>
          <a:prstGeom prst="rect">
            <a:avLst/>
          </a:prstGeom>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401CF334-2D5C-4859-84A6-CA7E6E43FAEB}" type="slidenum">
              <a:rPr lang="en-US" smtClean="0"/>
              <a:t>‹#›</a:t>
            </a:fld>
            <a:endParaRPr lang="en-US"/>
          </a:p>
        </p:txBody>
      </p:sp>
    </p:spTree>
    <p:extLst>
      <p:ext uri="{BB962C8B-B14F-4D97-AF65-F5344CB8AC3E}">
        <p14:creationId xmlns:p14="http://schemas.microsoft.com/office/powerpoint/2010/main" val="244950345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3099" y="512064"/>
            <a:ext cx="103632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809750"/>
            <a:ext cx="5386917" cy="639762"/>
          </a:xfrm>
        </p:spPr>
        <p:txBody>
          <a:bodyPr anchor="ctr"/>
          <a:lstStyle>
            <a:lvl1pPr marL="73152" indent="0" algn="l">
              <a:buNone/>
              <a:defRPr sz="2400" b="0">
                <a:solidFill>
                  <a:schemeClr val="accent3"/>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6193368" y="1809750"/>
            <a:ext cx="5389033" cy="639762"/>
          </a:xfrm>
        </p:spPr>
        <p:txBody>
          <a:bodyPr anchor="ctr"/>
          <a:lstStyle>
            <a:lvl1pPr marL="73152" indent="0">
              <a:buNone/>
              <a:defRPr sz="2400" b="0">
                <a:solidFill>
                  <a:schemeClr val="accent3"/>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459037"/>
            <a:ext cx="5386917"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459037"/>
            <a:ext cx="5389033"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Slide Number Placeholder 8"/>
          <p:cNvSpPr>
            <a:spLocks noGrp="1"/>
          </p:cNvSpPr>
          <p:nvPr>
            <p:ph type="sldNum" sz="quarter" idx="12"/>
          </p:nvPr>
        </p:nvSpPr>
        <p:spPr/>
        <p:txBody>
          <a:bodyPr/>
          <a:lstStyle>
            <a:extLst/>
          </a:lstStyle>
          <a:p>
            <a:fld id="{401CF334-2D5C-4859-84A6-CA7E6E43FAEB}" type="slidenum">
              <a:rPr lang="en-US" smtClean="0"/>
              <a:t>‹#›</a:t>
            </a:fld>
            <a:endParaRPr lang="en-US"/>
          </a:p>
        </p:txBody>
      </p:sp>
    </p:spTree>
    <p:extLst>
      <p:ext uri="{BB962C8B-B14F-4D97-AF65-F5344CB8AC3E}">
        <p14:creationId xmlns:p14="http://schemas.microsoft.com/office/powerpoint/2010/main" val="413346655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512064"/>
            <a:ext cx="10363200" cy="914400"/>
          </a:xfrm>
        </p:spPr>
        <p:txBody>
          <a:bodyPr/>
          <a:lstStyle>
            <a:lvl1pPr>
              <a:defRPr sz="4000" cap="none" baseline="0"/>
            </a:lvl1pPr>
            <a:extLst/>
          </a:lstStyle>
          <a:p>
            <a:r>
              <a:rPr kumimoji="0" lang="en-US" smtClean="0"/>
              <a:t>Click to edit Master title style</a:t>
            </a:r>
            <a:endParaRPr kumimoji="0" lang="en-US"/>
          </a:p>
        </p:txBody>
      </p:sp>
      <p:sp>
        <p:nvSpPr>
          <p:cNvPr id="5" name="Slide Number Placeholder 4"/>
          <p:cNvSpPr>
            <a:spLocks noGrp="1"/>
          </p:cNvSpPr>
          <p:nvPr>
            <p:ph type="sldNum" sz="quarter" idx="12"/>
          </p:nvPr>
        </p:nvSpPr>
        <p:spPr/>
        <p:txBody>
          <a:bodyPr/>
          <a:lstStyle>
            <a:extLst/>
          </a:lstStyle>
          <a:p>
            <a:fld id="{401CF334-2D5C-4859-84A6-CA7E6E43FAEB}" type="slidenum">
              <a:rPr lang="en-US" smtClean="0"/>
              <a:t>‹#›</a:t>
            </a:fld>
            <a:endParaRPr lang="en-US"/>
          </a:p>
        </p:txBody>
      </p:sp>
    </p:spTree>
    <p:extLst>
      <p:ext uri="{BB962C8B-B14F-4D97-AF65-F5344CB8AC3E}">
        <p14:creationId xmlns:p14="http://schemas.microsoft.com/office/powerpoint/2010/main" val="342071190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extLst/>
          </a:lstStyle>
          <a:p>
            <a:fld id="{401CF334-2D5C-4859-84A6-CA7E6E43FAEB}" type="slidenum">
              <a:rPr lang="en-US" smtClean="0"/>
              <a:t>‹#›</a:t>
            </a:fld>
            <a:endParaRPr lang="en-US"/>
          </a:p>
        </p:txBody>
      </p:sp>
    </p:spTree>
    <p:extLst>
      <p:ext uri="{BB962C8B-B14F-4D97-AF65-F5344CB8AC3E}">
        <p14:creationId xmlns:p14="http://schemas.microsoft.com/office/powerpoint/2010/main" val="399359334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109728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435100"/>
            <a:ext cx="33528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0" y="1435100"/>
            <a:ext cx="73152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Slide Number Placeholder 6"/>
          <p:cNvSpPr>
            <a:spLocks noGrp="1"/>
          </p:cNvSpPr>
          <p:nvPr>
            <p:ph type="sldNum" sz="quarter" idx="12"/>
          </p:nvPr>
        </p:nvSpPr>
        <p:spPr/>
        <p:txBody>
          <a:bodyPr/>
          <a:lstStyle>
            <a:extLst/>
          </a:lstStyle>
          <a:p>
            <a:fld id="{401CF334-2D5C-4859-84A6-CA7E6E43FAEB}" type="slidenum">
              <a:rPr lang="en-US" smtClean="0"/>
              <a:t>‹#›</a:t>
            </a:fld>
            <a:endParaRPr lang="en-US"/>
          </a:p>
        </p:txBody>
      </p:sp>
    </p:spTree>
    <p:extLst>
      <p:ext uri="{BB962C8B-B14F-4D97-AF65-F5344CB8AC3E}">
        <p14:creationId xmlns:p14="http://schemas.microsoft.com/office/powerpoint/2010/main" val="121128778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41684" y="529389"/>
            <a:ext cx="10940716" cy="897074"/>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641684" y="1796716"/>
            <a:ext cx="10940716" cy="4325788"/>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3" name="Slide Number Placeholder 22"/>
          <p:cNvSpPr>
            <a:spLocks noGrp="1"/>
          </p:cNvSpPr>
          <p:nvPr>
            <p:ph type="sldNum" sz="quarter" idx="4"/>
          </p:nvPr>
        </p:nvSpPr>
        <p:spPr>
          <a:xfrm>
            <a:off x="11480800" y="6416676"/>
            <a:ext cx="609600" cy="365125"/>
          </a:xfrm>
          <a:prstGeom prst="rect">
            <a:avLst/>
          </a:prstGeom>
        </p:spPr>
        <p:txBody>
          <a:bodyPr vert="horz" anchor="b"/>
          <a:lstStyle>
            <a:lvl1pPr algn="l" eaLnBrk="1" latinLnBrk="0" hangingPunct="1">
              <a:defRPr kumimoji="0" sz="1200">
                <a:solidFill>
                  <a:schemeClr val="tx2"/>
                </a:solidFill>
              </a:defRPr>
            </a:lvl1pPr>
            <a:extLst/>
          </a:lstStyle>
          <a:p>
            <a:fld id="{401CF334-2D5C-4859-84A6-CA7E6E43FAEB}" type="slidenum">
              <a:rPr lang="en-US" smtClean="0"/>
              <a:t>‹#›</a:t>
            </a:fld>
            <a:endParaRPr lang="en-US"/>
          </a:p>
        </p:txBody>
      </p:sp>
    </p:spTree>
    <p:extLst>
      <p:ext uri="{BB962C8B-B14F-4D97-AF65-F5344CB8AC3E}">
        <p14:creationId xmlns:p14="http://schemas.microsoft.com/office/powerpoint/2010/main" val="133806545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70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hf sldNum="0" hdr="0" ftr="0" dt="0"/>
  <p:txStyles>
    <p:titleStyle>
      <a:lvl1pPr algn="l" rtl="0" eaLnBrk="1" latinLnBrk="0" hangingPunct="1">
        <a:spcBef>
          <a:spcPct val="0"/>
        </a:spcBef>
        <a:buNone/>
        <a:defRPr kumimoji="0" sz="4000" kern="1200" spc="-100" baseline="0">
          <a:solidFill>
            <a:schemeClr val="tx2"/>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26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4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2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www.betterbusinessdecisions.org/data/health_female.xl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www.betterbusinessdecisions.org/data/health_female.xl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20.jpg"/><Relationship Id="rId4" Type="http://schemas.openxmlformats.org/officeDocument/2006/relationships/image" Target="../media/image19.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25.jp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28.jpg"/></Relationships>
</file>

<file path=ppt/slides/_rels/slide5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hyperlink" Target="http://www.mathcs.org/java/programs/CLT/clt.html" TargetMode="Externa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480.png"/><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openxmlformats.org/officeDocument/2006/relationships/image" Target="../media/image40.jpg"/></Relationships>
</file>

<file path=ppt/slides/_rels/slide8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81314" y="2826173"/>
            <a:ext cx="10363200" cy="1508760"/>
          </a:xfrm>
        </p:spPr>
        <p:txBody>
          <a:bodyPr>
            <a:normAutofit/>
          </a:bodyPr>
          <a:lstStyle/>
          <a:p>
            <a:r>
              <a:rPr lang="en-US" sz="2200" dirty="0">
                <a:effectLst>
                  <a:outerShdw blurRad="38100" dist="38100" dir="2700000" algn="tl">
                    <a:srgbClr val="000000">
                      <a:alpha val="43137"/>
                    </a:srgbClr>
                  </a:outerShdw>
                </a:effectLst>
                <a:latin typeface="+mj-lt"/>
              </a:rPr>
              <a:t>Justin </a:t>
            </a:r>
            <a:r>
              <a:rPr lang="en-US" sz="2200" dirty="0" err="1">
                <a:effectLst>
                  <a:outerShdw blurRad="38100" dist="38100" dir="2700000" algn="tl">
                    <a:srgbClr val="000000">
                      <a:alpha val="43137"/>
                    </a:srgbClr>
                  </a:outerShdw>
                </a:effectLst>
                <a:latin typeface="+mj-lt"/>
              </a:rPr>
              <a:t>Bateh</a:t>
            </a:r>
            <a:r>
              <a:rPr lang="en-US" sz="2200" dirty="0">
                <a:effectLst>
                  <a:outerShdw blurRad="38100" dist="38100" dir="2700000" algn="tl">
                    <a:srgbClr val="000000">
                      <a:alpha val="43137"/>
                    </a:srgbClr>
                  </a:outerShdw>
                </a:effectLst>
                <a:latin typeface="+mj-lt"/>
              </a:rPr>
              <a:t> and Bert G. </a:t>
            </a:r>
            <a:r>
              <a:rPr lang="en-US" sz="2200" dirty="0" err="1">
                <a:effectLst>
                  <a:outerShdw blurRad="38100" dist="38100" dir="2700000" algn="tl">
                    <a:srgbClr val="000000">
                      <a:alpha val="43137"/>
                    </a:srgbClr>
                  </a:outerShdw>
                </a:effectLst>
                <a:latin typeface="+mj-lt"/>
              </a:rPr>
              <a:t>Wachsmuth</a:t>
            </a:r>
            <a:endParaRPr lang="en-US" sz="2200" dirty="0">
              <a:effectLst>
                <a:outerShdw blurRad="38100" dist="38100" dir="2700000" algn="tl">
                  <a:srgbClr val="000000">
                    <a:alpha val="43137"/>
                  </a:srgbClr>
                </a:outerShdw>
              </a:effectLst>
              <a:latin typeface="+mj-lt"/>
            </a:endParaRPr>
          </a:p>
        </p:txBody>
      </p:sp>
      <p:sp>
        <p:nvSpPr>
          <p:cNvPr id="2" name="Title 1"/>
          <p:cNvSpPr>
            <a:spLocks noGrp="1"/>
          </p:cNvSpPr>
          <p:nvPr>
            <p:ph type="ctrTitle"/>
          </p:nvPr>
        </p:nvSpPr>
        <p:spPr>
          <a:xfrm>
            <a:off x="1081314" y="4334933"/>
            <a:ext cx="10805886" cy="1975104"/>
          </a:xfrm>
        </p:spPr>
        <p:txBody>
          <a:bodyPr/>
          <a:lstStyle/>
          <a:p>
            <a:r>
              <a:rPr lang="en-US" sz="4800" cap="none" dirty="0">
                <a:effectLst>
                  <a:outerShdw blurRad="38100" dist="38100" dir="2700000" algn="tl">
                    <a:srgbClr val="000000">
                      <a:alpha val="43137"/>
                    </a:srgbClr>
                  </a:outerShdw>
                  <a:reflection blurRad="12700" stA="34000" endA="740" endPos="36000" dir="5400000" sy="-100000" algn="bl" rotWithShape="0"/>
                </a:effectLst>
              </a:rPr>
              <a:t>Using Statistics for Better </a:t>
            </a:r>
            <a:r>
              <a:rPr lang="en-US" sz="4800" cap="none" dirty="0" smtClean="0">
                <a:effectLst>
                  <a:outerShdw blurRad="38100" dist="38100" dir="2700000" algn="tl">
                    <a:srgbClr val="000000">
                      <a:alpha val="43137"/>
                    </a:srgbClr>
                  </a:outerShdw>
                  <a:reflection blurRad="12700" stA="34000" endA="740" endPos="36000" dir="5400000" sy="-100000" algn="bl" rotWithShape="0"/>
                </a:effectLst>
              </a:rPr>
              <a:t/>
            </a:r>
            <a:br>
              <a:rPr lang="en-US" sz="4800" cap="none" dirty="0" smtClean="0">
                <a:effectLst>
                  <a:outerShdw blurRad="38100" dist="38100" dir="2700000" algn="tl">
                    <a:srgbClr val="000000">
                      <a:alpha val="43137"/>
                    </a:srgbClr>
                  </a:outerShdw>
                  <a:reflection blurRad="12700" stA="34000" endA="740" endPos="36000" dir="5400000" sy="-100000" algn="bl" rotWithShape="0"/>
                </a:effectLst>
              </a:rPr>
            </a:br>
            <a:r>
              <a:rPr lang="en-US" sz="4800" cap="none" dirty="0" smtClean="0">
                <a:effectLst>
                  <a:outerShdw blurRad="38100" dist="38100" dir="2700000" algn="tl">
                    <a:srgbClr val="000000">
                      <a:alpha val="43137"/>
                    </a:srgbClr>
                  </a:outerShdw>
                  <a:reflection blurRad="12700" stA="34000" endA="740" endPos="36000" dir="5400000" sy="-100000" algn="bl" rotWithShape="0"/>
                </a:effectLst>
              </a:rPr>
              <a:t>Business </a:t>
            </a:r>
            <a:r>
              <a:rPr lang="en-US" sz="4800" cap="none" dirty="0">
                <a:effectLst>
                  <a:outerShdw blurRad="38100" dist="38100" dir="2700000" algn="tl">
                    <a:srgbClr val="000000">
                      <a:alpha val="43137"/>
                    </a:srgbClr>
                  </a:outerShdw>
                  <a:reflection blurRad="12700" stA="34000" endA="740" endPos="36000" dir="5400000" sy="-100000" algn="bl" rotWithShape="0"/>
                </a:effectLst>
              </a:rPr>
              <a:t>Decisions</a:t>
            </a:r>
          </a:p>
        </p:txBody>
      </p:sp>
      <p:sp>
        <p:nvSpPr>
          <p:cNvPr id="4" name="Date Placeholder 27"/>
          <p:cNvSpPr txBox="1">
            <a:spLocks/>
          </p:cNvSpPr>
          <p:nvPr/>
        </p:nvSpPr>
        <p:spPr>
          <a:xfrm>
            <a:off x="307950" y="6566262"/>
            <a:ext cx="4995570" cy="215465"/>
          </a:xfrm>
          <a:prstGeom prst="rect">
            <a:avLst/>
          </a:prstGeom>
        </p:spPr>
        <p:txBody>
          <a:bodyPr/>
          <a:lstStyle>
            <a:defPPr>
              <a:defRPr lang="en-US"/>
            </a:defPPr>
            <a:lvl1pPr marL="0" marR="0" indent="0" algn="l" defTabSz="914400" rtl="0" eaLnBrk="1" fontAlgn="auto" latinLnBrk="0" hangingPunct="1">
              <a:lnSpc>
                <a:spcPct val="100000"/>
              </a:lnSpc>
              <a:spcBef>
                <a:spcPts val="0"/>
              </a:spcBef>
              <a:spcAft>
                <a:spcPts val="0"/>
              </a:spcAft>
              <a:buClrTx/>
              <a:buSzTx/>
              <a:buFontTx/>
              <a:buNone/>
              <a:tabLst/>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100"/>
              </a:spcAft>
            </a:pPr>
            <a:r>
              <a:rPr lang="en-US" sz="1050" b="0" i="0" kern="1200" dirty="0" smtClean="0">
                <a:solidFill>
                  <a:schemeClr val="tx1">
                    <a:lumMod val="95000"/>
                    <a:lumOff val="5000"/>
                  </a:schemeClr>
                </a:solidFill>
                <a:effectLst/>
                <a:latin typeface="+mn-lt"/>
              </a:rPr>
              <a:t>Copyright © Justin </a:t>
            </a:r>
            <a:r>
              <a:rPr lang="en-US" sz="1050" b="0" i="0" kern="1200" dirty="0" err="1" smtClean="0">
                <a:solidFill>
                  <a:schemeClr val="tx1">
                    <a:lumMod val="95000"/>
                    <a:lumOff val="5000"/>
                  </a:schemeClr>
                </a:solidFill>
                <a:effectLst/>
                <a:latin typeface="+mn-lt"/>
              </a:rPr>
              <a:t>Bateh</a:t>
            </a:r>
            <a:r>
              <a:rPr lang="en-US" sz="1050" b="0" i="0" kern="1200" dirty="0" smtClean="0">
                <a:solidFill>
                  <a:schemeClr val="tx1">
                    <a:lumMod val="95000"/>
                    <a:lumOff val="5000"/>
                  </a:schemeClr>
                </a:solidFill>
                <a:effectLst/>
                <a:latin typeface="+mn-lt"/>
              </a:rPr>
              <a:t> and Bert G. </a:t>
            </a:r>
            <a:r>
              <a:rPr lang="en-US" sz="1050" b="0" i="0" kern="1200" dirty="0" err="1" smtClean="0">
                <a:solidFill>
                  <a:schemeClr val="tx1">
                    <a:lumMod val="95000"/>
                    <a:lumOff val="5000"/>
                  </a:schemeClr>
                </a:solidFill>
                <a:effectLst/>
                <a:latin typeface="+mn-lt"/>
              </a:rPr>
              <a:t>Wachsmuth</a:t>
            </a:r>
            <a:r>
              <a:rPr lang="en-US" sz="1050" b="0" i="0" kern="1200" dirty="0" smtClean="0">
                <a:solidFill>
                  <a:schemeClr val="tx1">
                    <a:lumMod val="95000"/>
                    <a:lumOff val="5000"/>
                  </a:schemeClr>
                </a:solidFill>
                <a:effectLst/>
                <a:latin typeface="+mn-lt"/>
              </a:rPr>
              <a:t>, 2016. All rights reserved.</a:t>
            </a:r>
            <a:endParaRPr lang="en-US" sz="1050" i="0" dirty="0" smtClean="0">
              <a:solidFill>
                <a:schemeClr val="tx1">
                  <a:lumMod val="95000"/>
                  <a:lumOff val="5000"/>
                </a:schemeClr>
              </a:solidFill>
              <a:latin typeface="+mn-lt"/>
            </a:endParaRPr>
          </a:p>
        </p:txBody>
      </p:sp>
    </p:spTree>
    <p:extLst>
      <p:ext uri="{BB962C8B-B14F-4D97-AF65-F5344CB8AC3E}">
        <p14:creationId xmlns:p14="http://schemas.microsoft.com/office/powerpoint/2010/main" val="46848360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7716" y="783099"/>
            <a:ext cx="5524804" cy="1863686"/>
          </a:xfrm>
        </p:spPr>
        <p:txBody>
          <a:bodyPr>
            <a:noAutofit/>
          </a:bodyPr>
          <a:lstStyle/>
          <a:p>
            <a:pPr marL="68580" indent="0" algn="just">
              <a:buNone/>
            </a:pPr>
            <a:r>
              <a:rPr lang="en-US" sz="2200" dirty="0"/>
              <a:t>To compute the probabilities of these numbers </a:t>
            </a:r>
            <a:r>
              <a:rPr lang="en-US" sz="2200" dirty="0" smtClean="0"/>
              <a:t>occurring</a:t>
            </a:r>
            <a:r>
              <a:rPr lang="en-US" sz="2200" dirty="0"/>
              <a:t>, we create a table where each entry inside the table denotes the sum of the die in that column and that </a:t>
            </a:r>
            <a:r>
              <a:rPr lang="en-US" sz="2200" dirty="0" smtClean="0"/>
              <a:t>row.</a:t>
            </a:r>
          </a:p>
          <a:p>
            <a:pPr marL="68580" indent="0" algn="just">
              <a:buNone/>
            </a:pPr>
            <a:endParaRPr lang="en-US"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8835" y="2646785"/>
            <a:ext cx="3990975" cy="3581400"/>
          </a:xfrm>
          <a:prstGeom prst="rect">
            <a:avLst/>
          </a:prstGeom>
        </p:spPr>
      </p:pic>
      <p:sp>
        <p:nvSpPr>
          <p:cNvPr id="7" name="TextBox 6"/>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4: Probability Theory – Introduction</a:t>
            </a:r>
            <a:endParaRPr lang="en-US" sz="1100" b="1" dirty="0">
              <a:solidFill>
                <a:schemeClr val="tx2"/>
              </a:solidFill>
            </a:endParaRPr>
          </a:p>
        </p:txBody>
      </p:sp>
      <p:sp>
        <p:nvSpPr>
          <p:cNvPr id="5" name="Content Placeholder 1"/>
          <p:cNvSpPr txBox="1">
            <a:spLocks/>
          </p:cNvSpPr>
          <p:nvPr/>
        </p:nvSpPr>
        <p:spPr>
          <a:xfrm>
            <a:off x="6516418" y="783099"/>
            <a:ext cx="5015940" cy="5717162"/>
          </a:xfrm>
          <a:prstGeom prst="rect">
            <a:avLst/>
          </a:prstGeom>
        </p:spPr>
        <p:txBody>
          <a:bodyPr vert="horz">
            <a:noAutofit/>
          </a:bodyPr>
          <a:lstStyle>
            <a:lvl1pPr marL="411480" indent="-342900" algn="l" rtl="0" eaLnBrk="1" latinLnBrk="0" hangingPunct="1">
              <a:spcBef>
                <a:spcPts val="700"/>
              </a:spcBef>
              <a:buClr>
                <a:schemeClr val="tx2"/>
              </a:buClr>
              <a:buSzPct val="95000"/>
              <a:buFont typeface="Wingdings"/>
              <a:buChar char=""/>
              <a:defRPr kumimoji="0" sz="26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4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2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a:spcBef>
                <a:spcPts val="600"/>
              </a:spcBef>
              <a:spcAft>
                <a:spcPts val="1200"/>
              </a:spcAft>
            </a:pPr>
            <a:r>
              <a:rPr lang="en-US" sz="2400" dirty="0"/>
              <a:t>T</a:t>
            </a:r>
            <a:r>
              <a:rPr lang="en-US" sz="2400" dirty="0" smtClean="0"/>
              <a:t>otal of 36 possible ways to throw two dice</a:t>
            </a:r>
          </a:p>
          <a:p>
            <a:pPr>
              <a:spcBef>
                <a:spcPts val="600"/>
              </a:spcBef>
              <a:spcAft>
                <a:spcPts val="1200"/>
              </a:spcAft>
            </a:pPr>
            <a:r>
              <a:rPr lang="en-US" sz="2400" dirty="0" smtClean="0"/>
              <a:t>We are interested in their sum being 4</a:t>
            </a:r>
          </a:p>
          <a:p>
            <a:pPr>
              <a:spcBef>
                <a:spcPts val="600"/>
              </a:spcBef>
              <a:spcAft>
                <a:spcPts val="1200"/>
              </a:spcAft>
            </a:pPr>
            <a:r>
              <a:rPr lang="en-US" sz="2400" dirty="0" smtClean="0"/>
              <a:t>From the table we see that there are three possible throws adding up to 4 (a 3 + 1, 2 + 2, and 1 + 3) so that our probability is 3 out of 36, or 3/36, which reduces to 1/12. </a:t>
            </a:r>
          </a:p>
          <a:p>
            <a:pPr>
              <a:spcBef>
                <a:spcPts val="600"/>
              </a:spcBef>
              <a:spcAft>
                <a:spcPts val="1200"/>
              </a:spcAft>
            </a:pPr>
            <a:r>
              <a:rPr lang="en-US" sz="2400" dirty="0" smtClean="0"/>
              <a:t>Thus: </a:t>
            </a:r>
            <a:r>
              <a:rPr lang="en-US" sz="2400" i="1" dirty="0" smtClean="0"/>
              <a:t>P</a:t>
            </a:r>
            <a:r>
              <a:rPr lang="en-US" sz="2400" dirty="0" smtClean="0"/>
              <a:t>({</a:t>
            </a:r>
            <a:r>
              <a:rPr lang="en-US" sz="2400" i="1" dirty="0" smtClean="0"/>
              <a:t>sum of two dice </a:t>
            </a:r>
            <a:r>
              <a:rPr lang="en-US" sz="2400" dirty="0" smtClean="0"/>
              <a:t>= 4}) = 3/36 = 1/12 = 0.0833</a:t>
            </a:r>
          </a:p>
          <a:p>
            <a:pPr>
              <a:spcAft>
                <a:spcPts val="1200"/>
              </a:spcAft>
            </a:pPr>
            <a:endParaRPr lang="en-US" sz="2400" dirty="0"/>
          </a:p>
        </p:txBody>
      </p:sp>
    </p:spTree>
    <p:extLst>
      <p:ext uri="{BB962C8B-B14F-4D97-AF65-F5344CB8AC3E}">
        <p14:creationId xmlns:p14="http://schemas.microsoft.com/office/powerpoint/2010/main" val="39641352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750"/>
                                        <p:tgtEl>
                                          <p:spTgt spid="5">
                                            <p:txEl>
                                              <p:pRg st="0" end="0"/>
                                            </p:txEl>
                                          </p:spTgt>
                                        </p:tgtEl>
                                      </p:cBhvr>
                                    </p:animEffect>
                                    <p:anim calcmode="lin" valueType="num">
                                      <p:cBhvr>
                                        <p:cTn id="15" dur="75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750"/>
                                        <p:tgtEl>
                                          <p:spTgt spid="5">
                                            <p:txEl>
                                              <p:pRg st="1" end="1"/>
                                            </p:txEl>
                                          </p:spTgt>
                                        </p:tgtEl>
                                      </p:cBhvr>
                                    </p:animEffect>
                                    <p:anim calcmode="lin" valueType="num">
                                      <p:cBhvr>
                                        <p:cTn id="22" dur="75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75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750"/>
                                        <p:tgtEl>
                                          <p:spTgt spid="5">
                                            <p:txEl>
                                              <p:pRg st="2" end="2"/>
                                            </p:txEl>
                                          </p:spTgt>
                                        </p:tgtEl>
                                      </p:cBhvr>
                                    </p:animEffect>
                                    <p:anim calcmode="lin" valueType="num">
                                      <p:cBhvr>
                                        <p:cTn id="29" dur="75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0" dur="75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fade">
                                      <p:cBhvr>
                                        <p:cTn id="35" dur="750"/>
                                        <p:tgtEl>
                                          <p:spTgt spid="5">
                                            <p:txEl>
                                              <p:pRg st="3" end="3"/>
                                            </p:txEl>
                                          </p:spTgt>
                                        </p:tgtEl>
                                      </p:cBhvr>
                                    </p:animEffect>
                                    <p:anim calcmode="lin" valueType="num">
                                      <p:cBhvr>
                                        <p:cTn id="36" dur="75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7" dur="75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1390" y="853368"/>
            <a:ext cx="10721009" cy="5407732"/>
          </a:xfrm>
        </p:spPr>
        <p:txBody>
          <a:bodyPr>
            <a:normAutofit/>
          </a:bodyPr>
          <a:lstStyle/>
          <a:p>
            <a:pPr algn="just">
              <a:spcBef>
                <a:spcPts val="600"/>
              </a:spcBef>
              <a:spcAft>
                <a:spcPts val="600"/>
              </a:spcAft>
            </a:pPr>
            <a:r>
              <a:rPr lang="en-US" sz="3200" dirty="0">
                <a:effectLst>
                  <a:outerShdw blurRad="38100" dist="38100" dir="2700000" algn="tl">
                    <a:srgbClr val="000000">
                      <a:alpha val="43137"/>
                    </a:srgbClr>
                  </a:outerShdw>
                </a:effectLst>
              </a:rPr>
              <a:t>To solve question </a:t>
            </a:r>
            <a:r>
              <a:rPr lang="en-US" sz="3200" dirty="0" smtClean="0">
                <a:effectLst>
                  <a:outerShdw blurRad="38100" dist="38100" dir="2700000" algn="tl">
                    <a:srgbClr val="000000">
                      <a:alpha val="43137"/>
                    </a:srgbClr>
                  </a:outerShdw>
                </a:effectLst>
              </a:rPr>
              <a:t>B</a:t>
            </a:r>
          </a:p>
          <a:p>
            <a:pPr lvl="1" algn="just">
              <a:spcBef>
                <a:spcPts val="600"/>
              </a:spcBef>
              <a:spcAft>
                <a:spcPts val="600"/>
              </a:spcAft>
            </a:pPr>
            <a:r>
              <a:rPr lang="en-US" dirty="0" smtClean="0"/>
              <a:t>Leave </a:t>
            </a:r>
            <a:r>
              <a:rPr lang="en-US" dirty="0"/>
              <a:t>the same dialog box up and leave the mean, standard deviation, and cumulative value as they were. </a:t>
            </a:r>
            <a:endParaRPr lang="en-US" dirty="0" smtClean="0"/>
          </a:p>
          <a:p>
            <a:pPr lvl="1" algn="just">
              <a:spcBef>
                <a:spcPts val="600"/>
              </a:spcBef>
              <a:spcAft>
                <a:spcPts val="600"/>
              </a:spcAft>
            </a:pPr>
            <a:r>
              <a:rPr lang="en-US" dirty="0" smtClean="0"/>
              <a:t>Replace </a:t>
            </a:r>
            <a:r>
              <a:rPr lang="en-US" dirty="0"/>
              <a:t>X with 35,000 to get 0.01 or 1 percent for B.</a:t>
            </a:r>
          </a:p>
          <a:p>
            <a:pPr algn="just">
              <a:spcBef>
                <a:spcPts val="600"/>
              </a:spcBef>
              <a:spcAft>
                <a:spcPts val="600"/>
              </a:spcAft>
            </a:pPr>
            <a:r>
              <a:rPr lang="en-US" sz="3200" dirty="0">
                <a:effectLst>
                  <a:outerShdw blurRad="38100" dist="38100" dir="2700000" algn="tl">
                    <a:srgbClr val="000000">
                      <a:alpha val="43137"/>
                    </a:srgbClr>
                  </a:outerShdw>
                </a:effectLst>
              </a:rPr>
              <a:t>To solve question </a:t>
            </a:r>
            <a:r>
              <a:rPr lang="en-US" sz="3200" dirty="0" smtClean="0">
                <a:effectLst>
                  <a:outerShdw blurRad="38100" dist="38100" dir="2700000" algn="tl">
                    <a:srgbClr val="000000">
                      <a:alpha val="43137"/>
                    </a:srgbClr>
                  </a:outerShdw>
                </a:effectLst>
              </a:rPr>
              <a:t>C</a:t>
            </a:r>
            <a:endParaRPr lang="en-US" sz="3200" dirty="0">
              <a:effectLst>
                <a:outerShdw blurRad="38100" dist="38100" dir="2700000" algn="tl">
                  <a:srgbClr val="000000">
                    <a:alpha val="43137"/>
                  </a:srgbClr>
                </a:outerShdw>
              </a:effectLst>
            </a:endParaRPr>
          </a:p>
          <a:p>
            <a:pPr lvl="1" algn="just">
              <a:spcBef>
                <a:spcPts val="600"/>
              </a:spcBef>
              <a:spcAft>
                <a:spcPts val="600"/>
              </a:spcAft>
            </a:pPr>
            <a:r>
              <a:rPr lang="en-US" dirty="0"/>
              <a:t>Find the probability of less than or equal to 57,000 first by replacing X with 57,000 and leaving cumulative as True. </a:t>
            </a:r>
          </a:p>
          <a:p>
            <a:pPr lvl="2" algn="just">
              <a:spcBef>
                <a:spcPts val="600"/>
              </a:spcBef>
              <a:spcAft>
                <a:spcPts val="600"/>
              </a:spcAft>
            </a:pPr>
            <a:r>
              <a:rPr lang="en-US" dirty="0"/>
              <a:t>This gives you 0.18 or 18 percent as the probability of getting less than or equal to 57,000. </a:t>
            </a:r>
          </a:p>
          <a:p>
            <a:pPr lvl="1" algn="just">
              <a:spcBef>
                <a:spcPts val="600"/>
              </a:spcBef>
              <a:spcAft>
                <a:spcPts val="600"/>
              </a:spcAft>
            </a:pPr>
            <a:r>
              <a:rPr lang="en-US" dirty="0"/>
              <a:t>To find the probability of getting more than 55,000, subtract 0.18 from 1 to get 0.82 or 82 percent, which is the solution.</a:t>
            </a:r>
          </a:p>
          <a:p>
            <a:pPr marL="68580" indent="0" algn="just">
              <a:spcBef>
                <a:spcPts val="600"/>
              </a:spcBef>
              <a:spcAft>
                <a:spcPts val="600"/>
              </a:spcAft>
              <a:buNone/>
            </a:pPr>
            <a:endParaRPr lang="en-US" sz="2400" dirty="0" smtClean="0"/>
          </a:p>
        </p:txBody>
      </p:sp>
      <p:sp>
        <p:nvSpPr>
          <p:cNvPr id="3" name="TextBox 2"/>
          <p:cNvSpPr txBox="1"/>
          <p:nvPr/>
        </p:nvSpPr>
        <p:spPr>
          <a:xfrm>
            <a:off x="5470359" y="6500261"/>
            <a:ext cx="6525898"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4: Probability Theory </a:t>
            </a:r>
            <a:r>
              <a:rPr lang="en-US" sz="1100" b="1" dirty="0">
                <a:solidFill>
                  <a:schemeClr val="tx2"/>
                </a:solidFill>
              </a:rPr>
              <a:t>– Solving Probability Problems Using Normal Distribution Techniques</a:t>
            </a:r>
          </a:p>
        </p:txBody>
      </p:sp>
    </p:spTree>
    <p:extLst>
      <p:ext uri="{BB962C8B-B14F-4D97-AF65-F5344CB8AC3E}">
        <p14:creationId xmlns:p14="http://schemas.microsoft.com/office/powerpoint/2010/main" val="367709736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750"/>
                                        <p:tgtEl>
                                          <p:spTgt spid="2">
                                            <p:txEl>
                                              <p:pRg st="3" end="3"/>
                                            </p:txEl>
                                          </p:spTgt>
                                        </p:tgtEl>
                                      </p:cBhvr>
                                    </p:animEffect>
                                    <p:anim calcmode="lin" valueType="num">
                                      <p:cBhvr>
                                        <p:cTn id="22"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750"/>
                                        <p:tgtEl>
                                          <p:spTgt spid="2">
                                            <p:txEl>
                                              <p:pRg st="4" end="4"/>
                                            </p:txEl>
                                          </p:spTgt>
                                        </p:tgtEl>
                                      </p:cBhvr>
                                    </p:animEffect>
                                    <p:anim calcmode="lin" valueType="num">
                                      <p:cBhvr>
                                        <p:cTn id="29" dur="75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75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750"/>
                                        <p:tgtEl>
                                          <p:spTgt spid="2">
                                            <p:txEl>
                                              <p:pRg st="5" end="5"/>
                                            </p:txEl>
                                          </p:spTgt>
                                        </p:tgtEl>
                                      </p:cBhvr>
                                    </p:animEffect>
                                    <p:anim calcmode="lin" valueType="num">
                                      <p:cBhvr>
                                        <p:cTn id="36" dur="75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7" dur="75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750"/>
                                        <p:tgtEl>
                                          <p:spTgt spid="2">
                                            <p:txEl>
                                              <p:pRg st="6" end="6"/>
                                            </p:txEl>
                                          </p:spTgt>
                                        </p:tgtEl>
                                      </p:cBhvr>
                                    </p:animEffect>
                                    <p:anim calcmode="lin" valueType="num">
                                      <p:cBhvr>
                                        <p:cTn id="43" dur="75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4" dur="75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7410" y="596876"/>
            <a:ext cx="5646821" cy="2588166"/>
          </a:xfrm>
        </p:spPr>
        <p:txBody>
          <a:bodyPr>
            <a:noAutofit/>
          </a:bodyPr>
          <a:lstStyle/>
          <a:p>
            <a:pPr algn="just"/>
            <a:r>
              <a:rPr lang="en-US" sz="2800" dirty="0">
                <a:effectLst>
                  <a:outerShdw blurRad="38100" dist="38100" dir="2700000" algn="tl">
                    <a:srgbClr val="000000">
                      <a:alpha val="43137"/>
                    </a:srgbClr>
                  </a:outerShdw>
                </a:effectLst>
              </a:rPr>
              <a:t>To solve question </a:t>
            </a:r>
            <a:r>
              <a:rPr lang="en-US" sz="2800" dirty="0" smtClean="0">
                <a:effectLst>
                  <a:outerShdw blurRad="38100" dist="38100" dir="2700000" algn="tl">
                    <a:srgbClr val="000000">
                      <a:alpha val="43137"/>
                    </a:srgbClr>
                  </a:outerShdw>
                </a:effectLst>
              </a:rPr>
              <a:t>D</a:t>
            </a:r>
          </a:p>
          <a:p>
            <a:pPr lvl="1" algn="just"/>
            <a:r>
              <a:rPr lang="en-US" sz="2200" dirty="0"/>
              <a:t>W</a:t>
            </a:r>
            <a:r>
              <a:rPr lang="en-US" sz="2200" dirty="0" smtClean="0"/>
              <a:t>e </a:t>
            </a:r>
            <a:r>
              <a:rPr lang="en-US" sz="2200" dirty="0"/>
              <a:t>must use the inverse function of </a:t>
            </a:r>
            <a:r>
              <a:rPr lang="en-US" sz="2200" i="1" dirty="0"/>
              <a:t>NORMDIST </a:t>
            </a:r>
            <a:r>
              <a:rPr lang="en-US" sz="2200" dirty="0"/>
              <a:t>since we want to compute a cut-off value for </a:t>
            </a:r>
            <a:r>
              <a:rPr lang="en-US" sz="2200" i="1" dirty="0"/>
              <a:t>x </a:t>
            </a:r>
            <a:r>
              <a:rPr lang="en-US" sz="2200" dirty="0"/>
              <a:t>to get a specified </a:t>
            </a:r>
            <a:r>
              <a:rPr lang="en-US" sz="2200" dirty="0" smtClean="0"/>
              <a:t>probability</a:t>
            </a:r>
            <a:r>
              <a:rPr lang="en-US" sz="2200" dirty="0"/>
              <a:t>. </a:t>
            </a:r>
            <a:endParaRPr lang="en-US" sz="2200" dirty="0" smtClean="0"/>
          </a:p>
          <a:p>
            <a:pPr lvl="1" algn="just"/>
            <a:r>
              <a:rPr lang="en-US" sz="2200" dirty="0" smtClean="0"/>
              <a:t>Go </a:t>
            </a:r>
            <a:r>
              <a:rPr lang="en-US" sz="2200" dirty="0"/>
              <a:t>to Insert Function and type in </a:t>
            </a:r>
            <a:r>
              <a:rPr lang="en-US" sz="2200" i="1" dirty="0" smtClean="0"/>
              <a:t>NORMINV.</a:t>
            </a:r>
            <a:endParaRPr lang="en-US" sz="2200" dirty="0"/>
          </a:p>
          <a:p>
            <a:pPr marL="68580" indent="0" algn="just">
              <a:buNone/>
            </a:pPr>
            <a:endParaRPr lang="en-US" sz="2200" dirty="0"/>
          </a:p>
        </p:txBody>
      </p:sp>
      <p:sp>
        <p:nvSpPr>
          <p:cNvPr id="3" name="TextBox 2"/>
          <p:cNvSpPr txBox="1"/>
          <p:nvPr/>
        </p:nvSpPr>
        <p:spPr>
          <a:xfrm>
            <a:off x="5470359" y="6500261"/>
            <a:ext cx="6525898"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4: Probability Theory </a:t>
            </a:r>
            <a:r>
              <a:rPr lang="en-US" sz="1100" b="1" dirty="0">
                <a:solidFill>
                  <a:schemeClr val="tx2"/>
                </a:solidFill>
              </a:rPr>
              <a:t>– Solving Probability Problems Using Normal Distribution Techniques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640" y="3185042"/>
            <a:ext cx="5843588" cy="3207277"/>
          </a:xfrm>
          <a:prstGeom prst="rect">
            <a:avLst/>
          </a:prstGeom>
        </p:spPr>
      </p:pic>
      <p:sp>
        <p:nvSpPr>
          <p:cNvPr id="5" name="Content Placeholder 1"/>
          <p:cNvSpPr txBox="1">
            <a:spLocks/>
          </p:cNvSpPr>
          <p:nvPr/>
        </p:nvSpPr>
        <p:spPr>
          <a:xfrm>
            <a:off x="6134100" y="704817"/>
            <a:ext cx="5546608" cy="5687502"/>
          </a:xfrm>
          <a:prstGeom prst="rect">
            <a:avLst/>
          </a:prstGeom>
        </p:spPr>
        <p:txBody>
          <a:bodyPr vert="horz">
            <a:noAutofit/>
          </a:bodyPr>
          <a:lstStyle>
            <a:lvl1pPr marL="411480" indent="-342900" algn="l" rtl="0" eaLnBrk="1" latinLnBrk="0" hangingPunct="1">
              <a:spcBef>
                <a:spcPts val="700"/>
              </a:spcBef>
              <a:buClr>
                <a:schemeClr val="tx2"/>
              </a:buClr>
              <a:buSzPct val="95000"/>
              <a:buFont typeface="Wingdings"/>
              <a:buChar char=""/>
              <a:defRPr kumimoji="0" sz="26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4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2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algn="just"/>
            <a:r>
              <a:rPr lang="en-US" sz="2200" dirty="0"/>
              <a:t>You are asked to find how many miles will be traveled by more than 72 percent of the trucks, so you are looking for the instances that fall </a:t>
            </a:r>
            <a:r>
              <a:rPr lang="en-US" sz="2200" i="1" dirty="0"/>
              <a:t>above </a:t>
            </a:r>
            <a:r>
              <a:rPr lang="en-US" sz="2200" dirty="0"/>
              <a:t>72 percent, which is the top 27 percent. </a:t>
            </a:r>
            <a:endParaRPr lang="en-US" sz="2200" dirty="0" smtClean="0"/>
          </a:p>
          <a:p>
            <a:pPr algn="just"/>
            <a:r>
              <a:rPr lang="en-US" sz="2200" dirty="0" smtClean="0"/>
              <a:t>If </a:t>
            </a:r>
            <a:r>
              <a:rPr lang="en-US" sz="2200" dirty="0"/>
              <a:t>it had asked us for less than 72 percent of the trucks then we would have been concerned with those trucks in the 0 to 72 percent range, not the 73 to 100 percent range. </a:t>
            </a:r>
            <a:endParaRPr lang="en-US" sz="2200" dirty="0" smtClean="0"/>
          </a:p>
          <a:p>
            <a:pPr algn="just"/>
            <a:r>
              <a:rPr lang="en-US" sz="2200" dirty="0" smtClean="0"/>
              <a:t>Input </a:t>
            </a:r>
            <a:r>
              <a:rPr lang="en-US" sz="2200" dirty="0"/>
              <a:t>the following numbers into the dialog box shown in Figure 4.24</a:t>
            </a:r>
            <a:r>
              <a:rPr lang="en-US" sz="2200" dirty="0" smtClean="0"/>
              <a:t>.</a:t>
            </a:r>
            <a:endParaRPr lang="en-US" sz="2200" dirty="0"/>
          </a:p>
          <a:p>
            <a:pPr algn="just"/>
            <a:r>
              <a:rPr lang="en-US" sz="2200" dirty="0"/>
              <a:t>As you can see, the answer to D is </a:t>
            </a:r>
            <a:r>
              <a:rPr lang="en-US" sz="2200" b="1" dirty="0"/>
              <a:t>61,582 miles</a:t>
            </a:r>
            <a:r>
              <a:rPr lang="en-US" sz="2200" dirty="0" smtClean="0"/>
              <a:t>.</a:t>
            </a:r>
            <a:endParaRPr lang="en-US" sz="2200" dirty="0"/>
          </a:p>
        </p:txBody>
      </p:sp>
    </p:spTree>
    <p:extLst>
      <p:ext uri="{BB962C8B-B14F-4D97-AF65-F5344CB8AC3E}">
        <p14:creationId xmlns:p14="http://schemas.microsoft.com/office/powerpoint/2010/main" val="425337279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750" fill="hold"/>
                                        <p:tgtEl>
                                          <p:spTgt spid="4"/>
                                        </p:tgtEl>
                                        <p:attrNameLst>
                                          <p:attrName>ppt_w</p:attrName>
                                        </p:attrNameLst>
                                      </p:cBhvr>
                                      <p:tavLst>
                                        <p:tav tm="0">
                                          <p:val>
                                            <p:fltVal val="0"/>
                                          </p:val>
                                        </p:tav>
                                        <p:tav tm="100000">
                                          <p:val>
                                            <p:strVal val="#ppt_w"/>
                                          </p:val>
                                        </p:tav>
                                      </p:tavLst>
                                    </p:anim>
                                    <p:anim calcmode="lin" valueType="num">
                                      <p:cBhvr>
                                        <p:cTn id="22" dur="750" fill="hold"/>
                                        <p:tgtEl>
                                          <p:spTgt spid="4"/>
                                        </p:tgtEl>
                                        <p:attrNameLst>
                                          <p:attrName>ppt_h</p:attrName>
                                        </p:attrNameLst>
                                      </p:cBhvr>
                                      <p:tavLst>
                                        <p:tav tm="0">
                                          <p:val>
                                            <p:fltVal val="0"/>
                                          </p:val>
                                        </p:tav>
                                        <p:tav tm="100000">
                                          <p:val>
                                            <p:strVal val="#ppt_h"/>
                                          </p:val>
                                        </p:tav>
                                      </p:tavLst>
                                    </p:anim>
                                    <p:animEffect transition="in" filter="fade">
                                      <p:cBhvr>
                                        <p:cTn id="23" dur="75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750"/>
                                        <p:tgtEl>
                                          <p:spTgt spid="5">
                                            <p:txEl>
                                              <p:pRg st="0" end="0"/>
                                            </p:txEl>
                                          </p:spTgt>
                                        </p:tgtEl>
                                      </p:cBhvr>
                                    </p:animEffect>
                                    <p:anim calcmode="lin" valueType="num">
                                      <p:cBhvr>
                                        <p:cTn id="29" dur="75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0" dur="75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animEffect transition="in" filter="fade">
                                      <p:cBhvr>
                                        <p:cTn id="35" dur="750"/>
                                        <p:tgtEl>
                                          <p:spTgt spid="5">
                                            <p:txEl>
                                              <p:pRg st="1" end="1"/>
                                            </p:txEl>
                                          </p:spTgt>
                                        </p:tgtEl>
                                      </p:cBhvr>
                                    </p:animEffect>
                                    <p:anim calcmode="lin" valueType="num">
                                      <p:cBhvr>
                                        <p:cTn id="36" dur="75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7" dur="75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2" end="2"/>
                                            </p:txEl>
                                          </p:spTgt>
                                        </p:tgtEl>
                                        <p:attrNameLst>
                                          <p:attrName>style.visibility</p:attrName>
                                        </p:attrNameLst>
                                      </p:cBhvr>
                                      <p:to>
                                        <p:strVal val="visible"/>
                                      </p:to>
                                    </p:set>
                                    <p:animEffect transition="in" filter="fade">
                                      <p:cBhvr>
                                        <p:cTn id="42" dur="750"/>
                                        <p:tgtEl>
                                          <p:spTgt spid="5">
                                            <p:txEl>
                                              <p:pRg st="2" end="2"/>
                                            </p:txEl>
                                          </p:spTgt>
                                        </p:tgtEl>
                                      </p:cBhvr>
                                    </p:animEffect>
                                    <p:anim calcmode="lin" valueType="num">
                                      <p:cBhvr>
                                        <p:cTn id="43" dur="75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44" dur="75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3" end="3"/>
                                            </p:txEl>
                                          </p:spTgt>
                                        </p:tgtEl>
                                        <p:attrNameLst>
                                          <p:attrName>style.visibility</p:attrName>
                                        </p:attrNameLst>
                                      </p:cBhvr>
                                      <p:to>
                                        <p:strVal val="visible"/>
                                      </p:to>
                                    </p:set>
                                    <p:animEffect transition="in" filter="fade">
                                      <p:cBhvr>
                                        <p:cTn id="49" dur="750"/>
                                        <p:tgtEl>
                                          <p:spTgt spid="5">
                                            <p:txEl>
                                              <p:pRg st="3" end="3"/>
                                            </p:txEl>
                                          </p:spTgt>
                                        </p:tgtEl>
                                      </p:cBhvr>
                                    </p:animEffect>
                                    <p:anim calcmode="lin" valueType="num">
                                      <p:cBhvr>
                                        <p:cTn id="50" dur="75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51" dur="75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6170" y="609850"/>
            <a:ext cx="5547430" cy="5628686"/>
          </a:xfrm>
        </p:spPr>
        <p:txBody>
          <a:bodyPr>
            <a:normAutofit/>
          </a:bodyPr>
          <a:lstStyle/>
          <a:p>
            <a:pPr marL="68580" indent="0" algn="just">
              <a:spcBef>
                <a:spcPts val="0"/>
              </a:spcBef>
              <a:buNone/>
            </a:pPr>
            <a:r>
              <a:rPr lang="en-US" sz="2400" dirty="0" smtClean="0"/>
              <a:t>For the final example we need to compute areas. </a:t>
            </a:r>
          </a:p>
          <a:p>
            <a:pPr algn="just">
              <a:spcBef>
                <a:spcPts val="0"/>
              </a:spcBef>
            </a:pPr>
            <a:r>
              <a:rPr lang="en-US" sz="2200" dirty="0" smtClean="0"/>
              <a:t>We </a:t>
            </a:r>
            <a:r>
              <a:rPr lang="en-US" sz="2200" dirty="0"/>
              <a:t>assume that every dart thrown will land inside the large square. </a:t>
            </a:r>
            <a:endParaRPr lang="en-US" sz="2200" dirty="0" smtClean="0"/>
          </a:p>
          <a:p>
            <a:pPr algn="just">
              <a:spcBef>
                <a:spcPts val="0"/>
              </a:spcBef>
            </a:pPr>
            <a:r>
              <a:rPr lang="en-US" sz="2200" dirty="0" smtClean="0"/>
              <a:t>Then </a:t>
            </a:r>
            <a:r>
              <a:rPr lang="en-US" sz="2200" dirty="0"/>
              <a:t>the chance of hitting the little circle at random is the ratio of the area of that circle over the area of the </a:t>
            </a:r>
            <a:r>
              <a:rPr lang="en-US" sz="2200" dirty="0" smtClean="0"/>
              <a:t>square. </a:t>
            </a:r>
            <a:endParaRPr lang="en-US" sz="22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1098" y="3424193"/>
            <a:ext cx="3112070" cy="290618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5534" y="2803632"/>
            <a:ext cx="5987288" cy="927120"/>
          </a:xfrm>
          <a:prstGeom prst="rect">
            <a:avLst/>
          </a:prstGeom>
        </p:spPr>
      </p:pic>
      <p:sp>
        <p:nvSpPr>
          <p:cNvPr id="8" name="TextBox 7"/>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4: Probability Theory – Introduction</a:t>
            </a:r>
            <a:endParaRPr lang="en-US" sz="1100" b="1" dirty="0">
              <a:solidFill>
                <a:schemeClr val="tx2"/>
              </a:solidFill>
            </a:endParaRPr>
          </a:p>
        </p:txBody>
      </p:sp>
      <mc:AlternateContent xmlns:mc="http://schemas.openxmlformats.org/markup-compatibility/2006" xmlns:a14="http://schemas.microsoft.com/office/drawing/2010/main">
        <mc:Choice Requires="a14">
          <p:sp>
            <p:nvSpPr>
              <p:cNvPr id="9" name="Content Placeholder 1"/>
              <p:cNvSpPr txBox="1">
                <a:spLocks/>
              </p:cNvSpPr>
              <p:nvPr/>
            </p:nvSpPr>
            <p:spPr>
              <a:xfrm>
                <a:off x="5943600" y="613446"/>
                <a:ext cx="5753100" cy="5886814"/>
              </a:xfrm>
              <a:prstGeom prst="rect">
                <a:avLst/>
              </a:prstGeom>
            </p:spPr>
            <p:txBody>
              <a:bodyPr vert="horz">
                <a:normAutofit lnSpcReduction="10000"/>
              </a:bodyPr>
              <a:lstStyle>
                <a:lvl1pPr marL="411480" indent="-342900" algn="l" rtl="0" eaLnBrk="1" latinLnBrk="0" hangingPunct="1">
                  <a:spcBef>
                    <a:spcPts val="700"/>
                  </a:spcBef>
                  <a:buClr>
                    <a:schemeClr val="tx2"/>
                  </a:buClr>
                  <a:buSzPct val="95000"/>
                  <a:buFont typeface="Wingdings"/>
                  <a:buChar char=""/>
                  <a:defRPr kumimoji="0" sz="26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4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2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algn="just"/>
                <a:r>
                  <a:rPr lang="en-US" sz="2400" dirty="0" smtClean="0"/>
                  <a:t>Recall </a:t>
                </a:r>
                <a:r>
                  <a:rPr lang="en-US" sz="2400" dirty="0"/>
                  <a:t>that the area of a square with side </a:t>
                </a:r>
                <a:r>
                  <a:rPr lang="en-US" sz="2400" i="1" dirty="0">
                    <a:latin typeface="Book Antiqua" panose="02040602050305030304" pitchFamily="18" charset="0"/>
                    <a:ea typeface="Cambria Math" panose="02040503050406030204" pitchFamily="18" charset="0"/>
                  </a:rPr>
                  <a:t>x</a:t>
                </a:r>
                <a:r>
                  <a:rPr lang="en-US" sz="2400" i="1" dirty="0"/>
                  <a:t> </a:t>
                </a:r>
                <a:r>
                  <a:rPr lang="en-US" sz="2400" i="1" dirty="0" smtClean="0"/>
                  <a:t> </a:t>
                </a:r>
                <a:r>
                  <a:rPr lang="en-US" sz="2400" dirty="0" smtClean="0"/>
                  <a:t>is </a:t>
                </a:r>
                <a14:m>
                  <m:oMath xmlns:m="http://schemas.openxmlformats.org/officeDocument/2006/math">
                    <m:sSup>
                      <m:sSupPr>
                        <m:ctrlPr>
                          <a:rPr lang="en-US" sz="2400" i="1" smtClean="0">
                            <a:latin typeface="Cambria Math" panose="02040503050406030204" pitchFamily="18" charset="0"/>
                          </a:rPr>
                        </m:ctrlPr>
                      </m:sSupPr>
                      <m:e>
                        <m:r>
                          <a:rPr lang="en-US" sz="2400" i="1" smtClean="0">
                            <a:latin typeface="Cambria Math" panose="02040503050406030204" pitchFamily="18" charset="0"/>
                          </a:rPr>
                          <m:t>𝑥</m:t>
                        </m:r>
                      </m:e>
                      <m:sup>
                        <m:r>
                          <a:rPr lang="en-US" sz="2400" i="1" smtClean="0">
                            <a:latin typeface="Cambria Math" panose="02040503050406030204" pitchFamily="18" charset="0"/>
                          </a:rPr>
                          <m:t>2</m:t>
                        </m:r>
                      </m:sup>
                    </m:sSup>
                  </m:oMath>
                </a14:m>
                <a:r>
                  <a:rPr lang="en-US" sz="2400" dirty="0" smtClean="0"/>
                  <a:t> </a:t>
                </a:r>
                <a:r>
                  <a:rPr lang="en-US" sz="2400" dirty="0"/>
                  <a:t>and the area of a circle with radius </a:t>
                </a:r>
                <a:r>
                  <a:rPr lang="en-US" sz="2400" i="1" dirty="0">
                    <a:latin typeface="Book Antiqua" panose="02040602050305030304" pitchFamily="18" charset="0"/>
                    <a:ea typeface="Cambria Math" panose="02040503050406030204" pitchFamily="18" charset="0"/>
                  </a:rPr>
                  <a:t>r</a:t>
                </a:r>
                <a:r>
                  <a:rPr lang="en-US" sz="2400" i="1" dirty="0"/>
                  <a:t> </a:t>
                </a:r>
                <a:r>
                  <a:rPr lang="en-US" sz="2400" i="1" dirty="0" smtClean="0"/>
                  <a:t> </a:t>
                </a:r>
                <a:r>
                  <a:rPr lang="en-US" sz="2400" dirty="0" smtClean="0"/>
                  <a:t>is </a:t>
                </a:r>
                <a14:m>
                  <m:oMath xmlns:m="http://schemas.openxmlformats.org/officeDocument/2006/math">
                    <m:r>
                      <a:rPr lang="el-GR" sz="2400" i="1" smtClean="0">
                        <a:latin typeface="Cambria Math" panose="02040503050406030204" pitchFamily="18" charset="0"/>
                      </a:rPr>
                      <m:t>𝜋</m:t>
                    </m:r>
                    <m:sSup>
                      <m:sSupPr>
                        <m:ctrlPr>
                          <a:rPr lang="en-US" sz="2400" i="1" smtClean="0">
                            <a:latin typeface="Cambria Math" panose="02040503050406030204" pitchFamily="18" charset="0"/>
                          </a:rPr>
                        </m:ctrlPr>
                      </m:sSupPr>
                      <m:e>
                        <m:r>
                          <a:rPr lang="en-US" sz="2400" i="1" smtClean="0">
                            <a:latin typeface="Cambria Math" panose="02040503050406030204" pitchFamily="18" charset="0"/>
                          </a:rPr>
                          <m:t>𝑟</m:t>
                        </m:r>
                      </m:e>
                      <m:sup>
                        <m:r>
                          <a:rPr lang="en-US" sz="2400" i="1" smtClean="0">
                            <a:latin typeface="Cambria Math" panose="02040503050406030204" pitchFamily="18" charset="0"/>
                          </a:rPr>
                          <m:t>2</m:t>
                        </m:r>
                      </m:sup>
                    </m:sSup>
                  </m:oMath>
                </a14:m>
                <a:endParaRPr lang="en-US" sz="2400" dirty="0" smtClean="0"/>
              </a:p>
              <a:p>
                <a:pPr algn="just"/>
                <a:r>
                  <a:rPr lang="en-US" sz="2400" dirty="0" smtClean="0"/>
                  <a:t>Thus</a:t>
                </a:r>
                <a:r>
                  <a:rPr lang="en-US" sz="2400" dirty="0"/>
                  <a:t>, the probability of hitting a bull’s-eye at random </a:t>
                </a:r>
                <a:r>
                  <a:rPr lang="en-US" sz="2400" dirty="0" smtClean="0"/>
                  <a:t>is</a:t>
                </a:r>
              </a:p>
              <a:p>
                <a:pPr algn="just"/>
                <a:endParaRPr lang="en-US" sz="2200" dirty="0"/>
              </a:p>
              <a:p>
                <a:pPr algn="just"/>
                <a:endParaRPr lang="en-US" sz="2200" dirty="0" smtClean="0"/>
              </a:p>
              <a:p>
                <a:pPr marL="68580" indent="0" algn="just">
                  <a:buNone/>
                </a:pPr>
                <a:endParaRPr lang="en-US" sz="2200" dirty="0"/>
              </a:p>
              <a:p>
                <a:pPr algn="just"/>
                <a:endParaRPr lang="en-US" sz="2200" dirty="0" smtClean="0"/>
              </a:p>
              <a:p>
                <a:pPr algn="just"/>
                <a:endParaRPr lang="en-US" sz="2200" dirty="0"/>
              </a:p>
              <a:p>
                <a:pPr algn="just"/>
                <a:r>
                  <a:rPr lang="en-US" sz="2400" dirty="0"/>
                  <a:t>Note that the probability remains the same regardless of where the little circle is located inside the square (as long as it is completely inside the square). </a:t>
                </a:r>
              </a:p>
              <a:p>
                <a:pPr marL="68580" indent="0" algn="just">
                  <a:buNone/>
                </a:pPr>
                <a:endParaRPr lang="en-US" sz="2200" dirty="0"/>
              </a:p>
            </p:txBody>
          </p:sp>
        </mc:Choice>
        <mc:Fallback xmlns="">
          <p:sp>
            <p:nvSpPr>
              <p:cNvPr id="9" name="Content Placeholder 1"/>
              <p:cNvSpPr txBox="1">
                <a:spLocks noRot="1" noChangeAspect="1" noMove="1" noResize="1" noEditPoints="1" noAdjustHandles="1" noChangeArrowheads="1" noChangeShapeType="1" noTextEdit="1"/>
              </p:cNvSpPr>
              <p:nvPr/>
            </p:nvSpPr>
            <p:spPr>
              <a:xfrm>
                <a:off x="5943600" y="613446"/>
                <a:ext cx="5753100" cy="5886814"/>
              </a:xfrm>
              <a:prstGeom prst="rect">
                <a:avLst/>
              </a:prstGeom>
              <a:blipFill rotWithShape="0">
                <a:blip r:embed="rId5"/>
                <a:stretch>
                  <a:fillRect l="-106" t="-1451" r="-1589"/>
                </a:stretch>
              </a:blipFill>
            </p:spPr>
            <p:txBody>
              <a:bodyPr/>
              <a:lstStyle/>
              <a:p>
                <a:r>
                  <a:rPr lang="en-US">
                    <a:noFill/>
                  </a:rPr>
                  <a:t> </a:t>
                </a:r>
              </a:p>
            </p:txBody>
          </p:sp>
        </mc:Fallback>
      </mc:AlternateContent>
    </p:spTree>
    <p:extLst>
      <p:ext uri="{BB962C8B-B14F-4D97-AF65-F5344CB8AC3E}">
        <p14:creationId xmlns:p14="http://schemas.microsoft.com/office/powerpoint/2010/main" val="128320210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fade">
                                      <p:cBhvr>
                                        <p:cTn id="28" dur="750"/>
                                        <p:tgtEl>
                                          <p:spTgt spid="9">
                                            <p:txEl>
                                              <p:pRg st="0" end="0"/>
                                            </p:txEl>
                                          </p:spTgt>
                                        </p:tgtEl>
                                      </p:cBhvr>
                                    </p:animEffect>
                                    <p:anim calcmode="lin" valueType="num">
                                      <p:cBhvr>
                                        <p:cTn id="29"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0"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animEffect transition="in" filter="fade">
                                      <p:cBhvr>
                                        <p:cTn id="35" dur="750"/>
                                        <p:tgtEl>
                                          <p:spTgt spid="9">
                                            <p:txEl>
                                              <p:pRg st="1" end="1"/>
                                            </p:txEl>
                                          </p:spTgt>
                                        </p:tgtEl>
                                      </p:cBhvr>
                                    </p:animEffect>
                                    <p:anim calcmode="lin" valueType="num">
                                      <p:cBhvr>
                                        <p:cTn id="36" dur="75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37" dur="75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ppt_w</p:attrName>
                                        </p:attrNameLst>
                                      </p:cBhvr>
                                      <p:tavLst>
                                        <p:tav tm="0">
                                          <p:val>
                                            <p:fltVal val="0"/>
                                          </p:val>
                                        </p:tav>
                                        <p:tav tm="100000">
                                          <p:val>
                                            <p:strVal val="#ppt_w"/>
                                          </p:val>
                                        </p:tav>
                                      </p:tavLst>
                                    </p:anim>
                                    <p:anim calcmode="lin" valueType="num">
                                      <p:cBhvr>
                                        <p:cTn id="43" dur="500" fill="hold"/>
                                        <p:tgtEl>
                                          <p:spTgt spid="7"/>
                                        </p:tgtEl>
                                        <p:attrNameLst>
                                          <p:attrName>ppt_h</p:attrName>
                                        </p:attrNameLst>
                                      </p:cBhvr>
                                      <p:tavLst>
                                        <p:tav tm="0">
                                          <p:val>
                                            <p:fltVal val="0"/>
                                          </p:val>
                                        </p:tav>
                                        <p:tav tm="100000">
                                          <p:val>
                                            <p:strVal val="#ppt_h"/>
                                          </p:val>
                                        </p:tav>
                                      </p:tavLst>
                                    </p:anim>
                                    <p:animEffect transition="in" filter="fade">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9">
                                            <p:txEl>
                                              <p:pRg st="7" end="7"/>
                                            </p:txEl>
                                          </p:spTgt>
                                        </p:tgtEl>
                                        <p:attrNameLst>
                                          <p:attrName>style.visibility</p:attrName>
                                        </p:attrNameLst>
                                      </p:cBhvr>
                                      <p:to>
                                        <p:strVal val="visible"/>
                                      </p:to>
                                    </p:set>
                                    <p:animEffect transition="in" filter="fade">
                                      <p:cBhvr>
                                        <p:cTn id="49" dur="750"/>
                                        <p:tgtEl>
                                          <p:spTgt spid="9">
                                            <p:txEl>
                                              <p:pRg st="7" end="7"/>
                                            </p:txEl>
                                          </p:spTgt>
                                        </p:tgtEl>
                                      </p:cBhvr>
                                    </p:animEffect>
                                    <p:anim calcmode="lin" valueType="num">
                                      <p:cBhvr>
                                        <p:cTn id="50" dur="75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51" dur="75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244187" y="1123310"/>
            <a:ext cx="9937187" cy="1523637"/>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pPr>
              <a:spcBef>
                <a:spcPts val="600"/>
              </a:spcBef>
              <a:spcAft>
                <a:spcPts val="600"/>
              </a:spcAft>
            </a:pPr>
            <a:r>
              <a:rPr lang="en-US" sz="2400" dirty="0" smtClean="0"/>
              <a:t>Suppose </a:t>
            </a:r>
            <a:r>
              <a:rPr lang="en-US" sz="2400" dirty="0"/>
              <a:t>we have a </a:t>
            </a:r>
            <a:r>
              <a:rPr lang="en-US" sz="2400" i="1" dirty="0"/>
              <a:t>weighted </a:t>
            </a:r>
            <a:r>
              <a:rPr lang="en-US" sz="2400" dirty="0"/>
              <a:t>coin. Find the probability of obtaining a head (</a:t>
            </a:r>
            <a:r>
              <a:rPr lang="en-US" sz="2400" i="1" dirty="0"/>
              <a:t>H</a:t>
            </a:r>
            <a:r>
              <a:rPr lang="en-US" sz="2400" dirty="0"/>
              <a:t>) in one toss of the coin.</a:t>
            </a:r>
          </a:p>
          <a:p>
            <a:pPr>
              <a:spcBef>
                <a:spcPts val="600"/>
              </a:spcBef>
              <a:spcAft>
                <a:spcPts val="600"/>
              </a:spcAft>
            </a:pPr>
            <a:endParaRPr lang="en-US" sz="2400" dirty="0" smtClean="0"/>
          </a:p>
          <a:p>
            <a:pPr defTabSz="1244600">
              <a:spcBef>
                <a:spcPts val="600"/>
              </a:spcBef>
              <a:spcAft>
                <a:spcPts val="600"/>
              </a:spcAft>
            </a:pPr>
            <a:endParaRPr lang="en-US" sz="2400" kern="1200" dirty="0" smtClean="0"/>
          </a:p>
        </p:txBody>
      </p:sp>
      <p:sp>
        <p:nvSpPr>
          <p:cNvPr id="8" name="Freeform 7"/>
          <p:cNvSpPr/>
          <p:nvPr/>
        </p:nvSpPr>
        <p:spPr>
          <a:xfrm>
            <a:off x="1370905" y="738273"/>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sp>
        <p:nvSpPr>
          <p:cNvPr id="2" name="Content Placeholder 1"/>
          <p:cNvSpPr>
            <a:spLocks noGrp="1"/>
          </p:cNvSpPr>
          <p:nvPr>
            <p:ph idx="1"/>
          </p:nvPr>
        </p:nvSpPr>
        <p:spPr>
          <a:xfrm>
            <a:off x="836908" y="3031984"/>
            <a:ext cx="10745492" cy="3090519"/>
          </a:xfrm>
        </p:spPr>
        <p:txBody>
          <a:bodyPr/>
          <a:lstStyle/>
          <a:p>
            <a:r>
              <a:rPr lang="en-US" dirty="0"/>
              <a:t>Since the coin is weighted, the chance of getting one head is no longer 50–50. </a:t>
            </a:r>
            <a:endParaRPr lang="en-US" dirty="0" smtClean="0"/>
          </a:p>
          <a:p>
            <a:pPr lvl="1"/>
            <a:r>
              <a:rPr lang="en-US" dirty="0" smtClean="0"/>
              <a:t>So </a:t>
            </a:r>
            <a:r>
              <a:rPr lang="en-US" dirty="0"/>
              <a:t>we toss the coin 100 times and find 71 heads (and </a:t>
            </a:r>
            <a:r>
              <a:rPr lang="en-US" dirty="0" smtClean="0"/>
              <a:t>consequently </a:t>
            </a:r>
            <a:r>
              <a:rPr lang="en-US" dirty="0"/>
              <a:t>29 tails</a:t>
            </a:r>
            <a:r>
              <a:rPr lang="en-US" dirty="0" smtClean="0"/>
              <a:t>) </a:t>
            </a:r>
          </a:p>
          <a:p>
            <a:r>
              <a:rPr lang="en-US" dirty="0" smtClean="0"/>
              <a:t>Thus</a:t>
            </a:r>
            <a:r>
              <a:rPr lang="en-US" dirty="0"/>
              <a:t>, we proclaim </a:t>
            </a:r>
            <a:r>
              <a:rPr lang="en-US" dirty="0" smtClean="0"/>
              <a:t>that </a:t>
            </a:r>
            <a:r>
              <a:rPr lang="en-US" i="1" dirty="0" smtClean="0"/>
              <a:t>P</a:t>
            </a:r>
            <a:r>
              <a:rPr lang="en-US" dirty="0"/>
              <a:t>({</a:t>
            </a:r>
            <a:r>
              <a:rPr lang="en-US" i="1" dirty="0" smtClean="0"/>
              <a:t>H</a:t>
            </a:r>
            <a:r>
              <a:rPr lang="en-US" dirty="0" smtClean="0"/>
              <a:t>}) </a:t>
            </a:r>
            <a:r>
              <a:rPr lang="en-US" dirty="0"/>
              <a:t>= 0.71 and consequently </a:t>
            </a:r>
            <a:r>
              <a:rPr lang="en-US" i="1" dirty="0"/>
              <a:t>P</a:t>
            </a:r>
            <a:r>
              <a:rPr lang="en-US" dirty="0"/>
              <a:t>({</a:t>
            </a:r>
            <a:r>
              <a:rPr lang="en-US" i="1" dirty="0" smtClean="0"/>
              <a:t>T</a:t>
            </a:r>
            <a:r>
              <a:rPr lang="en-US" dirty="0" smtClean="0"/>
              <a:t>}) </a:t>
            </a:r>
            <a:r>
              <a:rPr lang="en-US" dirty="0"/>
              <a:t>= 1 - 0.71 = </a:t>
            </a:r>
            <a:r>
              <a:rPr lang="en-US" dirty="0" smtClean="0"/>
              <a:t>0.29</a:t>
            </a:r>
            <a:endParaRPr lang="en-US" dirty="0"/>
          </a:p>
          <a:p>
            <a:pPr marL="68580" indent="0">
              <a:buNone/>
            </a:pPr>
            <a:endParaRPr lang="en-US" dirty="0"/>
          </a:p>
          <a:p>
            <a:endParaRPr lang="en-US" dirty="0"/>
          </a:p>
        </p:txBody>
      </p:sp>
      <p:sp>
        <p:nvSpPr>
          <p:cNvPr id="5" name="TextBox 4"/>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4: Probability Theory – Introduction</a:t>
            </a:r>
            <a:endParaRPr lang="en-US" sz="1100" b="1" dirty="0">
              <a:solidFill>
                <a:schemeClr val="tx2"/>
              </a:solidFill>
            </a:endParaRPr>
          </a:p>
        </p:txBody>
      </p:sp>
    </p:spTree>
    <p:extLst>
      <p:ext uri="{BB962C8B-B14F-4D97-AF65-F5344CB8AC3E}">
        <p14:creationId xmlns:p14="http://schemas.microsoft.com/office/powerpoint/2010/main" val="54702538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750"/>
                                        <p:tgtEl>
                                          <p:spTgt spid="2">
                                            <p:txEl>
                                              <p:pRg st="0" end="0"/>
                                            </p:txEl>
                                          </p:spTgt>
                                        </p:tgtEl>
                                      </p:cBhvr>
                                    </p:animEffect>
                                    <p:anim calcmode="lin" valueType="num">
                                      <p:cBhvr>
                                        <p:cTn id="8" dur="75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750"/>
                                        <p:tgtEl>
                                          <p:spTgt spid="2">
                                            <p:txEl>
                                              <p:pRg st="1" end="1"/>
                                            </p:txEl>
                                          </p:spTgt>
                                        </p:tgtEl>
                                      </p:cBhvr>
                                    </p:animEffect>
                                    <p:anim calcmode="lin" valueType="num">
                                      <p:cBhvr>
                                        <p:cTn id="15"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750"/>
                                        <p:tgtEl>
                                          <p:spTgt spid="2">
                                            <p:txEl>
                                              <p:pRg st="2" end="2"/>
                                            </p:txEl>
                                          </p:spTgt>
                                        </p:tgtEl>
                                      </p:cBhvr>
                                    </p:animEffect>
                                    <p:anim calcmode="lin" valueType="num">
                                      <p:cBhvr>
                                        <p:cTn id="22"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244187" y="1123310"/>
            <a:ext cx="9937187" cy="5091510"/>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pPr>
              <a:spcBef>
                <a:spcPts val="600"/>
              </a:spcBef>
              <a:spcAft>
                <a:spcPts val="600"/>
              </a:spcAft>
            </a:pPr>
            <a:r>
              <a:rPr lang="en-US" sz="2400" dirty="0"/>
              <a:t>Suppose that a (hypothetical) frequency distribution for the age of people in a </a:t>
            </a:r>
            <a:r>
              <a:rPr lang="en-US" sz="2400" dirty="0" smtClean="0"/>
              <a:t>survey: </a:t>
            </a:r>
          </a:p>
          <a:p>
            <a:pPr marL="342900" indent="-342900">
              <a:buFont typeface="Wingdings" panose="05000000000000000000" pitchFamily="2" charset="2"/>
              <a:buChar char="§"/>
            </a:pPr>
            <a:endParaRPr lang="en-US" sz="2400" dirty="0" smtClean="0"/>
          </a:p>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endParaRPr lang="en-US" sz="2400" dirty="0" smtClean="0"/>
          </a:p>
          <a:p>
            <a:endParaRPr lang="en-US" sz="2400" dirty="0"/>
          </a:p>
          <a:p>
            <a:pPr marL="342900" indent="-342900">
              <a:buFont typeface="Wingdings" panose="05000000000000000000" pitchFamily="2" charset="2"/>
              <a:buChar char="§"/>
            </a:pPr>
            <a:endParaRPr lang="en-US" sz="2400" dirty="0" smtClean="0"/>
          </a:p>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endParaRPr lang="en-US" sz="2400" dirty="0" smtClean="0"/>
          </a:p>
          <a:p>
            <a:pPr marL="342900" indent="-342900">
              <a:buFont typeface="Wingdings" panose="05000000000000000000" pitchFamily="2" charset="2"/>
              <a:buChar char="§"/>
            </a:pPr>
            <a:r>
              <a:rPr lang="en-US" sz="2400" dirty="0" smtClean="0"/>
              <a:t>What </a:t>
            </a:r>
            <a:r>
              <a:rPr lang="en-US" sz="2400" dirty="0"/>
              <a:t>is the missing probability</a:t>
            </a:r>
            <a:r>
              <a:rPr lang="en-US" sz="2400" dirty="0" smtClean="0"/>
              <a:t>?</a:t>
            </a:r>
          </a:p>
          <a:p>
            <a:pPr marL="342900" indent="-342900">
              <a:buFont typeface="Wingdings" panose="05000000000000000000" pitchFamily="2" charset="2"/>
              <a:buChar char="§"/>
            </a:pPr>
            <a:r>
              <a:rPr lang="en-US" sz="2400" dirty="0" smtClean="0"/>
              <a:t>What </a:t>
            </a:r>
            <a:r>
              <a:rPr lang="en-US" sz="2400" dirty="0"/>
              <a:t>is the chance that a randomly selected person is 40 years or younger?</a:t>
            </a:r>
          </a:p>
          <a:p>
            <a:pPr>
              <a:spcBef>
                <a:spcPts val="600"/>
              </a:spcBef>
              <a:spcAft>
                <a:spcPts val="600"/>
              </a:spcAft>
            </a:pPr>
            <a:endParaRPr lang="en-US" sz="2400" dirty="0" smtClean="0"/>
          </a:p>
          <a:p>
            <a:pPr defTabSz="1244600">
              <a:spcBef>
                <a:spcPts val="600"/>
              </a:spcBef>
              <a:spcAft>
                <a:spcPts val="600"/>
              </a:spcAft>
            </a:pPr>
            <a:endParaRPr lang="en-US" sz="2400" kern="1200" dirty="0" smtClean="0"/>
          </a:p>
        </p:txBody>
      </p:sp>
      <p:sp>
        <p:nvSpPr>
          <p:cNvPr id="8" name="Freeform 7"/>
          <p:cNvSpPr/>
          <p:nvPr/>
        </p:nvSpPr>
        <p:spPr>
          <a:xfrm>
            <a:off x="1370905" y="738273"/>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4: Probability Theory – Introduction</a:t>
            </a:r>
            <a:endParaRPr lang="en-US" sz="1100" b="1" dirty="0">
              <a:solidFill>
                <a:schemeClr val="tx2"/>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0526" y="2363009"/>
            <a:ext cx="4315832" cy="24060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0019507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8" end="8"/>
                                            </p:txEl>
                                          </p:spTgt>
                                        </p:tgtEl>
                                        <p:attrNameLst>
                                          <p:attrName>style.visibility</p:attrName>
                                        </p:attrNameLst>
                                      </p:cBhvr>
                                      <p:to>
                                        <p:strVal val="visible"/>
                                      </p:to>
                                    </p:set>
                                    <p:animEffect transition="in" filter="fade">
                                      <p:cBhvr>
                                        <p:cTn id="14" dur="750"/>
                                        <p:tgtEl>
                                          <p:spTgt spid="7">
                                            <p:txEl>
                                              <p:pRg st="8" end="8"/>
                                            </p:txEl>
                                          </p:spTgt>
                                        </p:tgtEl>
                                      </p:cBhvr>
                                    </p:animEffect>
                                    <p:anim calcmode="lin" valueType="num">
                                      <p:cBhvr>
                                        <p:cTn id="15" dur="75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16" dur="75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9" end="9"/>
                                            </p:txEl>
                                          </p:spTgt>
                                        </p:tgtEl>
                                        <p:attrNameLst>
                                          <p:attrName>style.visibility</p:attrName>
                                        </p:attrNameLst>
                                      </p:cBhvr>
                                      <p:to>
                                        <p:strVal val="visible"/>
                                      </p:to>
                                    </p:set>
                                    <p:animEffect transition="in" filter="fade">
                                      <p:cBhvr>
                                        <p:cTn id="21" dur="750"/>
                                        <p:tgtEl>
                                          <p:spTgt spid="7">
                                            <p:txEl>
                                              <p:pRg st="9" end="9"/>
                                            </p:txEl>
                                          </p:spTgt>
                                        </p:tgtEl>
                                      </p:cBhvr>
                                    </p:animEffect>
                                    <p:anim calcmode="lin" valueType="num">
                                      <p:cBhvr>
                                        <p:cTn id="22" dur="75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23" dur="750" fill="hold"/>
                                        <p:tgtEl>
                                          <p:spTgt spid="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Here we simply used decimal numbers instead of percentages, that is, the entry in the first row means that 15 percent of the people in the survey were between 0 and 18 years old. </a:t>
            </a:r>
            <a:endParaRPr lang="en-US" dirty="0" smtClean="0"/>
          </a:p>
          <a:p>
            <a:pPr lvl="1"/>
            <a:r>
              <a:rPr lang="en-US" dirty="0" smtClean="0"/>
              <a:t>One </a:t>
            </a:r>
            <a:r>
              <a:rPr lang="en-US" dirty="0"/>
              <a:t>number is missing in the table but since probabilities have to add up to 1.0, the missing number is 1.0 - (0.15 + 0.25 + 0.3) = 0.3.</a:t>
            </a:r>
          </a:p>
          <a:p>
            <a:r>
              <a:rPr lang="en-US" dirty="0"/>
              <a:t>The event of being 40 years or younger means that a person is either in the 0 to 18 category, with probability 0.15, or in the 19 to 40 category, with probability 0.25. </a:t>
            </a:r>
            <a:endParaRPr lang="en-US" dirty="0" smtClean="0"/>
          </a:p>
          <a:p>
            <a:pPr lvl="1"/>
            <a:r>
              <a:rPr lang="en-US" dirty="0" smtClean="0"/>
              <a:t>Therefore</a:t>
            </a:r>
            <a:r>
              <a:rPr lang="en-US" dirty="0"/>
              <a:t>, the total probability of a person being 40 years or younger is 0.15 + 0.25 = 0.40, or equivalently 40 percent.</a:t>
            </a:r>
          </a:p>
          <a:p>
            <a:r>
              <a:rPr lang="en-US" dirty="0"/>
              <a:t>It is often helpful to consider probabilities in relation to frequency histograms graphically.</a:t>
            </a:r>
          </a:p>
          <a:p>
            <a:endParaRPr lang="en-US" dirty="0"/>
          </a:p>
        </p:txBody>
      </p:sp>
    </p:spTree>
    <p:extLst>
      <p:ext uri="{BB962C8B-B14F-4D97-AF65-F5344CB8AC3E}">
        <p14:creationId xmlns:p14="http://schemas.microsoft.com/office/powerpoint/2010/main" val="291518731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750"/>
                                        <p:tgtEl>
                                          <p:spTgt spid="2">
                                            <p:txEl>
                                              <p:pRg st="3" end="3"/>
                                            </p:txEl>
                                          </p:spTgt>
                                        </p:tgtEl>
                                      </p:cBhvr>
                                    </p:animEffect>
                                    <p:anim calcmode="lin" valueType="num">
                                      <p:cBhvr>
                                        <p:cTn id="22"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750"/>
                                        <p:tgtEl>
                                          <p:spTgt spid="2">
                                            <p:txEl>
                                              <p:pRg st="4" end="4"/>
                                            </p:txEl>
                                          </p:spTgt>
                                        </p:tgtEl>
                                      </p:cBhvr>
                                    </p:animEffect>
                                    <p:anim calcmode="lin" valueType="num">
                                      <p:cBhvr>
                                        <p:cTn id="29" dur="75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75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260229" y="978931"/>
            <a:ext cx="9937187" cy="5325616"/>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r>
              <a:rPr lang="en-US" sz="2400" dirty="0"/>
              <a:t>The following data set consists of a number of </a:t>
            </a:r>
            <a:r>
              <a:rPr lang="en-US" sz="2400" dirty="0" smtClean="0"/>
              <a:t>variables related </a:t>
            </a:r>
            <a:r>
              <a:rPr lang="en-US" sz="2400" dirty="0"/>
              <a:t>to the health records of 40 female patients, randomly </a:t>
            </a:r>
            <a:r>
              <a:rPr lang="en-US" sz="2400" dirty="0" smtClean="0"/>
              <a:t>selected.</a:t>
            </a:r>
          </a:p>
          <a:p>
            <a:pPr marL="342900" indent="-342900">
              <a:buFont typeface="Wingdings" panose="05000000000000000000" pitchFamily="2" charset="2"/>
              <a:buChar char="§"/>
            </a:pPr>
            <a:r>
              <a:rPr lang="en-US" sz="2400" dirty="0" smtClean="0"/>
              <a:t>Construct </a:t>
            </a:r>
            <a:r>
              <a:rPr lang="en-US" sz="2400" dirty="0"/>
              <a:t>a frequency histogram for the height of the 40 patients, including a chart. </a:t>
            </a:r>
            <a:endParaRPr lang="en-US" sz="2400" dirty="0" smtClean="0"/>
          </a:p>
          <a:p>
            <a:pPr marL="342900" indent="-342900">
              <a:buFont typeface="Wingdings" panose="05000000000000000000" pitchFamily="2" charset="2"/>
              <a:buChar char="§"/>
            </a:pPr>
            <a:r>
              <a:rPr lang="en-US" sz="2400" dirty="0" smtClean="0"/>
              <a:t>Then </a:t>
            </a:r>
            <a:r>
              <a:rPr lang="en-US" sz="2400" dirty="0"/>
              <a:t>use that histogram to find:</a:t>
            </a:r>
          </a:p>
          <a:p>
            <a:pPr marL="800100" lvl="1" indent="-342900">
              <a:buFont typeface="Wingdings" panose="05000000000000000000" pitchFamily="2" charset="2"/>
              <a:buChar char="§"/>
            </a:pPr>
            <a:r>
              <a:rPr lang="en-US" sz="2200" dirty="0"/>
              <a:t>The probability, approximately, that a woman is 60 in. </a:t>
            </a:r>
            <a:r>
              <a:rPr lang="en-US" sz="2200" dirty="0" smtClean="0"/>
              <a:t>or shorter</a:t>
            </a:r>
            <a:endParaRPr lang="en-US" sz="2200" dirty="0"/>
          </a:p>
          <a:p>
            <a:pPr marL="800100" lvl="1" indent="-342900">
              <a:buFont typeface="Wingdings" panose="05000000000000000000" pitchFamily="2" charset="2"/>
              <a:buChar char="§"/>
            </a:pPr>
            <a:r>
              <a:rPr lang="en-US" sz="2200" dirty="0"/>
              <a:t>The probability, approximately, that a woman is 65 in. or taller</a:t>
            </a:r>
          </a:p>
          <a:p>
            <a:pPr marL="800100" lvl="1" indent="-342900">
              <a:buFont typeface="Wingdings" panose="05000000000000000000" pitchFamily="2" charset="2"/>
              <a:buChar char="§"/>
            </a:pPr>
            <a:r>
              <a:rPr lang="en-US" sz="2200" dirty="0"/>
              <a:t>The probability, approximately, that a woman is between 60 and 65 in. </a:t>
            </a:r>
            <a:r>
              <a:rPr lang="en-US" sz="2200" dirty="0" smtClean="0"/>
              <a:t>tall</a:t>
            </a:r>
          </a:p>
          <a:p>
            <a:endParaRPr lang="en-US" sz="2200" dirty="0" smtClean="0"/>
          </a:p>
          <a:p>
            <a:pPr marL="342900" indent="-342900">
              <a:buFont typeface="Wingdings" panose="05000000000000000000" pitchFamily="2" charset="2"/>
              <a:buChar char="§"/>
            </a:pPr>
            <a:r>
              <a:rPr lang="en-US" sz="2200" dirty="0" smtClean="0"/>
              <a:t>For </a:t>
            </a:r>
            <a:r>
              <a:rPr lang="en-US" sz="2200" dirty="0"/>
              <a:t>each question, shade the part of the histogram chart that you </a:t>
            </a:r>
            <a:r>
              <a:rPr lang="en-US" sz="2200" dirty="0" smtClean="0"/>
              <a:t>used to </a:t>
            </a:r>
            <a:r>
              <a:rPr lang="en-US" sz="2200" dirty="0"/>
              <a:t>answer the question</a:t>
            </a:r>
            <a:r>
              <a:rPr lang="en-US" sz="2200" dirty="0" smtClean="0"/>
              <a:t>.</a:t>
            </a:r>
          </a:p>
          <a:p>
            <a:pPr lvl="2">
              <a:spcBef>
                <a:spcPts val="1200"/>
              </a:spcBef>
            </a:pPr>
            <a:r>
              <a:rPr lang="en-US" sz="2000" dirty="0">
                <a:hlinkClick r:id="rId3"/>
              </a:rPr>
              <a:t>www.betterbusinessdecisions.org/data/health_female.xls</a:t>
            </a:r>
            <a:endParaRPr lang="en-US" sz="2000" dirty="0"/>
          </a:p>
          <a:p>
            <a:endParaRPr lang="en-US" sz="2200" dirty="0"/>
          </a:p>
          <a:p>
            <a:endParaRPr lang="en-US" sz="2200" dirty="0"/>
          </a:p>
          <a:p>
            <a:pPr>
              <a:spcBef>
                <a:spcPts val="600"/>
              </a:spcBef>
              <a:spcAft>
                <a:spcPts val="600"/>
              </a:spcAft>
            </a:pPr>
            <a:endParaRPr lang="en-US" sz="2200" dirty="0" smtClean="0"/>
          </a:p>
          <a:p>
            <a:pPr defTabSz="1244600">
              <a:spcBef>
                <a:spcPts val="600"/>
              </a:spcBef>
              <a:spcAft>
                <a:spcPts val="600"/>
              </a:spcAft>
            </a:pPr>
            <a:endParaRPr lang="en-US" sz="2200" kern="1200" dirty="0" smtClean="0"/>
          </a:p>
        </p:txBody>
      </p:sp>
      <p:sp>
        <p:nvSpPr>
          <p:cNvPr id="8" name="Freeform 7"/>
          <p:cNvSpPr/>
          <p:nvPr/>
        </p:nvSpPr>
        <p:spPr>
          <a:xfrm>
            <a:off x="1386947" y="593894"/>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4: Probability Theory – Introduction</a:t>
            </a:r>
            <a:endParaRPr lang="en-US" sz="1100" b="1" dirty="0">
              <a:solidFill>
                <a:schemeClr val="tx2"/>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7477" y="5616967"/>
            <a:ext cx="523625" cy="523625"/>
          </a:xfrm>
          <a:prstGeom prst="rect">
            <a:avLst/>
          </a:prstGeom>
        </p:spPr>
      </p:pic>
    </p:spTree>
    <p:extLst>
      <p:ext uri="{BB962C8B-B14F-4D97-AF65-F5344CB8AC3E}">
        <p14:creationId xmlns:p14="http://schemas.microsoft.com/office/powerpoint/2010/main" val="26595444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750"/>
                                        <p:tgtEl>
                                          <p:spTgt spid="7">
                                            <p:txEl>
                                              <p:pRg st="1" end="1"/>
                                            </p:txEl>
                                          </p:spTgt>
                                        </p:tgtEl>
                                      </p:cBhvr>
                                    </p:animEffect>
                                    <p:anim calcmode="lin" valueType="num">
                                      <p:cBhvr>
                                        <p:cTn id="8" dur="75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750"/>
                                        <p:tgtEl>
                                          <p:spTgt spid="7">
                                            <p:txEl>
                                              <p:pRg st="2" end="2"/>
                                            </p:txEl>
                                          </p:spTgt>
                                        </p:tgtEl>
                                      </p:cBhvr>
                                    </p:animEffect>
                                    <p:anim calcmode="lin" valueType="num">
                                      <p:cBhvr>
                                        <p:cTn id="15" dur="75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7">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fade">
                                      <p:cBhvr>
                                        <p:cTn id="19" dur="750"/>
                                        <p:tgtEl>
                                          <p:spTgt spid="7">
                                            <p:txEl>
                                              <p:pRg st="3" end="3"/>
                                            </p:txEl>
                                          </p:spTgt>
                                        </p:tgtEl>
                                      </p:cBhvr>
                                    </p:animEffect>
                                    <p:anim calcmode="lin" valueType="num">
                                      <p:cBhvr>
                                        <p:cTn id="20" dur="75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1" dur="750" fill="hold"/>
                                        <p:tgtEl>
                                          <p:spTgt spid="7">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xEl>
                                              <p:pRg st="4" end="4"/>
                                            </p:txEl>
                                          </p:spTgt>
                                        </p:tgtEl>
                                        <p:attrNameLst>
                                          <p:attrName>style.visibility</p:attrName>
                                        </p:attrNameLst>
                                      </p:cBhvr>
                                      <p:to>
                                        <p:strVal val="visible"/>
                                      </p:to>
                                    </p:set>
                                    <p:animEffect transition="in" filter="fade">
                                      <p:cBhvr>
                                        <p:cTn id="24" dur="750"/>
                                        <p:tgtEl>
                                          <p:spTgt spid="7">
                                            <p:txEl>
                                              <p:pRg st="4" end="4"/>
                                            </p:txEl>
                                          </p:spTgt>
                                        </p:tgtEl>
                                      </p:cBhvr>
                                    </p:animEffect>
                                    <p:anim calcmode="lin" valueType="num">
                                      <p:cBhvr>
                                        <p:cTn id="25" dur="75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6" dur="750" fill="hold"/>
                                        <p:tgtEl>
                                          <p:spTgt spid="7">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animEffect transition="in" filter="fade">
                                      <p:cBhvr>
                                        <p:cTn id="29" dur="750"/>
                                        <p:tgtEl>
                                          <p:spTgt spid="7">
                                            <p:txEl>
                                              <p:pRg st="5" end="5"/>
                                            </p:txEl>
                                          </p:spTgt>
                                        </p:tgtEl>
                                      </p:cBhvr>
                                    </p:animEffect>
                                    <p:anim calcmode="lin" valueType="num">
                                      <p:cBhvr>
                                        <p:cTn id="30" dur="75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31" dur="75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7">
                                            <p:txEl>
                                              <p:pRg st="7" end="7"/>
                                            </p:txEl>
                                          </p:spTgt>
                                        </p:tgtEl>
                                        <p:attrNameLst>
                                          <p:attrName>style.visibility</p:attrName>
                                        </p:attrNameLst>
                                      </p:cBhvr>
                                      <p:to>
                                        <p:strVal val="visible"/>
                                      </p:to>
                                    </p:set>
                                    <p:animEffect transition="in" filter="fade">
                                      <p:cBhvr>
                                        <p:cTn id="36" dur="750"/>
                                        <p:tgtEl>
                                          <p:spTgt spid="7">
                                            <p:txEl>
                                              <p:pRg st="7" end="7"/>
                                            </p:txEl>
                                          </p:spTgt>
                                        </p:tgtEl>
                                      </p:cBhvr>
                                    </p:animEffect>
                                    <p:anim calcmode="lin" valueType="num">
                                      <p:cBhvr>
                                        <p:cTn id="37" dur="75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38" dur="750" fill="hold"/>
                                        <p:tgtEl>
                                          <p:spTgt spid="7">
                                            <p:txEl>
                                              <p:pRg st="7" end="7"/>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7">
                                            <p:txEl>
                                              <p:pRg st="8" end="8"/>
                                            </p:txEl>
                                          </p:spTgt>
                                        </p:tgtEl>
                                        <p:attrNameLst>
                                          <p:attrName>style.visibility</p:attrName>
                                        </p:attrNameLst>
                                      </p:cBhvr>
                                      <p:to>
                                        <p:strVal val="visible"/>
                                      </p:to>
                                    </p:set>
                                    <p:animEffect transition="in" filter="fade">
                                      <p:cBhvr>
                                        <p:cTn id="41" dur="750"/>
                                        <p:tgtEl>
                                          <p:spTgt spid="7">
                                            <p:txEl>
                                              <p:pRg st="8" end="8"/>
                                            </p:txEl>
                                          </p:spTgt>
                                        </p:tgtEl>
                                      </p:cBhvr>
                                    </p:animEffect>
                                    <p:anim calcmode="lin" valueType="num">
                                      <p:cBhvr>
                                        <p:cTn id="42" dur="75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43" dur="750" fill="hold"/>
                                        <p:tgtEl>
                                          <p:spTgt spid="7">
                                            <p:txEl>
                                              <p:pRg st="8" end="8"/>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750"/>
                                        <p:tgtEl>
                                          <p:spTgt spid="5"/>
                                        </p:tgtEl>
                                      </p:cBhvr>
                                    </p:animEffect>
                                    <p:anim calcmode="lin" valueType="num">
                                      <p:cBhvr>
                                        <p:cTn id="47" dur="750" fill="hold"/>
                                        <p:tgtEl>
                                          <p:spTgt spid="5"/>
                                        </p:tgtEl>
                                        <p:attrNameLst>
                                          <p:attrName>ppt_x</p:attrName>
                                        </p:attrNameLst>
                                      </p:cBhvr>
                                      <p:tavLst>
                                        <p:tav tm="0">
                                          <p:val>
                                            <p:strVal val="#ppt_x"/>
                                          </p:val>
                                        </p:tav>
                                        <p:tav tm="100000">
                                          <p:val>
                                            <p:strVal val="#ppt_x"/>
                                          </p:val>
                                        </p:tav>
                                      </p:tavLst>
                                    </p:anim>
                                    <p:anim calcmode="lin" valueType="num">
                                      <p:cBhvr>
                                        <p:cTn id="48" dur="7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7432" y="723988"/>
            <a:ext cx="10721009" cy="2532560"/>
          </a:xfrm>
        </p:spPr>
        <p:txBody>
          <a:bodyPr>
            <a:noAutofit/>
          </a:bodyPr>
          <a:lstStyle/>
          <a:p>
            <a:r>
              <a:rPr lang="en-US" sz="2100" dirty="0"/>
              <a:t>We construct a frequency histogram using the appropriate Analysis </a:t>
            </a:r>
            <a:r>
              <a:rPr lang="en-US" sz="2100" dirty="0" err="1"/>
              <a:t>ToolPak</a:t>
            </a:r>
            <a:r>
              <a:rPr lang="en-US" sz="2100" dirty="0"/>
              <a:t> procedure as described in Chapter 2. </a:t>
            </a:r>
            <a:endParaRPr lang="en-US" sz="2100" dirty="0" smtClean="0"/>
          </a:p>
          <a:p>
            <a:r>
              <a:rPr lang="en-US" sz="2100" dirty="0" smtClean="0"/>
              <a:t>We </a:t>
            </a:r>
            <a:r>
              <a:rPr lang="en-US" sz="2100" dirty="0"/>
              <a:t>have manually specified the bin boundaries and modified the histogram table slightly to clarify the bin boundaries. </a:t>
            </a:r>
            <a:endParaRPr lang="en-US" sz="2100" dirty="0" smtClean="0"/>
          </a:p>
          <a:p>
            <a:r>
              <a:rPr lang="en-US" sz="2100" dirty="0" smtClean="0"/>
              <a:t>We </a:t>
            </a:r>
            <a:r>
              <a:rPr lang="en-US" sz="2100" dirty="0"/>
              <a:t>also computed the relative frequency for each row, defined as the number in that row divided by the total number of observations. </a:t>
            </a:r>
            <a:endParaRPr lang="en-US" sz="2100" dirty="0" smtClean="0"/>
          </a:p>
          <a:p>
            <a:r>
              <a:rPr lang="en-US" sz="2100" dirty="0" smtClean="0"/>
              <a:t>The </a:t>
            </a:r>
            <a:r>
              <a:rPr lang="en-US" sz="2100" dirty="0"/>
              <a:t>results are shown in Figure 4.2.</a:t>
            </a:r>
          </a:p>
          <a:p>
            <a:endParaRPr lang="en-US" sz="21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1203" y="3393732"/>
            <a:ext cx="5945793" cy="2969345"/>
          </a:xfrm>
          <a:prstGeom prst="rect">
            <a:avLst/>
          </a:prstGeom>
        </p:spPr>
      </p:pic>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4: Probability Theory – Introduction</a:t>
            </a:r>
            <a:endParaRPr lang="en-US" sz="1100" b="1" dirty="0">
              <a:solidFill>
                <a:schemeClr val="tx2"/>
              </a:solidFill>
            </a:endParaRPr>
          </a:p>
        </p:txBody>
      </p:sp>
    </p:spTree>
    <p:extLst>
      <p:ext uri="{BB962C8B-B14F-4D97-AF65-F5344CB8AC3E}">
        <p14:creationId xmlns:p14="http://schemas.microsoft.com/office/powerpoint/2010/main" val="394865355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750"/>
                                        <p:tgtEl>
                                          <p:spTgt spid="2">
                                            <p:txEl>
                                              <p:pRg st="3" end="3"/>
                                            </p:txEl>
                                          </p:spTgt>
                                        </p:tgtEl>
                                      </p:cBhvr>
                                    </p:animEffect>
                                    <p:anim calcmode="lin" valueType="num">
                                      <p:cBhvr>
                                        <p:cTn id="22"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750"/>
                                        <p:tgtEl>
                                          <p:spTgt spid="3"/>
                                        </p:tgtEl>
                                      </p:cBhvr>
                                    </p:animEffect>
                                    <p:anim calcmode="lin" valueType="num">
                                      <p:cBhvr>
                                        <p:cTn id="27" dur="750" fill="hold"/>
                                        <p:tgtEl>
                                          <p:spTgt spid="3"/>
                                        </p:tgtEl>
                                        <p:attrNameLst>
                                          <p:attrName>ppt_x</p:attrName>
                                        </p:attrNameLst>
                                      </p:cBhvr>
                                      <p:tavLst>
                                        <p:tav tm="0">
                                          <p:val>
                                            <p:strVal val="#ppt_x"/>
                                          </p:val>
                                        </p:tav>
                                        <p:tav tm="100000">
                                          <p:val>
                                            <p:strVal val="#ppt_x"/>
                                          </p:val>
                                        </p:tav>
                                      </p:tavLst>
                                    </p:anim>
                                    <p:anim calcmode="lin" valueType="num">
                                      <p:cBhvr>
                                        <p:cTn id="28" dur="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4387" y="879395"/>
            <a:ext cx="10879425" cy="5141843"/>
          </a:xfrm>
        </p:spPr>
        <p:txBody>
          <a:bodyPr>
            <a:noAutofit/>
          </a:bodyPr>
          <a:lstStyle/>
          <a:p>
            <a:pPr>
              <a:spcBef>
                <a:spcPts val="600"/>
              </a:spcBef>
              <a:spcAft>
                <a:spcPts val="1200"/>
              </a:spcAft>
            </a:pPr>
            <a:r>
              <a:rPr lang="en-US" sz="2800" dirty="0" smtClean="0"/>
              <a:t>Note </a:t>
            </a:r>
            <a:r>
              <a:rPr lang="en-US" sz="2800" dirty="0"/>
              <a:t>that our bin boundaries do not exactly correspond to the boundaries posed in the questions, but we can use the closest bin boundary available to get the </a:t>
            </a:r>
            <a:r>
              <a:rPr lang="en-US" sz="2800" i="1" dirty="0"/>
              <a:t>approximately </a:t>
            </a:r>
            <a:r>
              <a:rPr lang="en-US" sz="2800" dirty="0"/>
              <a:t>right answer.</a:t>
            </a:r>
          </a:p>
          <a:p>
            <a:pPr lvl="1">
              <a:spcBef>
                <a:spcPts val="600"/>
              </a:spcBef>
              <a:spcAft>
                <a:spcPts val="1200"/>
              </a:spcAft>
            </a:pPr>
            <a:r>
              <a:rPr lang="en-US" sz="2800" i="1" dirty="0">
                <a:latin typeface="Book Antiqua" panose="02040602050305030304" pitchFamily="18" charset="0"/>
              </a:rPr>
              <a:t>P</a:t>
            </a:r>
            <a:r>
              <a:rPr lang="en-US" sz="2800" dirty="0">
                <a:latin typeface="Book Antiqua" panose="02040602050305030304" pitchFamily="18" charset="0"/>
              </a:rPr>
              <a:t>(</a:t>
            </a:r>
            <a:r>
              <a:rPr lang="en-US" sz="2800" i="1" dirty="0">
                <a:latin typeface="Book Antiqua" panose="02040602050305030304" pitchFamily="18" charset="0"/>
              </a:rPr>
              <a:t>women 60 in. or less</a:t>
            </a:r>
            <a:r>
              <a:rPr lang="en-US" sz="2800" dirty="0">
                <a:latin typeface="Book Antiqua" panose="02040602050305030304" pitchFamily="18" charset="0"/>
              </a:rPr>
              <a:t>) </a:t>
            </a:r>
            <a:r>
              <a:rPr lang="en-US" sz="2800" dirty="0"/>
              <a:t>= (1 + 1 + 3)/40 = (0.025 + 0.025 + 0.075) = 0.125</a:t>
            </a:r>
          </a:p>
          <a:p>
            <a:pPr lvl="1">
              <a:spcBef>
                <a:spcPts val="600"/>
              </a:spcBef>
              <a:spcAft>
                <a:spcPts val="1200"/>
              </a:spcAft>
            </a:pPr>
            <a:r>
              <a:rPr lang="en-US" sz="2800" i="1" dirty="0">
                <a:latin typeface="Book Antiqua" panose="02040602050305030304" pitchFamily="18" charset="0"/>
              </a:rPr>
              <a:t>P</a:t>
            </a:r>
            <a:r>
              <a:rPr lang="en-US" sz="2800" dirty="0">
                <a:latin typeface="Book Antiqua" panose="02040602050305030304" pitchFamily="18" charset="0"/>
              </a:rPr>
              <a:t>(</a:t>
            </a:r>
            <a:r>
              <a:rPr lang="en-US" sz="2800" i="1" dirty="0">
                <a:latin typeface="Book Antiqua" panose="02040602050305030304" pitchFamily="18" charset="0"/>
              </a:rPr>
              <a:t>a women 65 in. or more</a:t>
            </a:r>
            <a:r>
              <a:rPr lang="en-US" sz="2800" dirty="0">
                <a:latin typeface="Book Antiqua" panose="02040602050305030304" pitchFamily="18" charset="0"/>
              </a:rPr>
              <a:t>)</a:t>
            </a:r>
            <a:r>
              <a:rPr lang="en-US" sz="2800" dirty="0"/>
              <a:t> = (3 + 7)/40 = (0.075 + 0.175) = 0.25</a:t>
            </a:r>
          </a:p>
          <a:p>
            <a:pPr lvl="1">
              <a:spcBef>
                <a:spcPts val="600"/>
              </a:spcBef>
              <a:spcAft>
                <a:spcPts val="1200"/>
              </a:spcAft>
            </a:pPr>
            <a:r>
              <a:rPr lang="en-US" sz="2800" i="1" dirty="0">
                <a:latin typeface="Book Antiqua" panose="02040602050305030304" pitchFamily="18" charset="0"/>
              </a:rPr>
              <a:t>P</a:t>
            </a:r>
            <a:r>
              <a:rPr lang="en-US" sz="2800" dirty="0">
                <a:latin typeface="Book Antiqua" panose="02040602050305030304" pitchFamily="18" charset="0"/>
              </a:rPr>
              <a:t>(</a:t>
            </a:r>
            <a:r>
              <a:rPr lang="en-US" sz="2800" i="1" dirty="0">
                <a:latin typeface="Book Antiqua" panose="02040602050305030304" pitchFamily="18" charset="0"/>
              </a:rPr>
              <a:t>women between 60 and 65 in.</a:t>
            </a:r>
            <a:r>
              <a:rPr lang="en-US" sz="2800" dirty="0">
                <a:latin typeface="Book Antiqua" panose="02040602050305030304" pitchFamily="18" charset="0"/>
              </a:rPr>
              <a:t>) </a:t>
            </a:r>
            <a:r>
              <a:rPr lang="en-US" sz="2800" dirty="0"/>
              <a:t>= (6 + 8 + 11)/40 = (0.15 + 0.2 + 0.275) = 0.625</a:t>
            </a:r>
          </a:p>
          <a:p>
            <a:pPr marL="68580" indent="0">
              <a:spcBef>
                <a:spcPts val="600"/>
              </a:spcBef>
              <a:spcAft>
                <a:spcPts val="1200"/>
              </a:spcAft>
              <a:buNone/>
            </a:pPr>
            <a:endParaRPr lang="en-US" sz="2800" dirty="0"/>
          </a:p>
        </p:txBody>
      </p:sp>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4: Probability Theory – Introduction</a:t>
            </a:r>
            <a:endParaRPr lang="en-US" sz="1100" b="1" dirty="0">
              <a:solidFill>
                <a:schemeClr val="tx2"/>
              </a:solidFill>
            </a:endParaRPr>
          </a:p>
        </p:txBody>
      </p:sp>
    </p:spTree>
    <p:extLst>
      <p:ext uri="{BB962C8B-B14F-4D97-AF65-F5344CB8AC3E}">
        <p14:creationId xmlns:p14="http://schemas.microsoft.com/office/powerpoint/2010/main" val="104195553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750"/>
                                        <p:tgtEl>
                                          <p:spTgt spid="2">
                                            <p:txEl>
                                              <p:pRg st="3" end="3"/>
                                            </p:txEl>
                                          </p:spTgt>
                                        </p:tgtEl>
                                      </p:cBhvr>
                                    </p:animEffect>
                                    <p:anim calcmode="lin" valueType="num">
                                      <p:cBhvr>
                                        <p:cTn id="22"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1390" y="980661"/>
            <a:ext cx="10721009" cy="848139"/>
          </a:xfrm>
        </p:spPr>
        <p:txBody>
          <a:bodyPr>
            <a:normAutofit/>
          </a:bodyPr>
          <a:lstStyle/>
          <a:p>
            <a:r>
              <a:rPr lang="en-US" sz="2400" dirty="0"/>
              <a:t>To illustrate these probabilities, we have shaded the respective </a:t>
            </a:r>
            <a:r>
              <a:rPr lang="en-US" sz="2400" dirty="0" smtClean="0"/>
              <a:t>portions </a:t>
            </a:r>
            <a:r>
              <a:rPr lang="en-US" sz="2400" dirty="0"/>
              <a:t>in Figure 4.3.</a:t>
            </a:r>
          </a:p>
          <a:p>
            <a:pPr marL="68580" indent="0">
              <a:buNone/>
            </a:pPr>
            <a:endParaRPr lang="en-US" sz="2400" dirty="0"/>
          </a:p>
        </p:txBody>
      </p:sp>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4: Probability Theory – Introduction</a:t>
            </a:r>
            <a:endParaRPr lang="en-US" sz="1100" b="1" dirty="0">
              <a:solidFill>
                <a:schemeClr val="tx2"/>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568" y="2377239"/>
            <a:ext cx="10382863" cy="3526255"/>
          </a:xfrm>
          <a:prstGeom prst="rect">
            <a:avLst/>
          </a:prstGeom>
        </p:spPr>
      </p:pic>
    </p:spTree>
    <p:extLst>
      <p:ext uri="{BB962C8B-B14F-4D97-AF65-F5344CB8AC3E}">
        <p14:creationId xmlns:p14="http://schemas.microsoft.com/office/powerpoint/2010/main" val="124935380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a:t>To be sure, our probabilities are approximate only because the bin boundaries do not </a:t>
            </a:r>
            <a:r>
              <a:rPr lang="en-US" i="1" dirty="0"/>
              <a:t>exactly </a:t>
            </a:r>
            <a:r>
              <a:rPr lang="en-US" dirty="0"/>
              <a:t>match the questions. </a:t>
            </a:r>
            <a:endParaRPr lang="en-US" dirty="0" smtClean="0"/>
          </a:p>
          <a:p>
            <a:r>
              <a:rPr lang="en-US" dirty="0" smtClean="0"/>
              <a:t>In </a:t>
            </a:r>
            <a:r>
              <a:rPr lang="en-US" dirty="0"/>
              <a:t>addition, we have not really computed, for example, that the probability of a </a:t>
            </a:r>
            <a:r>
              <a:rPr lang="en-US" i="1" dirty="0"/>
              <a:t>general </a:t>
            </a:r>
            <a:r>
              <a:rPr lang="en-US" dirty="0"/>
              <a:t>woman to be between 60 and 65 in. tall is 62.5 percent. </a:t>
            </a:r>
            <a:endParaRPr lang="en-US" dirty="0" smtClean="0"/>
          </a:p>
          <a:p>
            <a:r>
              <a:rPr lang="en-US" dirty="0" smtClean="0"/>
              <a:t>Instead</a:t>
            </a:r>
            <a:r>
              <a:rPr lang="en-US" dirty="0"/>
              <a:t>, we computed that the probability of a </a:t>
            </a:r>
            <a:r>
              <a:rPr lang="en-US" i="1" dirty="0"/>
              <a:t>randomly selected woman from our sample of 40 women </a:t>
            </a:r>
            <a:r>
              <a:rPr lang="en-US" dirty="0"/>
              <a:t>is between 60 and 65 in. tall is 62.5 </a:t>
            </a:r>
            <a:r>
              <a:rPr lang="en-US" dirty="0" smtClean="0"/>
              <a:t>percent.</a:t>
            </a:r>
          </a:p>
          <a:p>
            <a:r>
              <a:rPr lang="en-US" dirty="0" smtClean="0"/>
              <a:t>But </a:t>
            </a:r>
            <a:r>
              <a:rPr lang="en-US" dirty="0"/>
              <a:t>if in turn the entire </a:t>
            </a:r>
            <a:r>
              <a:rPr lang="en-US" dirty="0" smtClean="0"/>
              <a:t>sample </a:t>
            </a:r>
            <a:r>
              <a:rPr lang="en-US" dirty="0"/>
              <a:t>was truly randomly selected, then it is a fair guess to propose that </a:t>
            </a:r>
            <a:r>
              <a:rPr lang="en-US" i="1" dirty="0"/>
              <a:t>the </a:t>
            </a:r>
            <a:r>
              <a:rPr lang="en-US" i="1" dirty="0" smtClean="0"/>
              <a:t>probability </a:t>
            </a:r>
            <a:r>
              <a:rPr lang="en-US" i="1" dirty="0"/>
              <a:t>of any woman to be between 60 and 65 in. tall is 62.5 </a:t>
            </a:r>
            <a:r>
              <a:rPr lang="en-US" i="1" dirty="0" smtClean="0"/>
              <a:t>percent</a:t>
            </a:r>
          </a:p>
          <a:p>
            <a:pPr lvl="1"/>
            <a:r>
              <a:rPr lang="en-US" sz="2600" dirty="0"/>
              <a:t>O</a:t>
            </a:r>
            <a:r>
              <a:rPr lang="en-US" sz="2600" dirty="0" smtClean="0"/>
              <a:t>r</a:t>
            </a:r>
            <a:r>
              <a:rPr lang="en-US" sz="2600" dirty="0"/>
              <a:t>, phrased differently, that </a:t>
            </a:r>
            <a:r>
              <a:rPr lang="en-US" sz="2600" i="1" dirty="0"/>
              <a:t>62.5 percent of all women are between 60 and 65 in. </a:t>
            </a:r>
            <a:r>
              <a:rPr lang="en-US" sz="2600" i="1" dirty="0" smtClean="0"/>
              <a:t>tall</a:t>
            </a:r>
            <a:r>
              <a:rPr lang="en-US" sz="2600" dirty="0"/>
              <a:t/>
            </a:r>
            <a:br>
              <a:rPr lang="en-US" sz="2600" dirty="0"/>
            </a:br>
            <a:endParaRPr lang="en-US" sz="2600" dirty="0"/>
          </a:p>
        </p:txBody>
      </p:sp>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4: Probability Theory – Introduction</a:t>
            </a:r>
            <a:endParaRPr lang="en-US" sz="1100" b="1" dirty="0">
              <a:solidFill>
                <a:schemeClr val="tx2"/>
              </a:solidFill>
            </a:endParaRPr>
          </a:p>
        </p:txBody>
      </p:sp>
    </p:spTree>
    <p:extLst>
      <p:ext uri="{BB962C8B-B14F-4D97-AF65-F5344CB8AC3E}">
        <p14:creationId xmlns:p14="http://schemas.microsoft.com/office/powerpoint/2010/main" val="208612148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750"/>
                                        <p:tgtEl>
                                          <p:spTgt spid="2">
                                            <p:txEl>
                                              <p:pRg st="3" end="3"/>
                                            </p:txEl>
                                          </p:spTgt>
                                        </p:tgtEl>
                                      </p:cBhvr>
                                    </p:animEffect>
                                    <p:anim calcmode="lin" valueType="num">
                                      <p:cBhvr>
                                        <p:cTn id="22"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750"/>
                                        <p:tgtEl>
                                          <p:spTgt spid="2">
                                            <p:txEl>
                                              <p:pRg st="4" end="4"/>
                                            </p:txEl>
                                          </p:spTgt>
                                        </p:tgtEl>
                                      </p:cBhvr>
                                    </p:animEffect>
                                    <p:anim calcmode="lin" valueType="num">
                                      <p:cBhvr>
                                        <p:cTn id="29" dur="75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75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0686" y="1513162"/>
            <a:ext cx="10638972" cy="1975104"/>
          </a:xfrm>
        </p:spPr>
        <p:txBody>
          <a:bodyPr/>
          <a:lstStyle/>
          <a:p>
            <a:r>
              <a:rPr lang="en-US" sz="2800" b="0" cap="none" dirty="0" smtClean="0">
                <a:effectLst>
                  <a:outerShdw blurRad="38100" dist="38100" dir="2700000" algn="tl">
                    <a:srgbClr val="000000">
                      <a:alpha val="43137"/>
                    </a:srgbClr>
                  </a:outerShdw>
                  <a:reflection stA="34000" endA="740" endPos="0" dir="5400000" sy="-100000" algn="bl" rotWithShape="0"/>
                </a:effectLst>
              </a:rPr>
              <a:t>Chapter 4</a:t>
            </a:r>
            <a:r>
              <a:rPr lang="en-US" cap="none" dirty="0" smtClean="0">
                <a:effectLst>
                  <a:reflection stA="34000" endA="740" endPos="17000" dir="5400000" sy="-100000" algn="bl" rotWithShape="0"/>
                </a:effectLst>
              </a:rPr>
              <a:t/>
            </a:r>
            <a:br>
              <a:rPr lang="en-US" cap="none" dirty="0" smtClean="0">
                <a:effectLst>
                  <a:reflection stA="34000" endA="740" endPos="17000" dir="5400000" sy="-100000" algn="bl" rotWithShape="0"/>
                </a:effectLst>
              </a:rPr>
            </a:br>
            <a:r>
              <a:rPr lang="en-US" sz="3800" cap="none" dirty="0" smtClean="0">
                <a:effectLst>
                  <a:reflection stA="34000" endA="740" endPos="17000" dir="5400000" sy="-100000" algn="bl" rotWithShape="0"/>
                </a:effectLst>
              </a:rPr>
              <a:t>Probability Theory</a:t>
            </a:r>
            <a:endParaRPr lang="en-US" sz="3800" cap="none" dirty="0">
              <a:effectLst>
                <a:reflection stA="34000" endA="740" endPos="17000" dir="5400000" sy="-100000" algn="bl" rotWithShape="0"/>
              </a:effectLst>
            </a:endParaRPr>
          </a:p>
        </p:txBody>
      </p:sp>
      <p:sp>
        <p:nvSpPr>
          <p:cNvPr id="3" name="Date Placeholder 27"/>
          <p:cNvSpPr txBox="1">
            <a:spLocks/>
          </p:cNvSpPr>
          <p:nvPr/>
        </p:nvSpPr>
        <p:spPr>
          <a:xfrm>
            <a:off x="307950" y="6416676"/>
            <a:ext cx="4829534" cy="365052"/>
          </a:xfrm>
          <a:prstGeom prst="rect">
            <a:avLst/>
          </a:prstGeom>
        </p:spPr>
        <p:txBody>
          <a:bodyPr/>
          <a:lstStyle>
            <a:defPPr>
              <a:defRPr lang="en-US"/>
            </a:defPPr>
            <a:lvl1pPr marL="0" marR="0" indent="0" algn="l" defTabSz="914400" rtl="0" eaLnBrk="1" fontAlgn="auto" latinLnBrk="0" hangingPunct="1">
              <a:lnSpc>
                <a:spcPct val="100000"/>
              </a:lnSpc>
              <a:spcBef>
                <a:spcPts val="0"/>
              </a:spcBef>
              <a:spcAft>
                <a:spcPts val="0"/>
              </a:spcAft>
              <a:buClrTx/>
              <a:buSzTx/>
              <a:buFontTx/>
              <a:buNone/>
              <a:tabLst/>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0"/>
              </a:spcAft>
            </a:pPr>
            <a:r>
              <a:rPr lang="en-US" sz="1050" b="1" i="0" dirty="0" smtClean="0">
                <a:solidFill>
                  <a:schemeClr val="tx2"/>
                </a:solidFill>
                <a:latin typeface="+mn-lt"/>
              </a:rPr>
              <a:t>Using Statistics for Better Business Decisions </a:t>
            </a:r>
            <a:endParaRPr lang="en-US" sz="1050" b="0" i="0" dirty="0" smtClean="0">
              <a:solidFill>
                <a:schemeClr val="tx2"/>
              </a:solidFill>
              <a:latin typeface="+mn-lt"/>
            </a:endParaRPr>
          </a:p>
          <a:p>
            <a:pPr algn="l">
              <a:spcAft>
                <a:spcPts val="100"/>
              </a:spcAft>
            </a:pPr>
            <a:r>
              <a:rPr lang="en-US" sz="1000" b="0" i="0" kern="1200" dirty="0" smtClean="0">
                <a:solidFill>
                  <a:schemeClr val="tx2"/>
                </a:solidFill>
                <a:effectLst/>
                <a:latin typeface="+mn-lt"/>
                <a:ea typeface="+mn-ea"/>
                <a:cs typeface="+mn-cs"/>
              </a:rPr>
              <a:t>Copyright © Justin </a:t>
            </a:r>
            <a:r>
              <a:rPr lang="en-US" sz="1000" b="0" i="0" kern="1200" dirty="0" err="1" smtClean="0">
                <a:solidFill>
                  <a:schemeClr val="tx2"/>
                </a:solidFill>
                <a:effectLst/>
                <a:latin typeface="+mn-lt"/>
                <a:ea typeface="+mn-ea"/>
                <a:cs typeface="+mn-cs"/>
              </a:rPr>
              <a:t>Bateh</a:t>
            </a:r>
            <a:r>
              <a:rPr lang="en-US" sz="1000" b="0" i="0" kern="1200" dirty="0" smtClean="0">
                <a:solidFill>
                  <a:schemeClr val="tx2"/>
                </a:solidFill>
                <a:effectLst/>
                <a:latin typeface="+mn-lt"/>
                <a:ea typeface="+mn-ea"/>
                <a:cs typeface="+mn-cs"/>
              </a:rPr>
              <a:t> and Bert G. </a:t>
            </a:r>
            <a:r>
              <a:rPr lang="en-US" sz="1000" b="0" i="0" kern="1200" dirty="0" err="1" smtClean="0">
                <a:solidFill>
                  <a:schemeClr val="tx2"/>
                </a:solidFill>
                <a:effectLst/>
                <a:latin typeface="+mn-lt"/>
                <a:ea typeface="+mn-ea"/>
                <a:cs typeface="+mn-cs"/>
              </a:rPr>
              <a:t>Wachsmuth</a:t>
            </a:r>
            <a:r>
              <a:rPr lang="en-US" sz="1000" b="0" i="0" kern="1200" dirty="0" smtClean="0">
                <a:solidFill>
                  <a:schemeClr val="tx2"/>
                </a:solidFill>
                <a:effectLst/>
                <a:latin typeface="+mn-lt"/>
              </a:rPr>
              <a:t>, 2016. All rights reserved.</a:t>
            </a:r>
            <a:endParaRPr lang="en-US" sz="1000" i="0" dirty="0" smtClean="0">
              <a:solidFill>
                <a:schemeClr val="tx2"/>
              </a:solidFill>
              <a:latin typeface="+mn-lt"/>
            </a:endParaRPr>
          </a:p>
        </p:txBody>
      </p:sp>
    </p:spTree>
    <p:extLst>
      <p:ext uri="{BB962C8B-B14F-4D97-AF65-F5344CB8AC3E}">
        <p14:creationId xmlns:p14="http://schemas.microsoft.com/office/powerpoint/2010/main" val="316826875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
          <p:cNvSpPr/>
          <p:nvPr/>
        </p:nvSpPr>
        <p:spPr>
          <a:xfrm>
            <a:off x="663742" y="551259"/>
            <a:ext cx="10940716" cy="787035"/>
          </a:xfrm>
          <a:custGeom>
            <a:avLst/>
            <a:gdLst>
              <a:gd name="connsiteX0" fmla="*/ 0 w 10940716"/>
              <a:gd name="connsiteY0" fmla="*/ 0 h 777600"/>
              <a:gd name="connsiteX1" fmla="*/ 10940716 w 10940716"/>
              <a:gd name="connsiteY1" fmla="*/ 0 h 777600"/>
              <a:gd name="connsiteX2" fmla="*/ 10940716 w 10940716"/>
              <a:gd name="connsiteY2" fmla="*/ 777600 h 777600"/>
              <a:gd name="connsiteX3" fmla="*/ 0 w 10940716"/>
              <a:gd name="connsiteY3" fmla="*/ 777600 h 777600"/>
              <a:gd name="connsiteX4" fmla="*/ 0 w 10940716"/>
              <a:gd name="connsiteY4" fmla="*/ 0 h 77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777600">
                <a:moveTo>
                  <a:pt x="0" y="0"/>
                </a:moveTo>
                <a:lnTo>
                  <a:pt x="10940716" y="0"/>
                </a:lnTo>
                <a:lnTo>
                  <a:pt x="10940716" y="777600"/>
                </a:lnTo>
                <a:lnTo>
                  <a:pt x="0" y="777600"/>
                </a:lnTo>
                <a:lnTo>
                  <a:pt x="0" y="0"/>
                </a:lnTo>
                <a:close/>
              </a:path>
            </a:pathLst>
          </a:custGeom>
          <a:solidFill>
            <a:srgbClr val="2254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en-US" sz="4400" dirty="0" smtClean="0">
                <a:solidFill>
                  <a:schemeClr val="bg1"/>
                </a:solidFill>
                <a:effectLst>
                  <a:outerShdw blurRad="38100" dist="38100" dir="2700000" algn="tl">
                    <a:srgbClr val="000000">
                      <a:alpha val="43137"/>
                    </a:srgbClr>
                  </a:outerShdw>
                </a:effectLst>
              </a:rPr>
              <a:t>Normal Distribution</a:t>
            </a:r>
            <a:endParaRPr lang="en-US" sz="4400" kern="1200" dirty="0">
              <a:solidFill>
                <a:schemeClr val="bg1"/>
              </a:solidFill>
              <a:effectLst>
                <a:outerShdw blurRad="38100" dist="38100" dir="2700000" algn="tl">
                  <a:srgbClr val="000000">
                    <a:alpha val="43137"/>
                  </a:srgbClr>
                </a:outerShdw>
              </a:effectLst>
            </a:endParaRPr>
          </a:p>
        </p:txBody>
      </p:sp>
      <p:sp>
        <p:nvSpPr>
          <p:cNvPr id="23" name="Freeform 22"/>
          <p:cNvSpPr/>
          <p:nvPr/>
        </p:nvSpPr>
        <p:spPr>
          <a:xfrm>
            <a:off x="663742" y="1328859"/>
            <a:ext cx="10940716" cy="4995741"/>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solidFill>
            <a:srgbClr val="F2FFE3"/>
          </a:soli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4018" tIns="144018" rIns="192024" bIns="216027" numCol="1" spcCol="1270" anchor="t" anchorCtr="0">
            <a:noAutofit/>
          </a:bodyPr>
          <a:lstStyle/>
          <a:p>
            <a:pPr marL="285750" indent="-285750">
              <a:buFont typeface="Wingdings" panose="05000000000000000000" pitchFamily="2" charset="2"/>
              <a:buChar char="§"/>
            </a:pPr>
            <a:r>
              <a:rPr lang="en-US" sz="2200" dirty="0"/>
              <a:t>A distribution that looks </a:t>
            </a:r>
            <a:r>
              <a:rPr lang="en-US" sz="2200" dirty="0" smtClean="0"/>
              <a:t>bell-shaped</a:t>
            </a:r>
          </a:p>
          <a:p>
            <a:pPr marL="285750" indent="-285750">
              <a:buFont typeface="Wingdings" panose="05000000000000000000" pitchFamily="2" charset="2"/>
              <a:buChar char="§"/>
            </a:pPr>
            <a:endParaRPr lang="en-US" sz="2200" dirty="0"/>
          </a:p>
          <a:p>
            <a:pPr marL="285750" indent="-285750">
              <a:buFont typeface="Wingdings" panose="05000000000000000000" pitchFamily="2" charset="2"/>
              <a:buChar char="§"/>
            </a:pPr>
            <a:endParaRPr lang="en-US" sz="2200" dirty="0" smtClean="0"/>
          </a:p>
          <a:p>
            <a:pPr marL="285750" indent="-285750">
              <a:buFont typeface="Wingdings" panose="05000000000000000000" pitchFamily="2" charset="2"/>
              <a:buChar char="§"/>
            </a:pPr>
            <a:endParaRPr lang="en-US" sz="2200" dirty="0"/>
          </a:p>
          <a:p>
            <a:endParaRPr lang="en-US" sz="2200" dirty="0" smtClean="0"/>
          </a:p>
          <a:p>
            <a:endParaRPr lang="en-US" sz="2200" dirty="0" smtClean="0"/>
          </a:p>
          <a:p>
            <a:endParaRPr lang="en-US" sz="2200" dirty="0" smtClean="0"/>
          </a:p>
          <a:p>
            <a:pPr marL="342900" indent="-342900">
              <a:buFont typeface="Wingdings" panose="05000000000000000000" pitchFamily="2" charset="2"/>
              <a:buChar char="§"/>
            </a:pPr>
            <a:r>
              <a:rPr lang="en-US" sz="2200" dirty="0"/>
              <a:t>The position of the hump is denoted </a:t>
            </a:r>
            <a:r>
              <a:rPr lang="en-US" sz="2200" dirty="0" smtClean="0"/>
              <a:t>by </a:t>
            </a:r>
            <a:r>
              <a:rPr lang="en-US" sz="2200" i="1" dirty="0" smtClean="0">
                <a:latin typeface="Book Antiqua" panose="02040602050305030304" pitchFamily="18" charset="0"/>
              </a:rPr>
              <a:t>m</a:t>
            </a:r>
            <a:r>
              <a:rPr lang="en-US" sz="2200" i="1" dirty="0" smtClean="0"/>
              <a:t> </a:t>
            </a:r>
            <a:r>
              <a:rPr lang="en-US" sz="2200" dirty="0"/>
              <a:t>and stands for the mean of the distribution, and its width is denoted by </a:t>
            </a:r>
            <a:r>
              <a:rPr lang="en-US" sz="2200" i="1" dirty="0">
                <a:latin typeface="Book Antiqua" panose="02040602050305030304" pitchFamily="18" charset="0"/>
              </a:rPr>
              <a:t>s</a:t>
            </a:r>
            <a:r>
              <a:rPr lang="en-US" sz="2200" i="1" dirty="0"/>
              <a:t> </a:t>
            </a:r>
            <a:r>
              <a:rPr lang="en-US" sz="2200" dirty="0"/>
              <a:t>and corresponds to the standard deviation. </a:t>
            </a:r>
            <a:endParaRPr lang="en-US" sz="2200" dirty="0" smtClean="0"/>
          </a:p>
          <a:p>
            <a:pPr marL="800100" lvl="1" indent="-342900">
              <a:buFont typeface="Wingdings" panose="05000000000000000000" pitchFamily="2" charset="2"/>
              <a:buChar char="§"/>
            </a:pPr>
            <a:r>
              <a:rPr lang="en-US" sz="2200" dirty="0" smtClean="0"/>
              <a:t>Thus</a:t>
            </a:r>
            <a:r>
              <a:rPr lang="en-US" sz="2200" dirty="0"/>
              <a:t>, a particular normal distribution with mean </a:t>
            </a:r>
            <a:r>
              <a:rPr lang="en-US" sz="2400" i="1" dirty="0">
                <a:latin typeface="Book Antiqua" panose="02040602050305030304" pitchFamily="18" charset="0"/>
              </a:rPr>
              <a:t>m</a:t>
            </a:r>
            <a:r>
              <a:rPr lang="en-US" sz="2200" i="1" dirty="0"/>
              <a:t> </a:t>
            </a:r>
            <a:r>
              <a:rPr lang="en-US" sz="2200" dirty="0"/>
              <a:t>and standard deviation </a:t>
            </a:r>
            <a:r>
              <a:rPr lang="en-US" sz="2400" i="1" dirty="0">
                <a:latin typeface="Book Antiqua" panose="02040602050305030304" pitchFamily="18" charset="0"/>
              </a:rPr>
              <a:t>s</a:t>
            </a:r>
            <a:r>
              <a:rPr lang="en-US" sz="2200" i="1" dirty="0"/>
              <a:t> </a:t>
            </a:r>
            <a:r>
              <a:rPr lang="en-US" sz="2200" dirty="0"/>
              <a:t>is denoted by </a:t>
            </a:r>
            <a:r>
              <a:rPr lang="en-US" sz="2200" b="1" i="1" dirty="0">
                <a:latin typeface="Book Antiqua" panose="02040602050305030304" pitchFamily="18" charset="0"/>
              </a:rPr>
              <a:t>N</a:t>
            </a:r>
            <a:r>
              <a:rPr lang="en-US" sz="2200" b="1" dirty="0">
                <a:latin typeface="Book Antiqua" panose="02040602050305030304" pitchFamily="18" charset="0"/>
              </a:rPr>
              <a:t>(</a:t>
            </a:r>
            <a:r>
              <a:rPr lang="en-US" sz="2200" b="1" i="1" dirty="0">
                <a:latin typeface="Book Antiqua" panose="02040602050305030304" pitchFamily="18" charset="0"/>
              </a:rPr>
              <a:t>m</a:t>
            </a:r>
            <a:r>
              <a:rPr lang="en-US" sz="2200" b="1" dirty="0">
                <a:latin typeface="Book Antiqua" panose="02040602050305030304" pitchFamily="18" charset="0"/>
              </a:rPr>
              <a:t>, </a:t>
            </a:r>
            <a:r>
              <a:rPr lang="en-US" sz="2200" b="1" i="1" dirty="0">
                <a:latin typeface="Book Antiqua" panose="02040602050305030304" pitchFamily="18" charset="0"/>
              </a:rPr>
              <a:t>s</a:t>
            </a:r>
            <a:r>
              <a:rPr lang="en-US" sz="2200" b="1" dirty="0" smtClean="0">
                <a:latin typeface="Book Antiqua" panose="02040602050305030304" pitchFamily="18" charset="0"/>
              </a:rPr>
              <a:t>)</a:t>
            </a:r>
            <a:r>
              <a:rPr lang="en-US" sz="2200" dirty="0" smtClean="0">
                <a:latin typeface="Book Antiqua" panose="02040602050305030304" pitchFamily="18" charset="0"/>
              </a:rPr>
              <a:t>.</a:t>
            </a:r>
          </a:p>
          <a:p>
            <a:pPr marL="342900" indent="-342900">
              <a:buFont typeface="Wingdings" panose="05000000000000000000" pitchFamily="2" charset="2"/>
              <a:buChar char="§"/>
            </a:pPr>
            <a:r>
              <a:rPr lang="en-US" sz="2200" b="1" dirty="0" smtClean="0"/>
              <a:t>Standard </a:t>
            </a:r>
            <a:r>
              <a:rPr lang="en-US" sz="2200" b="1" dirty="0"/>
              <a:t>normal distribution </a:t>
            </a:r>
            <a:r>
              <a:rPr lang="en-US" sz="2200" dirty="0" smtClean="0"/>
              <a:t>– the </a:t>
            </a:r>
            <a:r>
              <a:rPr lang="en-US" sz="2200" dirty="0"/>
              <a:t>special normal distribution </a:t>
            </a:r>
            <a:r>
              <a:rPr lang="en-US" sz="2200" b="1" i="1" dirty="0"/>
              <a:t>N</a:t>
            </a:r>
            <a:r>
              <a:rPr lang="en-US" sz="2200" b="1" dirty="0"/>
              <a:t>(0, 1)</a:t>
            </a:r>
            <a:r>
              <a:rPr lang="en-US" sz="2200" dirty="0"/>
              <a:t>, that is, bell-shaped with mean 0 and standard deviation </a:t>
            </a:r>
            <a:r>
              <a:rPr lang="en-US" sz="2200" dirty="0" smtClean="0"/>
              <a:t>1</a:t>
            </a:r>
            <a:endParaRPr lang="en-US" sz="2200" dirty="0"/>
          </a:p>
          <a:p>
            <a:pPr marL="285750" indent="-285750">
              <a:buFont typeface="Wingdings" panose="05000000000000000000" pitchFamily="2" charset="2"/>
              <a:buChar char="§"/>
            </a:pPr>
            <a:endParaRPr lang="en-US" sz="2200" dirty="0" smtClean="0"/>
          </a:p>
          <a:p>
            <a:pPr marL="0" lvl="1" defTabSz="1200150">
              <a:lnSpc>
                <a:spcPct val="90000"/>
              </a:lnSpc>
              <a:spcBef>
                <a:spcPct val="0"/>
              </a:spcBef>
              <a:spcAft>
                <a:spcPts val="600"/>
              </a:spcAft>
            </a:pPr>
            <a:endParaRPr lang="en-US" sz="2200" dirty="0"/>
          </a:p>
        </p:txBody>
      </p:sp>
      <p:sp>
        <p:nvSpPr>
          <p:cNvPr id="5" name="TextBox 4"/>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4: Probability Theory – The Normal Distribution</a:t>
            </a:r>
            <a:endParaRPr lang="en-US" sz="1100" b="1" dirty="0">
              <a:solidFill>
                <a:schemeClr val="tx2"/>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4793" y="2089009"/>
            <a:ext cx="4518613" cy="15015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6996256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7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750"/>
                                        <p:tgtEl>
                                          <p:spTgt spid="23"/>
                                        </p:tgtEl>
                                      </p:cBhvr>
                                    </p:animEffect>
                                  </p:childTnLst>
                                </p:cTn>
                              </p:par>
                              <p:par>
                                <p:cTn id="13" presetID="42" presetClass="entr" presetSubtype="0" fill="hold" nodeType="with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animEffect transition="in" filter="fade">
                                      <p:cBhvr>
                                        <p:cTn id="15" dur="750"/>
                                        <p:tgtEl>
                                          <p:spTgt spid="23">
                                            <p:txEl>
                                              <p:pRg st="0" end="0"/>
                                            </p:txEl>
                                          </p:spTgt>
                                        </p:tgtEl>
                                      </p:cBhvr>
                                    </p:animEffect>
                                    <p:anim calcmode="lin" valueType="num">
                                      <p:cBhvr>
                                        <p:cTn id="16" dur="75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7" dur="75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3">
                                            <p:txEl>
                                              <p:pRg st="7" end="7"/>
                                            </p:txEl>
                                          </p:spTgt>
                                        </p:tgtEl>
                                        <p:attrNameLst>
                                          <p:attrName>style.visibility</p:attrName>
                                        </p:attrNameLst>
                                      </p:cBhvr>
                                      <p:to>
                                        <p:strVal val="visible"/>
                                      </p:to>
                                    </p:set>
                                    <p:animEffect transition="in" filter="fade">
                                      <p:cBhvr>
                                        <p:cTn id="29" dur="750"/>
                                        <p:tgtEl>
                                          <p:spTgt spid="23">
                                            <p:txEl>
                                              <p:pRg st="7" end="7"/>
                                            </p:txEl>
                                          </p:spTgt>
                                        </p:tgtEl>
                                      </p:cBhvr>
                                    </p:animEffect>
                                    <p:anim calcmode="lin" valueType="num">
                                      <p:cBhvr>
                                        <p:cTn id="30" dur="75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31" dur="75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3">
                                            <p:txEl>
                                              <p:pRg st="8" end="8"/>
                                            </p:txEl>
                                          </p:spTgt>
                                        </p:tgtEl>
                                        <p:attrNameLst>
                                          <p:attrName>style.visibility</p:attrName>
                                        </p:attrNameLst>
                                      </p:cBhvr>
                                      <p:to>
                                        <p:strVal val="visible"/>
                                      </p:to>
                                    </p:set>
                                    <p:animEffect transition="in" filter="fade">
                                      <p:cBhvr>
                                        <p:cTn id="36" dur="750"/>
                                        <p:tgtEl>
                                          <p:spTgt spid="23">
                                            <p:txEl>
                                              <p:pRg st="8" end="8"/>
                                            </p:txEl>
                                          </p:spTgt>
                                        </p:tgtEl>
                                      </p:cBhvr>
                                    </p:animEffect>
                                    <p:anim calcmode="lin" valueType="num">
                                      <p:cBhvr>
                                        <p:cTn id="37" dur="750" fill="hold"/>
                                        <p:tgtEl>
                                          <p:spTgt spid="23">
                                            <p:txEl>
                                              <p:pRg st="8" end="8"/>
                                            </p:txEl>
                                          </p:spTgt>
                                        </p:tgtEl>
                                        <p:attrNameLst>
                                          <p:attrName>ppt_x</p:attrName>
                                        </p:attrNameLst>
                                      </p:cBhvr>
                                      <p:tavLst>
                                        <p:tav tm="0">
                                          <p:val>
                                            <p:strVal val="#ppt_x"/>
                                          </p:val>
                                        </p:tav>
                                        <p:tav tm="100000">
                                          <p:val>
                                            <p:strVal val="#ppt_x"/>
                                          </p:val>
                                        </p:tav>
                                      </p:tavLst>
                                    </p:anim>
                                    <p:anim calcmode="lin" valueType="num">
                                      <p:cBhvr>
                                        <p:cTn id="38" dur="750" fill="hold"/>
                                        <p:tgtEl>
                                          <p:spTgt spid="2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3">
                                            <p:txEl>
                                              <p:pRg st="9" end="9"/>
                                            </p:txEl>
                                          </p:spTgt>
                                        </p:tgtEl>
                                        <p:attrNameLst>
                                          <p:attrName>style.visibility</p:attrName>
                                        </p:attrNameLst>
                                      </p:cBhvr>
                                      <p:to>
                                        <p:strVal val="visible"/>
                                      </p:to>
                                    </p:set>
                                    <p:animEffect transition="in" filter="fade">
                                      <p:cBhvr>
                                        <p:cTn id="43" dur="750"/>
                                        <p:tgtEl>
                                          <p:spTgt spid="23">
                                            <p:txEl>
                                              <p:pRg st="9" end="9"/>
                                            </p:txEl>
                                          </p:spTgt>
                                        </p:tgtEl>
                                      </p:cBhvr>
                                    </p:animEffect>
                                    <p:anim calcmode="lin" valueType="num">
                                      <p:cBhvr>
                                        <p:cTn id="44" dur="750" fill="hold"/>
                                        <p:tgtEl>
                                          <p:spTgt spid="23">
                                            <p:txEl>
                                              <p:pRg st="9" end="9"/>
                                            </p:txEl>
                                          </p:spTgt>
                                        </p:tgtEl>
                                        <p:attrNameLst>
                                          <p:attrName>ppt_x</p:attrName>
                                        </p:attrNameLst>
                                      </p:cBhvr>
                                      <p:tavLst>
                                        <p:tav tm="0">
                                          <p:val>
                                            <p:strVal val="#ppt_x"/>
                                          </p:val>
                                        </p:tav>
                                        <p:tav tm="100000">
                                          <p:val>
                                            <p:strVal val="#ppt_x"/>
                                          </p:val>
                                        </p:tav>
                                      </p:tavLst>
                                    </p:anim>
                                    <p:anim calcmode="lin" valueType="num">
                                      <p:cBhvr>
                                        <p:cTn id="45" dur="750" fill="hold"/>
                                        <p:tgtEl>
                                          <p:spTgt spid="2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99936" y="1012746"/>
            <a:ext cx="4260823" cy="4441570"/>
          </a:xfrm>
        </p:spPr>
        <p:txBody>
          <a:bodyPr>
            <a:normAutofit/>
          </a:bodyPr>
          <a:lstStyle/>
          <a:p>
            <a:pPr marL="68580" indent="0">
              <a:buNone/>
            </a:pPr>
            <a:r>
              <a:rPr lang="en-US" sz="2400" dirty="0" smtClean="0"/>
              <a:t>Figure </a:t>
            </a:r>
            <a:r>
              <a:rPr lang="en-US" sz="2400" dirty="0"/>
              <a:t>4.5 shows several histogram charts with the imagined “church bell” shape super imposed </a:t>
            </a:r>
          </a:p>
          <a:p>
            <a:pPr marL="68580" indent="0">
              <a:buNone/>
            </a:pPr>
            <a:r>
              <a:rPr lang="en-US" sz="2200" dirty="0" smtClean="0"/>
              <a:t>(All </a:t>
            </a:r>
            <a:r>
              <a:rPr lang="en-US" sz="2200" dirty="0"/>
              <a:t>of the data comes from the </a:t>
            </a:r>
            <a:r>
              <a:rPr lang="en-US" sz="2200" dirty="0" smtClean="0"/>
              <a:t>health_female.xls </a:t>
            </a:r>
            <a:r>
              <a:rPr lang="en-US" sz="2200" dirty="0"/>
              <a:t>and health_male.xls data </a:t>
            </a:r>
            <a:r>
              <a:rPr lang="en-US" sz="2200" dirty="0" smtClean="0"/>
              <a:t>files.) </a:t>
            </a:r>
            <a:endParaRPr lang="en-US" sz="2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2950" y="469558"/>
            <a:ext cx="7181619" cy="5685942"/>
          </a:xfrm>
          <a:prstGeom prst="rect">
            <a:avLst/>
          </a:prstGeom>
        </p:spPr>
      </p:pic>
      <p:sp>
        <p:nvSpPr>
          <p:cNvPr id="5" name="TextBox 4"/>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4: Probability Theory – The Normal Distribution</a:t>
            </a:r>
            <a:endParaRPr lang="en-US" sz="1100" b="1" dirty="0">
              <a:solidFill>
                <a:schemeClr val="tx2"/>
              </a:solidFill>
            </a:endParaRPr>
          </a:p>
        </p:txBody>
      </p:sp>
    </p:spTree>
    <p:extLst>
      <p:ext uri="{BB962C8B-B14F-4D97-AF65-F5344CB8AC3E}">
        <p14:creationId xmlns:p14="http://schemas.microsoft.com/office/powerpoint/2010/main" val="270510320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1390" y="980661"/>
            <a:ext cx="10721009" cy="5243676"/>
          </a:xfrm>
        </p:spPr>
        <p:txBody>
          <a:bodyPr>
            <a:normAutofit lnSpcReduction="10000"/>
          </a:bodyPr>
          <a:lstStyle/>
          <a:p>
            <a:r>
              <a:rPr lang="en-US" dirty="0"/>
              <a:t>Figure 4.6 shows three normal distributions. </a:t>
            </a:r>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marL="68580" indent="0">
              <a:buNone/>
            </a:pPr>
            <a:endParaRPr lang="en-US" dirty="0" smtClean="0"/>
          </a:p>
          <a:p>
            <a:pPr lvl="1"/>
            <a:r>
              <a:rPr lang="en-US" dirty="0" smtClean="0"/>
              <a:t>Remember </a:t>
            </a:r>
            <a:r>
              <a:rPr lang="en-US" dirty="0"/>
              <a:t>that they simply represent relative frequency charts, with the height of each bar </a:t>
            </a:r>
            <a:r>
              <a:rPr lang="en-US" dirty="0" smtClean="0"/>
              <a:t>corresponding </a:t>
            </a:r>
            <a:r>
              <a:rPr lang="en-US" dirty="0"/>
              <a:t>to the probability of a randomly selected number falling in that bin</a:t>
            </a:r>
            <a:r>
              <a:rPr lang="en-US" dirty="0" smtClean="0"/>
              <a:t>.</a:t>
            </a:r>
          </a:p>
          <a:p>
            <a:endParaRPr lang="en-US" dirty="0"/>
          </a:p>
          <a:p>
            <a:endParaRPr lang="en-US" dirty="0" smtClean="0"/>
          </a:p>
          <a:p>
            <a:endParaRPr lang="en-US" dirty="0"/>
          </a:p>
          <a:p>
            <a:pPr marL="68580" indent="0">
              <a:buNone/>
            </a:pPr>
            <a:endParaRPr lang="en-US" dirty="0"/>
          </a:p>
        </p:txBody>
      </p:sp>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4: Probability Theory – The Normal Distribution</a:t>
            </a:r>
            <a:endParaRPr lang="en-US" sz="1100" b="1" dirty="0">
              <a:solidFill>
                <a:schemeClr val="tx2"/>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3116" y="1620252"/>
            <a:ext cx="10058400" cy="3056797"/>
          </a:xfrm>
          <a:prstGeom prst="rect">
            <a:avLst/>
          </a:prstGeom>
        </p:spPr>
      </p:pic>
    </p:spTree>
    <p:extLst>
      <p:ext uri="{BB962C8B-B14F-4D97-AF65-F5344CB8AC3E}">
        <p14:creationId xmlns:p14="http://schemas.microsoft.com/office/powerpoint/2010/main" val="317449249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9" end="9"/>
                                            </p:txEl>
                                          </p:spTgt>
                                        </p:tgtEl>
                                        <p:attrNameLst>
                                          <p:attrName>style.visibility</p:attrName>
                                        </p:attrNameLst>
                                      </p:cBhvr>
                                      <p:to>
                                        <p:strVal val="visible"/>
                                      </p:to>
                                    </p:set>
                                    <p:animEffect transition="in" filter="fade">
                                      <p:cBhvr>
                                        <p:cTn id="7" dur="750"/>
                                        <p:tgtEl>
                                          <p:spTgt spid="2">
                                            <p:txEl>
                                              <p:pRg st="9" end="9"/>
                                            </p:txEl>
                                          </p:spTgt>
                                        </p:tgtEl>
                                      </p:cBhvr>
                                    </p:animEffect>
                                    <p:anim calcmode="lin" valueType="num">
                                      <p:cBhvr>
                                        <p:cTn id="8" dur="75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1390" y="980661"/>
            <a:ext cx="10721009" cy="5131381"/>
          </a:xfrm>
        </p:spPr>
        <p:txBody>
          <a:bodyPr>
            <a:normAutofit/>
          </a:bodyPr>
          <a:lstStyle/>
          <a:p>
            <a:r>
              <a:rPr lang="en-US" dirty="0"/>
              <a:t>Side note: The bell-shaped normal distribution is frequently </a:t>
            </a:r>
            <a:r>
              <a:rPr lang="en-US" dirty="0" smtClean="0"/>
              <a:t>called the </a:t>
            </a:r>
            <a:r>
              <a:rPr lang="en-US" dirty="0">
                <a:effectLst>
                  <a:outerShdw blurRad="38100" dist="38100" dir="2700000" algn="tl">
                    <a:srgbClr val="000000">
                      <a:alpha val="43137"/>
                    </a:srgbClr>
                  </a:outerShdw>
                </a:effectLst>
              </a:rPr>
              <a:t>Gaussian normal distribution</a:t>
            </a:r>
            <a:r>
              <a:rPr lang="en-US" dirty="0"/>
              <a:t>, named after the famous German mathematician Carl Friedrich Gauss (1777–1855). </a:t>
            </a:r>
            <a:endParaRPr lang="en-US" dirty="0" smtClean="0"/>
          </a:p>
          <a:p>
            <a:pPr lvl="1"/>
            <a:r>
              <a:rPr lang="en-US" dirty="0" smtClean="0"/>
              <a:t>It </a:t>
            </a:r>
            <a:r>
              <a:rPr lang="en-US" dirty="0"/>
              <a:t>can be </a:t>
            </a:r>
            <a:r>
              <a:rPr lang="en-US" dirty="0" smtClean="0"/>
              <a:t>modeled </a:t>
            </a:r>
            <a:r>
              <a:rPr lang="en-US" dirty="0"/>
              <a:t>mathematically by the exponential </a:t>
            </a:r>
            <a:r>
              <a:rPr lang="en-US" dirty="0" smtClean="0"/>
              <a:t>function</a:t>
            </a:r>
          </a:p>
          <a:p>
            <a:pPr lvl="1"/>
            <a:endParaRPr lang="en-US" dirty="0"/>
          </a:p>
          <a:p>
            <a:pPr lvl="1"/>
            <a:endParaRPr lang="en-US" dirty="0" smtClean="0"/>
          </a:p>
          <a:p>
            <a:pPr lvl="1"/>
            <a:endParaRPr lang="en-US" dirty="0"/>
          </a:p>
          <a:p>
            <a:pPr marL="454914" lvl="1" indent="0">
              <a:buNone/>
            </a:pPr>
            <a:endParaRPr lang="en-US" dirty="0" smtClean="0"/>
          </a:p>
          <a:p>
            <a:pPr lvl="2"/>
            <a:r>
              <a:rPr lang="en-US" dirty="0" smtClean="0"/>
              <a:t>where </a:t>
            </a:r>
            <a:r>
              <a:rPr lang="en-US" i="1" dirty="0">
                <a:latin typeface="Book Antiqua" panose="02040602050305030304" pitchFamily="18" charset="0"/>
              </a:rPr>
              <a:t>m</a:t>
            </a:r>
            <a:r>
              <a:rPr lang="en-US" dirty="0"/>
              <a:t> stands for the mean and </a:t>
            </a:r>
            <a:r>
              <a:rPr lang="en-US" i="1" dirty="0">
                <a:latin typeface="Book Antiqua" panose="02040602050305030304" pitchFamily="18" charset="0"/>
              </a:rPr>
              <a:t>s</a:t>
            </a:r>
            <a:r>
              <a:rPr lang="en-US" dirty="0"/>
              <a:t> for the standard deviation of the </a:t>
            </a:r>
            <a:r>
              <a:rPr lang="en-US" dirty="0" smtClean="0"/>
              <a:t>distribution</a:t>
            </a:r>
          </a:p>
          <a:p>
            <a:pPr marL="454914" lvl="1" indent="0">
              <a:buNone/>
            </a:pPr>
            <a:endParaRPr lang="en-US" dirty="0"/>
          </a:p>
          <a:p>
            <a:endParaRPr lang="en-US" dirty="0"/>
          </a:p>
          <a:p>
            <a:endParaRPr lang="en-US" dirty="0" smtClean="0"/>
          </a:p>
          <a:p>
            <a:endParaRPr lang="en-US" dirty="0"/>
          </a:p>
          <a:p>
            <a:pPr marL="68580" indent="0">
              <a:buNone/>
            </a:pPr>
            <a:endParaRPr lang="en-US" dirty="0"/>
          </a:p>
        </p:txBody>
      </p:sp>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4: Probability Theory – The Normal Distribution</a:t>
            </a:r>
            <a:endParaRPr lang="en-US" sz="1100" b="1" dirty="0">
              <a:solidFill>
                <a:schemeClr val="tx2"/>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7637" y="3219450"/>
            <a:ext cx="4276725" cy="1409700"/>
          </a:xfrm>
          <a:prstGeom prst="rect">
            <a:avLst/>
          </a:prstGeom>
        </p:spPr>
      </p:pic>
    </p:spTree>
    <p:extLst>
      <p:ext uri="{BB962C8B-B14F-4D97-AF65-F5344CB8AC3E}">
        <p14:creationId xmlns:p14="http://schemas.microsoft.com/office/powerpoint/2010/main" val="308248977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 calcmode="lin" valueType="num">
                                      <p:cBhvr>
                                        <p:cTn id="17"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18"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19"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1390" y="980661"/>
            <a:ext cx="10721009" cy="5275760"/>
          </a:xfrm>
        </p:spPr>
        <p:txBody>
          <a:bodyPr>
            <a:normAutofit/>
          </a:bodyPr>
          <a:lstStyle/>
          <a:p>
            <a:pPr>
              <a:buFont typeface="Wingdings" panose="05000000000000000000" pitchFamily="2" charset="2"/>
              <a:buChar char="§"/>
            </a:pPr>
            <a:r>
              <a:rPr lang="en-US" sz="2400" dirty="0" smtClean="0"/>
              <a:t>Figure </a:t>
            </a:r>
            <a:r>
              <a:rPr lang="en-US" sz="2400" dirty="0"/>
              <a:t>4.7 shows four normal distributions with different parameters</a:t>
            </a:r>
            <a:r>
              <a:rPr lang="en-US" sz="2400" dirty="0" smtClean="0"/>
              <a:t>.</a:t>
            </a:r>
          </a:p>
          <a:p>
            <a:pPr>
              <a:buFont typeface="Wingdings" panose="05000000000000000000" pitchFamily="2" charset="2"/>
              <a:buChar char="§"/>
            </a:pPr>
            <a:endParaRPr lang="en-US" sz="2400" dirty="0"/>
          </a:p>
          <a:p>
            <a:pPr>
              <a:buFont typeface="Wingdings" panose="05000000000000000000" pitchFamily="2" charset="2"/>
              <a:buChar char="§"/>
            </a:pPr>
            <a:endParaRPr lang="en-US" sz="2400" dirty="0" smtClean="0"/>
          </a:p>
          <a:p>
            <a:pPr>
              <a:buFont typeface="Wingdings" panose="05000000000000000000" pitchFamily="2" charset="2"/>
              <a:buChar char="§"/>
            </a:pPr>
            <a:endParaRPr lang="en-US" sz="2400" dirty="0"/>
          </a:p>
          <a:p>
            <a:pPr>
              <a:buFont typeface="Wingdings" panose="05000000000000000000" pitchFamily="2" charset="2"/>
              <a:buChar char="§"/>
            </a:pPr>
            <a:endParaRPr lang="en-US" sz="2400" dirty="0" smtClean="0"/>
          </a:p>
          <a:p>
            <a:pPr>
              <a:buFont typeface="Wingdings" panose="05000000000000000000" pitchFamily="2" charset="2"/>
              <a:buChar char="§"/>
            </a:pPr>
            <a:endParaRPr lang="en-US" sz="2400" dirty="0"/>
          </a:p>
          <a:p>
            <a:pPr>
              <a:buFont typeface="Wingdings" panose="05000000000000000000" pitchFamily="2" charset="2"/>
              <a:buChar char="§"/>
            </a:pPr>
            <a:endParaRPr lang="en-US" sz="2400" dirty="0" smtClean="0"/>
          </a:p>
          <a:p>
            <a:pPr>
              <a:buFont typeface="Wingdings" panose="05000000000000000000" pitchFamily="2" charset="2"/>
              <a:buChar char="§"/>
            </a:pPr>
            <a:endParaRPr lang="en-US" sz="2400" dirty="0"/>
          </a:p>
          <a:p>
            <a:pPr marL="68580" indent="0">
              <a:buNone/>
            </a:pPr>
            <a:r>
              <a:rPr lang="en-US" sz="2400" dirty="0" smtClean="0"/>
              <a:t> </a:t>
            </a:r>
          </a:p>
          <a:p>
            <a:pPr lvl="1">
              <a:buFont typeface="Wingdings" panose="05000000000000000000" pitchFamily="2" charset="2"/>
              <a:buChar char="§"/>
            </a:pPr>
            <a:r>
              <a:rPr lang="en-US" sz="2200" dirty="0" smtClean="0"/>
              <a:t>For </a:t>
            </a:r>
            <a:r>
              <a:rPr lang="en-US" sz="2200" dirty="0"/>
              <a:t>each, the mean </a:t>
            </a:r>
            <a:r>
              <a:rPr lang="en-US" sz="2200" i="1" dirty="0">
                <a:latin typeface="Book Antiqua" panose="02040602050305030304" pitchFamily="18" charset="0"/>
              </a:rPr>
              <a:t>n</a:t>
            </a:r>
            <a:r>
              <a:rPr lang="en-US" sz="2200" i="1" dirty="0"/>
              <a:t> </a:t>
            </a:r>
            <a:r>
              <a:rPr lang="en-US" sz="2200" dirty="0"/>
              <a:t>shows where the top of the hill is, which is also the axis of symmetry, and indicates the most likely occurrence. </a:t>
            </a:r>
            <a:endParaRPr lang="en-US" sz="2200" dirty="0" smtClean="0"/>
          </a:p>
          <a:p>
            <a:pPr lvl="1">
              <a:buFont typeface="Wingdings" panose="05000000000000000000" pitchFamily="2" charset="2"/>
              <a:buChar char="§"/>
            </a:pPr>
            <a:r>
              <a:rPr lang="en-US" sz="2200" dirty="0" smtClean="0"/>
              <a:t>The </a:t>
            </a:r>
            <a:r>
              <a:rPr lang="en-US" sz="2200" dirty="0"/>
              <a:t>standard deviation </a:t>
            </a:r>
            <a:r>
              <a:rPr lang="en-US" sz="2200" i="1" dirty="0"/>
              <a:t>s </a:t>
            </a:r>
            <a:r>
              <a:rPr lang="en-US" sz="2200" dirty="0"/>
              <a:t>specifies the width of the hill. </a:t>
            </a:r>
          </a:p>
          <a:p>
            <a:endParaRPr lang="en-US" sz="2400" dirty="0"/>
          </a:p>
          <a:p>
            <a:endParaRPr lang="en-US" sz="2400" dirty="0" smtClean="0"/>
          </a:p>
          <a:p>
            <a:endParaRPr lang="en-US" sz="2400" dirty="0"/>
          </a:p>
          <a:p>
            <a:pPr marL="68580" indent="0">
              <a:buNone/>
            </a:pPr>
            <a:endParaRPr lang="en-US" sz="2400" dirty="0"/>
          </a:p>
        </p:txBody>
      </p:sp>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4: Probability Theory – The Normal Distribution</a:t>
            </a:r>
            <a:endParaRPr lang="en-US" sz="1100" b="1" dirty="0">
              <a:solidFill>
                <a:schemeClr val="tx2"/>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2694" y="1434764"/>
            <a:ext cx="10058400" cy="3603531"/>
          </a:xfrm>
          <a:prstGeom prst="rect">
            <a:avLst/>
          </a:prstGeom>
        </p:spPr>
      </p:pic>
    </p:spTree>
    <p:extLst>
      <p:ext uri="{BB962C8B-B14F-4D97-AF65-F5344CB8AC3E}">
        <p14:creationId xmlns:p14="http://schemas.microsoft.com/office/powerpoint/2010/main" val="51039733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9" end="9"/>
                                            </p:txEl>
                                          </p:spTgt>
                                        </p:tgtEl>
                                        <p:attrNameLst>
                                          <p:attrName>style.visibility</p:attrName>
                                        </p:attrNameLst>
                                      </p:cBhvr>
                                      <p:to>
                                        <p:strVal val="visible"/>
                                      </p:to>
                                    </p:set>
                                    <p:animEffect transition="in" filter="fade">
                                      <p:cBhvr>
                                        <p:cTn id="7" dur="750"/>
                                        <p:tgtEl>
                                          <p:spTgt spid="2">
                                            <p:txEl>
                                              <p:pRg st="9" end="9"/>
                                            </p:txEl>
                                          </p:spTgt>
                                        </p:tgtEl>
                                      </p:cBhvr>
                                    </p:animEffect>
                                    <p:anim calcmode="lin" valueType="num">
                                      <p:cBhvr>
                                        <p:cTn id="8" dur="75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0" end="10"/>
                                            </p:txEl>
                                          </p:spTgt>
                                        </p:tgtEl>
                                        <p:attrNameLst>
                                          <p:attrName>style.visibility</p:attrName>
                                        </p:attrNameLst>
                                      </p:cBhvr>
                                      <p:to>
                                        <p:strVal val="visible"/>
                                      </p:to>
                                    </p:set>
                                    <p:animEffect transition="in" filter="fade">
                                      <p:cBhvr>
                                        <p:cTn id="14" dur="750"/>
                                        <p:tgtEl>
                                          <p:spTgt spid="2">
                                            <p:txEl>
                                              <p:pRg st="10" end="10"/>
                                            </p:txEl>
                                          </p:spTgt>
                                        </p:tgtEl>
                                      </p:cBhvr>
                                    </p:animEffect>
                                    <p:anim calcmode="lin" valueType="num">
                                      <p:cBhvr>
                                        <p:cTn id="15" dur="75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244187" y="1123310"/>
            <a:ext cx="9937187" cy="5171164"/>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r>
              <a:rPr lang="en-US" sz="2400" dirty="0"/>
              <a:t>Consider the Excel data set health_female.xls, showing a</a:t>
            </a:r>
          </a:p>
          <a:p>
            <a:pPr>
              <a:spcAft>
                <a:spcPts val="1200"/>
              </a:spcAft>
            </a:pPr>
            <a:r>
              <a:rPr lang="en-US" sz="2400" dirty="0"/>
              <a:t>number of variables related to the health records of 40 female patients, randomly selected.</a:t>
            </a:r>
          </a:p>
          <a:p>
            <a:pPr lvl="2">
              <a:spcBef>
                <a:spcPts val="600"/>
              </a:spcBef>
              <a:spcAft>
                <a:spcPts val="1200"/>
              </a:spcAft>
            </a:pPr>
            <a:r>
              <a:rPr lang="en-US" sz="2200" dirty="0" smtClean="0">
                <a:hlinkClick r:id="rId3"/>
              </a:rPr>
              <a:t>www.betterbusinessdecisions.org/data/health_female.xls</a:t>
            </a:r>
            <a:endParaRPr lang="en-US" sz="2400" dirty="0" smtClean="0"/>
          </a:p>
          <a:p>
            <a:endParaRPr lang="en-US" sz="2400" dirty="0" smtClean="0"/>
          </a:p>
          <a:p>
            <a:r>
              <a:rPr lang="en-US" sz="2400" dirty="0" smtClean="0"/>
              <a:t>Compute </a:t>
            </a:r>
            <a:r>
              <a:rPr lang="en-US" sz="2400" dirty="0"/>
              <a:t>the mean and standard distribution for the height </a:t>
            </a:r>
            <a:r>
              <a:rPr lang="en-US" sz="2400" dirty="0" smtClean="0"/>
              <a:t>variable </a:t>
            </a:r>
            <a:r>
              <a:rPr lang="en-US" sz="2400" dirty="0"/>
              <a:t>of that data set and then use the corresponding normal </a:t>
            </a:r>
            <a:r>
              <a:rPr lang="en-US" sz="2400" dirty="0" smtClean="0"/>
              <a:t>distribution </a:t>
            </a:r>
            <a:r>
              <a:rPr lang="en-US" sz="2400" dirty="0"/>
              <a:t>to visualize</a:t>
            </a:r>
            <a:r>
              <a:rPr lang="en-US" sz="2400" dirty="0" smtClean="0"/>
              <a:t>:</a:t>
            </a:r>
          </a:p>
          <a:p>
            <a:pPr marL="342900" indent="-342900">
              <a:buFont typeface="Wingdings" panose="05000000000000000000" pitchFamily="2" charset="2"/>
              <a:buChar char="§"/>
            </a:pPr>
            <a:r>
              <a:rPr lang="en-US" sz="2200" dirty="0"/>
              <a:t>The probability, approximately, that a woman is 60 in. </a:t>
            </a:r>
            <a:r>
              <a:rPr lang="en-US" sz="2200" dirty="0" smtClean="0"/>
              <a:t>or shorter</a:t>
            </a:r>
            <a:endParaRPr lang="en-US" sz="2200" dirty="0"/>
          </a:p>
          <a:p>
            <a:pPr marL="342900" indent="-342900">
              <a:buFont typeface="Wingdings" panose="05000000000000000000" pitchFamily="2" charset="2"/>
              <a:buChar char="§"/>
            </a:pPr>
            <a:r>
              <a:rPr lang="en-US" sz="2200" dirty="0"/>
              <a:t>The probability, approximately, that a woman is 65 in. or taller</a:t>
            </a:r>
          </a:p>
          <a:p>
            <a:pPr marL="342900" indent="-342900">
              <a:buFont typeface="Wingdings" panose="05000000000000000000" pitchFamily="2" charset="2"/>
              <a:buChar char="§"/>
            </a:pPr>
            <a:r>
              <a:rPr lang="en-US" sz="2200" dirty="0"/>
              <a:t>The probability, approximately, that a woman is between 60 and 65 in. tall</a:t>
            </a:r>
          </a:p>
          <a:p>
            <a:endParaRPr lang="en-US" sz="2400" dirty="0"/>
          </a:p>
          <a:p>
            <a:pPr>
              <a:spcBef>
                <a:spcPts val="600"/>
              </a:spcBef>
              <a:spcAft>
                <a:spcPts val="600"/>
              </a:spcAft>
            </a:pPr>
            <a:endParaRPr lang="en-US" sz="2400" dirty="0" smtClean="0"/>
          </a:p>
          <a:p>
            <a:pPr defTabSz="1244600">
              <a:spcBef>
                <a:spcPts val="600"/>
              </a:spcBef>
              <a:spcAft>
                <a:spcPts val="600"/>
              </a:spcAft>
            </a:pPr>
            <a:endParaRPr lang="en-US" sz="2400" kern="1200" dirty="0" smtClean="0"/>
          </a:p>
        </p:txBody>
      </p:sp>
      <p:sp>
        <p:nvSpPr>
          <p:cNvPr id="8" name="Freeform 7"/>
          <p:cNvSpPr/>
          <p:nvPr/>
        </p:nvSpPr>
        <p:spPr>
          <a:xfrm>
            <a:off x="1370905" y="738273"/>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4: Probability Theory – Computing Normal Probabilities with Excel</a:t>
            </a:r>
            <a:endParaRPr lang="en-US" sz="1100" b="1" dirty="0">
              <a:solidFill>
                <a:schemeClr val="tx2"/>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0170" y="2778074"/>
            <a:ext cx="523625" cy="523625"/>
          </a:xfrm>
          <a:prstGeom prst="rect">
            <a:avLst/>
          </a:prstGeom>
        </p:spPr>
      </p:pic>
    </p:spTree>
    <p:extLst>
      <p:ext uri="{BB962C8B-B14F-4D97-AF65-F5344CB8AC3E}">
        <p14:creationId xmlns:p14="http://schemas.microsoft.com/office/powerpoint/2010/main" val="212032712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fade">
                                      <p:cBhvr>
                                        <p:cTn id="7" dur="750"/>
                                        <p:tgtEl>
                                          <p:spTgt spid="7">
                                            <p:txEl>
                                              <p:pRg st="4" end="4"/>
                                            </p:txEl>
                                          </p:spTgt>
                                        </p:tgtEl>
                                      </p:cBhvr>
                                    </p:animEffect>
                                    <p:anim calcmode="lin" valueType="num">
                                      <p:cBhvr>
                                        <p:cTn id="8" dur="75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9" dur="750" fill="hold"/>
                                        <p:tgtEl>
                                          <p:spTgt spid="7">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5" end="5"/>
                                            </p:txEl>
                                          </p:spTgt>
                                        </p:tgtEl>
                                        <p:attrNameLst>
                                          <p:attrName>style.visibility</p:attrName>
                                        </p:attrNameLst>
                                      </p:cBhvr>
                                      <p:to>
                                        <p:strVal val="visible"/>
                                      </p:to>
                                    </p:set>
                                    <p:animEffect transition="in" filter="fade">
                                      <p:cBhvr>
                                        <p:cTn id="12" dur="750"/>
                                        <p:tgtEl>
                                          <p:spTgt spid="7">
                                            <p:txEl>
                                              <p:pRg st="5" end="5"/>
                                            </p:txEl>
                                          </p:spTgt>
                                        </p:tgtEl>
                                      </p:cBhvr>
                                    </p:animEffect>
                                    <p:anim calcmode="lin" valueType="num">
                                      <p:cBhvr>
                                        <p:cTn id="13" dur="75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14" dur="750" fill="hold"/>
                                        <p:tgtEl>
                                          <p:spTgt spid="7">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animEffect transition="in" filter="fade">
                                      <p:cBhvr>
                                        <p:cTn id="17" dur="750"/>
                                        <p:tgtEl>
                                          <p:spTgt spid="7">
                                            <p:txEl>
                                              <p:pRg st="6" end="6"/>
                                            </p:txEl>
                                          </p:spTgt>
                                        </p:tgtEl>
                                      </p:cBhvr>
                                    </p:animEffect>
                                    <p:anim calcmode="lin" valueType="num">
                                      <p:cBhvr>
                                        <p:cTn id="18" dur="75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19" dur="750" fill="hold"/>
                                        <p:tgtEl>
                                          <p:spTgt spid="7">
                                            <p:txEl>
                                              <p:pRg st="6" end="6"/>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xEl>
                                              <p:pRg st="7" end="7"/>
                                            </p:txEl>
                                          </p:spTgt>
                                        </p:tgtEl>
                                        <p:attrNameLst>
                                          <p:attrName>style.visibility</p:attrName>
                                        </p:attrNameLst>
                                      </p:cBhvr>
                                      <p:to>
                                        <p:strVal val="visible"/>
                                      </p:to>
                                    </p:set>
                                    <p:animEffect transition="in" filter="fade">
                                      <p:cBhvr>
                                        <p:cTn id="22" dur="750"/>
                                        <p:tgtEl>
                                          <p:spTgt spid="7">
                                            <p:txEl>
                                              <p:pRg st="7" end="7"/>
                                            </p:txEl>
                                          </p:spTgt>
                                        </p:tgtEl>
                                      </p:cBhvr>
                                    </p:animEffect>
                                    <p:anim calcmode="lin" valueType="num">
                                      <p:cBhvr>
                                        <p:cTn id="23" dur="75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24" dur="75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4: Probability Theory – Computing Normal Probabilities with Excel</a:t>
            </a:r>
            <a:endParaRPr lang="en-US" sz="1100" b="1" dirty="0">
              <a:solidFill>
                <a:schemeClr val="tx2"/>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8639" y="1381632"/>
            <a:ext cx="5281587" cy="3302663"/>
          </a:xfrm>
          <a:prstGeom prst="rect">
            <a:avLst/>
          </a:prstGeom>
        </p:spPr>
      </p:pic>
      <p:sp>
        <p:nvSpPr>
          <p:cNvPr id="2" name="Content Placeholder 1"/>
          <p:cNvSpPr>
            <a:spLocks noGrp="1"/>
          </p:cNvSpPr>
          <p:nvPr>
            <p:ph idx="1"/>
          </p:nvPr>
        </p:nvSpPr>
        <p:spPr>
          <a:xfrm>
            <a:off x="644414" y="1228634"/>
            <a:ext cx="5784225" cy="5141843"/>
          </a:xfrm>
        </p:spPr>
        <p:txBody>
          <a:bodyPr>
            <a:normAutofit/>
          </a:bodyPr>
          <a:lstStyle/>
          <a:p>
            <a:pPr algn="just">
              <a:buFont typeface="Wingdings" panose="05000000000000000000" pitchFamily="2" charset="2"/>
              <a:buChar char="§"/>
            </a:pPr>
            <a:r>
              <a:rPr lang="en-US" sz="2400" dirty="0" smtClean="0"/>
              <a:t>As </a:t>
            </a:r>
            <a:r>
              <a:rPr lang="en-US" sz="2400" dirty="0"/>
              <a:t>explained in Chapter 3, we can use Excel to quickly compute the mean and standard deviation to be as follows: </a:t>
            </a:r>
            <a:endParaRPr lang="en-US" sz="2400" dirty="0" smtClean="0"/>
          </a:p>
          <a:p>
            <a:pPr lvl="1" algn="just">
              <a:buFont typeface="Wingdings" panose="05000000000000000000" pitchFamily="2" charset="2"/>
              <a:buChar char="§"/>
            </a:pPr>
            <a:r>
              <a:rPr lang="en-US" sz="2300" dirty="0" smtClean="0"/>
              <a:t>mean </a:t>
            </a:r>
            <a:r>
              <a:rPr lang="en-US" sz="2300" i="1" dirty="0">
                <a:latin typeface="Symbol" panose="05050102010706020507" pitchFamily="18" charset="2"/>
              </a:rPr>
              <a:t>m</a:t>
            </a:r>
            <a:r>
              <a:rPr lang="en-US" sz="2300" i="1" dirty="0"/>
              <a:t> </a:t>
            </a:r>
            <a:r>
              <a:rPr lang="en-US" sz="2300" dirty="0"/>
              <a:t>= 63.2 </a:t>
            </a:r>
            <a:endParaRPr lang="en-US" sz="2300" dirty="0" smtClean="0"/>
          </a:p>
          <a:p>
            <a:pPr lvl="1" algn="just">
              <a:buFont typeface="Wingdings" panose="05000000000000000000" pitchFamily="2" charset="2"/>
              <a:buChar char="§"/>
            </a:pPr>
            <a:r>
              <a:rPr lang="en-US" sz="2300" dirty="0" smtClean="0"/>
              <a:t>standard </a:t>
            </a:r>
            <a:r>
              <a:rPr lang="en-US" sz="2300" dirty="0"/>
              <a:t>deviation </a:t>
            </a:r>
            <a:r>
              <a:rPr lang="en-US" sz="2300" i="1" dirty="0">
                <a:latin typeface="Symbol" panose="05050102010706020507" pitchFamily="18" charset="2"/>
              </a:rPr>
              <a:t>s</a:t>
            </a:r>
            <a:r>
              <a:rPr lang="en-US" sz="2300" i="1" dirty="0"/>
              <a:t> </a:t>
            </a:r>
            <a:r>
              <a:rPr lang="en-US" sz="2300" dirty="0"/>
              <a:t>= </a:t>
            </a:r>
            <a:r>
              <a:rPr lang="en-US" sz="2300" dirty="0" smtClean="0"/>
              <a:t>2.74 </a:t>
            </a:r>
          </a:p>
          <a:p>
            <a:pPr marL="68580" indent="0" algn="just">
              <a:buNone/>
            </a:pPr>
            <a:endParaRPr lang="en-US" sz="2400" dirty="0"/>
          </a:p>
          <a:p>
            <a:pPr>
              <a:buFont typeface="Wingdings" panose="05000000000000000000" pitchFamily="2" charset="2"/>
              <a:buChar char="§"/>
            </a:pPr>
            <a:r>
              <a:rPr lang="en-US" sz="2400" dirty="0"/>
              <a:t>N</a:t>
            </a:r>
            <a:r>
              <a:rPr lang="en-US" sz="2400" dirty="0" smtClean="0"/>
              <a:t>ormal </a:t>
            </a:r>
            <a:r>
              <a:rPr lang="en-US" sz="2400" dirty="0"/>
              <a:t>distribution with these </a:t>
            </a:r>
            <a:r>
              <a:rPr lang="en-US" sz="2400" dirty="0" smtClean="0"/>
              <a:t>parameters:</a:t>
            </a:r>
          </a:p>
          <a:p>
            <a:pPr marL="68580" indent="0" algn="just">
              <a:buNone/>
            </a:pPr>
            <a:endParaRPr lang="en-US" sz="2400" dirty="0" smtClean="0"/>
          </a:p>
          <a:p>
            <a:pPr marL="68580" indent="0" algn="just">
              <a:buNone/>
            </a:pPr>
            <a:r>
              <a:rPr lang="en-US" sz="2200" dirty="0" smtClean="0">
                <a:latin typeface="Cambria Math" panose="02040503050406030204" pitchFamily="18" charset="0"/>
                <a:ea typeface="Cambria Math" panose="02040503050406030204" pitchFamily="18" charset="0"/>
              </a:rPr>
              <a:t> </a:t>
            </a:r>
            <a:endParaRPr lang="en-US" sz="2200" dirty="0">
              <a:latin typeface="Cambria Math" panose="02040503050406030204" pitchFamily="18" charset="0"/>
              <a:ea typeface="Cambria Math" panose="02040503050406030204" pitchFamily="18" charset="0"/>
            </a:endParaRPr>
          </a:p>
        </p:txBody>
      </p:sp>
      <mc:AlternateContent xmlns:mc="http://schemas.openxmlformats.org/markup-compatibility/2006" xmlns:a14="http://schemas.microsoft.com/office/drawing/2010/main">
        <mc:Choice Requires="a14">
          <p:sp>
            <p:nvSpPr>
              <p:cNvPr id="6" name="Rectangle 5"/>
              <p:cNvSpPr/>
              <p:nvPr/>
            </p:nvSpPr>
            <p:spPr>
              <a:xfrm>
                <a:off x="1057086" y="5012584"/>
                <a:ext cx="6659167" cy="582211"/>
              </a:xfrm>
              <a:prstGeom prst="rect">
                <a:avLst/>
              </a:prstGeom>
            </p:spPr>
            <p:txBody>
              <a:bodyPr wrap="square">
                <a:spAutoFit/>
              </a:bodyPr>
              <a:lstStyle/>
              <a:p>
                <a14:m>
                  <m:oMath xmlns:m="http://schemas.openxmlformats.org/officeDocument/2006/math">
                    <m:sSub>
                      <m:sSubPr>
                        <m:ctrlPr>
                          <a:rPr lang="en-US" sz="2800" i="1" dirty="0">
                            <a:latin typeface="Cambria Math" panose="02040503050406030204" pitchFamily="18" charset="0"/>
                          </a:rPr>
                        </m:ctrlPr>
                      </m:sSubPr>
                      <m:e>
                        <m:r>
                          <a:rPr lang="en-US" sz="2800" i="1" dirty="0">
                            <a:latin typeface="Cambria Math" panose="02040503050406030204" pitchFamily="18" charset="0"/>
                          </a:rPr>
                          <m:t>𝑁</m:t>
                        </m:r>
                      </m:e>
                      <m:sub>
                        <m:r>
                          <a:rPr lang="en-US" sz="2800" i="1" dirty="0">
                            <a:latin typeface="Cambria Math" panose="02040503050406030204" pitchFamily="18" charset="0"/>
                          </a:rPr>
                          <m:t>63.2, 2.74</m:t>
                        </m:r>
                      </m:sub>
                    </m:sSub>
                  </m:oMath>
                </a14:m>
                <a:r>
                  <a:rPr lang="en-US" sz="2800" dirty="0"/>
                  <a:t> </a:t>
                </a:r>
                <a:r>
                  <a:rPr lang="en-US" sz="2800" dirty="0">
                    <a:latin typeface="Cambria Math" panose="02040503050406030204" pitchFamily="18" charset="0"/>
                    <a:ea typeface="Cambria Math" panose="02040503050406030204" pitchFamily="18" charset="0"/>
                  </a:rPr>
                  <a:t>(</a:t>
                </a:r>
                <a14:m>
                  <m:oMath xmlns:m="http://schemas.openxmlformats.org/officeDocument/2006/math">
                    <m:r>
                      <a:rPr lang="en-US" sz="2400" i="1" dirty="0">
                        <a:latin typeface="Cambria Math" panose="02040503050406030204" pitchFamily="18" charset="0"/>
                        <a:ea typeface="Cambria Math" panose="02040503050406030204" pitchFamily="18" charset="0"/>
                      </a:rPr>
                      <m:t>𝑥</m:t>
                    </m:r>
                  </m:oMath>
                </a14:m>
                <a:r>
                  <a:rPr lang="en-US" sz="2800" dirty="0">
                    <a:latin typeface="Cambria Math" panose="02040503050406030204" pitchFamily="18" charset="0"/>
                    <a:ea typeface="Cambria Math" panose="02040503050406030204" pitchFamily="18" charset="0"/>
                  </a:rPr>
                  <a:t>) = 0.1456 </a:t>
                </a:r>
                <a14:m>
                  <m:oMath xmlns:m="http://schemas.openxmlformats.org/officeDocument/2006/math">
                    <m:sSup>
                      <m:sSupPr>
                        <m:ctrlPr>
                          <a:rPr lang="en-US" sz="2800" i="1">
                            <a:latin typeface="Cambria Math" panose="02040503050406030204" pitchFamily="18" charset="0"/>
                            <a:ea typeface="Cambria Math" panose="02040503050406030204" pitchFamily="18" charset="0"/>
                          </a:rPr>
                        </m:ctrlPr>
                      </m:sSupPr>
                      <m:e>
                        <m:r>
                          <a:rPr lang="en-US" sz="2800" i="1">
                            <a:latin typeface="Cambria Math" panose="02040503050406030204" pitchFamily="18" charset="0"/>
                            <a:ea typeface="Cambria Math" panose="02040503050406030204" pitchFamily="18" charset="0"/>
                          </a:rPr>
                          <m:t>𝑒</m:t>
                        </m:r>
                      </m:e>
                      <m:sup>
                        <m:sSup>
                          <m:sSupPr>
                            <m:ctrlPr>
                              <a:rPr lang="en-US" sz="2800" i="1">
                                <a:latin typeface="Cambria Math" panose="02040503050406030204" pitchFamily="18" charset="0"/>
                                <a:ea typeface="Cambria Math" panose="02040503050406030204" pitchFamily="18" charset="0"/>
                              </a:rPr>
                            </m:ctrlPr>
                          </m:sSupPr>
                          <m:e>
                            <m:r>
                              <a:rPr lang="en-US" sz="2800" i="1">
                                <a:latin typeface="Cambria Math" panose="02040503050406030204" pitchFamily="18" charset="0"/>
                                <a:ea typeface="Cambria Math" panose="02040503050406030204" pitchFamily="18" charset="0"/>
                              </a:rPr>
                              <m:t>−0.0666(</m:t>
                            </m:r>
                            <m:r>
                              <a:rPr lang="en-US" sz="2800" i="1">
                                <a:latin typeface="Cambria Math" panose="02040503050406030204" pitchFamily="18" charset="0"/>
                                <a:ea typeface="Cambria Math" panose="02040503050406030204" pitchFamily="18" charset="0"/>
                              </a:rPr>
                              <m:t>𝑥</m:t>
                            </m:r>
                            <m:r>
                              <a:rPr lang="en-US" sz="2800" i="1">
                                <a:latin typeface="Cambria Math" panose="02040503050406030204" pitchFamily="18" charset="0"/>
                                <a:ea typeface="Cambria Math" panose="02040503050406030204" pitchFamily="18" charset="0"/>
                              </a:rPr>
                              <m:t>−63.2)</m:t>
                            </m:r>
                          </m:e>
                          <m:sup>
                            <m:r>
                              <a:rPr lang="en-US" sz="2800" i="1">
                                <a:latin typeface="Cambria Math" panose="02040503050406030204" pitchFamily="18" charset="0"/>
                                <a:ea typeface="Cambria Math" panose="02040503050406030204" pitchFamily="18" charset="0"/>
                              </a:rPr>
                              <m:t>2</m:t>
                            </m:r>
                          </m:sup>
                        </m:sSup>
                      </m:sup>
                    </m:sSup>
                  </m:oMath>
                </a14:m>
                <a:endParaRPr lang="en-US" sz="2800" dirty="0"/>
              </a:p>
            </p:txBody>
          </p:sp>
        </mc:Choice>
        <mc:Fallback xmlns="">
          <p:sp>
            <p:nvSpPr>
              <p:cNvPr id="6" name="Rectangle 5"/>
              <p:cNvSpPr>
                <a:spLocks noRot="1" noChangeAspect="1" noMove="1" noResize="1" noEditPoints="1" noAdjustHandles="1" noChangeArrowheads="1" noChangeShapeType="1" noTextEdit="1"/>
              </p:cNvSpPr>
              <p:nvPr/>
            </p:nvSpPr>
            <p:spPr>
              <a:xfrm>
                <a:off x="1057086" y="5012584"/>
                <a:ext cx="6659167" cy="582211"/>
              </a:xfrm>
              <a:prstGeom prst="rect">
                <a:avLst/>
              </a:prstGeom>
              <a:blipFill rotWithShape="0">
                <a:blip r:embed="rId3"/>
                <a:stretch>
                  <a:fillRect t="-4167" b="-23958"/>
                </a:stretch>
              </a:blipFill>
            </p:spPr>
            <p:txBody>
              <a:bodyPr/>
              <a:lstStyle/>
              <a:p>
                <a:r>
                  <a:rPr lang="en-US">
                    <a:noFill/>
                  </a:rPr>
                  <a:t> </a:t>
                </a:r>
              </a:p>
            </p:txBody>
          </p:sp>
        </mc:Fallback>
      </mc:AlternateContent>
    </p:spTree>
    <p:extLst>
      <p:ext uri="{BB962C8B-B14F-4D97-AF65-F5344CB8AC3E}">
        <p14:creationId xmlns:p14="http://schemas.microsoft.com/office/powerpoint/2010/main" val="113659669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750"/>
                                        <p:tgtEl>
                                          <p:spTgt spid="2">
                                            <p:txEl>
                                              <p:pRg st="2" end="2"/>
                                            </p:txEl>
                                          </p:spTgt>
                                        </p:tgtEl>
                                      </p:cBhvr>
                                    </p:animEffect>
                                    <p:anim calcmode="lin" valueType="num">
                                      <p:cBhvr>
                                        <p:cTn id="13"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4"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4: Probability Theory – Computing Normal Probabilities with Excel</a:t>
            </a:r>
            <a:endParaRPr lang="en-US" sz="1100" b="1" dirty="0">
              <a:solidFill>
                <a:schemeClr val="tx2"/>
              </a:solidFill>
            </a:endParaRPr>
          </a:p>
        </p:txBody>
      </p:sp>
      <p:sp>
        <p:nvSpPr>
          <p:cNvPr id="2" name="Content Placeholder 1"/>
          <p:cNvSpPr>
            <a:spLocks noGrp="1"/>
          </p:cNvSpPr>
          <p:nvPr>
            <p:ph idx="1"/>
          </p:nvPr>
        </p:nvSpPr>
        <p:spPr>
          <a:xfrm>
            <a:off x="637339" y="1027156"/>
            <a:ext cx="10917322" cy="1049617"/>
          </a:xfrm>
        </p:spPr>
        <p:txBody>
          <a:bodyPr>
            <a:noAutofit/>
          </a:bodyPr>
          <a:lstStyle/>
          <a:p>
            <a:r>
              <a:rPr lang="en-US" sz="2400" dirty="0"/>
              <a:t>We can now use that graph to visualize the various probabilities by shading the appropriate area under that </a:t>
            </a:r>
            <a:r>
              <a:rPr lang="en-US" sz="2400" dirty="0" smtClean="0"/>
              <a:t>curve.</a:t>
            </a:r>
            <a:endParaRPr lang="en-US" sz="2400" dirty="0"/>
          </a:p>
          <a:p>
            <a:pPr marL="68580" indent="0">
              <a:buNone/>
            </a:pPr>
            <a:endParaRPr lang="en-US" sz="2400" dirty="0" smtClean="0"/>
          </a:p>
          <a:p>
            <a:pPr marL="68580" indent="0">
              <a:buNone/>
            </a:pPr>
            <a:r>
              <a:rPr lang="en-US" sz="2400" dirty="0" smtClean="0">
                <a:latin typeface="Cambria Math" panose="02040503050406030204" pitchFamily="18" charset="0"/>
                <a:ea typeface="Cambria Math" panose="02040503050406030204" pitchFamily="18" charset="0"/>
              </a:rPr>
              <a:t> </a:t>
            </a:r>
            <a:endParaRPr lang="en-US" sz="2400" dirty="0">
              <a:latin typeface="Cambria Math" panose="02040503050406030204" pitchFamily="18" charset="0"/>
              <a:ea typeface="Cambria Math" panose="020405030504060302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1764" y="2211131"/>
            <a:ext cx="9548471" cy="3426337"/>
          </a:xfrm>
          <a:prstGeom prst="rect">
            <a:avLst/>
          </a:prstGeom>
        </p:spPr>
      </p:pic>
    </p:spTree>
    <p:extLst>
      <p:ext uri="{BB962C8B-B14F-4D97-AF65-F5344CB8AC3E}">
        <p14:creationId xmlns:p14="http://schemas.microsoft.com/office/powerpoint/2010/main" val="70686800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4: Probability Theory – Computing Normal Probabilities with Excel</a:t>
            </a:r>
            <a:endParaRPr lang="en-US" sz="1100" b="1" dirty="0">
              <a:solidFill>
                <a:schemeClr val="tx2"/>
              </a:solidFill>
            </a:endParaRPr>
          </a:p>
        </p:txBody>
      </p:sp>
      <p:sp>
        <p:nvSpPr>
          <p:cNvPr id="2" name="Content Placeholder 1"/>
          <p:cNvSpPr>
            <a:spLocks noGrp="1"/>
          </p:cNvSpPr>
          <p:nvPr>
            <p:ph idx="1"/>
          </p:nvPr>
        </p:nvSpPr>
        <p:spPr>
          <a:xfrm>
            <a:off x="637339" y="1027157"/>
            <a:ext cx="10917322" cy="615664"/>
          </a:xfrm>
        </p:spPr>
        <p:txBody>
          <a:bodyPr>
            <a:noAutofit/>
          </a:bodyPr>
          <a:lstStyle/>
          <a:p>
            <a:r>
              <a:rPr lang="en-US" sz="2400" dirty="0" smtClean="0"/>
              <a:t>Therefore</a:t>
            </a:r>
            <a:r>
              <a:rPr lang="en-US" sz="2400" dirty="0"/>
              <a:t>, the probabilities are:</a:t>
            </a:r>
          </a:p>
          <a:p>
            <a:pPr marL="68580" indent="0">
              <a:buNone/>
            </a:pPr>
            <a:endParaRPr lang="en-US" sz="2400" dirty="0" smtClean="0"/>
          </a:p>
          <a:p>
            <a:pPr marL="68580" indent="0">
              <a:buNone/>
            </a:pPr>
            <a:r>
              <a:rPr lang="en-US" sz="2400" dirty="0" smtClean="0">
                <a:latin typeface="Cambria Math" panose="02040503050406030204" pitchFamily="18" charset="0"/>
                <a:ea typeface="Cambria Math" panose="02040503050406030204" pitchFamily="18" charset="0"/>
              </a:rPr>
              <a:t> </a:t>
            </a:r>
            <a:endParaRPr lang="en-US" sz="2400" dirty="0">
              <a:latin typeface="Cambria Math" panose="02040503050406030204" pitchFamily="18" charset="0"/>
              <a:ea typeface="Cambria Math" panose="020405030504060302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7403" y="1444630"/>
            <a:ext cx="7117194" cy="4649374"/>
          </a:xfrm>
          <a:prstGeom prst="rect">
            <a:avLst/>
          </a:prstGeom>
        </p:spPr>
      </p:pic>
    </p:spTree>
    <p:extLst>
      <p:ext uri="{BB962C8B-B14F-4D97-AF65-F5344CB8AC3E}">
        <p14:creationId xmlns:p14="http://schemas.microsoft.com/office/powerpoint/2010/main" val="187927620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
          <p:cNvSpPr/>
          <p:nvPr/>
        </p:nvSpPr>
        <p:spPr>
          <a:xfrm>
            <a:off x="947656" y="798910"/>
            <a:ext cx="10372888" cy="777600"/>
          </a:xfrm>
          <a:custGeom>
            <a:avLst/>
            <a:gdLst>
              <a:gd name="connsiteX0" fmla="*/ 0 w 10940716"/>
              <a:gd name="connsiteY0" fmla="*/ 0 h 777600"/>
              <a:gd name="connsiteX1" fmla="*/ 10940716 w 10940716"/>
              <a:gd name="connsiteY1" fmla="*/ 0 h 777600"/>
              <a:gd name="connsiteX2" fmla="*/ 10940716 w 10940716"/>
              <a:gd name="connsiteY2" fmla="*/ 777600 h 777600"/>
              <a:gd name="connsiteX3" fmla="*/ 0 w 10940716"/>
              <a:gd name="connsiteY3" fmla="*/ 777600 h 777600"/>
              <a:gd name="connsiteX4" fmla="*/ 0 w 10940716"/>
              <a:gd name="connsiteY4" fmla="*/ 0 h 77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777600">
                <a:moveTo>
                  <a:pt x="0" y="0"/>
                </a:moveTo>
                <a:lnTo>
                  <a:pt x="10940716" y="0"/>
                </a:lnTo>
                <a:lnTo>
                  <a:pt x="10940716" y="777600"/>
                </a:lnTo>
                <a:lnTo>
                  <a:pt x="0" y="777600"/>
                </a:lnTo>
                <a:lnTo>
                  <a:pt x="0" y="0"/>
                </a:lnTo>
                <a:close/>
              </a:path>
            </a:pathLst>
          </a:custGeom>
          <a:solidFill>
            <a:srgbClr val="2254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3600" dirty="0" smtClean="0">
                <a:solidFill>
                  <a:schemeClr val="bg1"/>
                </a:solidFill>
                <a:effectLst>
                  <a:outerShdw blurRad="38100" dist="38100" dir="2700000" algn="tl">
                    <a:srgbClr val="000000">
                      <a:alpha val="43137"/>
                    </a:srgbClr>
                  </a:outerShdw>
                </a:effectLst>
              </a:rPr>
              <a:t>NORMDIST(X</a:t>
            </a:r>
            <a:r>
              <a:rPr lang="en-US" sz="3600" dirty="0">
                <a:solidFill>
                  <a:schemeClr val="bg1"/>
                </a:solidFill>
                <a:effectLst>
                  <a:outerShdw blurRad="38100" dist="38100" dir="2700000" algn="tl">
                    <a:srgbClr val="000000">
                      <a:alpha val="43137"/>
                    </a:srgbClr>
                  </a:outerShdw>
                </a:effectLst>
              </a:rPr>
              <a:t>, m, s, true)</a:t>
            </a:r>
            <a:endParaRPr lang="en-US" sz="3600" kern="1200" dirty="0">
              <a:solidFill>
                <a:schemeClr val="bg1"/>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23" name="Freeform 22"/>
              <p:cNvSpPr/>
              <p:nvPr/>
            </p:nvSpPr>
            <p:spPr>
              <a:xfrm>
                <a:off x="947656" y="1576509"/>
                <a:ext cx="10372888" cy="4644819"/>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solidFill>
                <a:srgbClr val="F2FFE3"/>
              </a:soli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4018" tIns="144018" rIns="192024" bIns="216027" numCol="1" spcCol="1270" anchor="t" anchorCtr="0">
                <a:noAutofit/>
              </a:bodyPr>
              <a:lstStyle/>
              <a:p>
                <a:pPr marL="285750" indent="-285750">
                  <a:spcBef>
                    <a:spcPts val="600"/>
                  </a:spcBef>
                  <a:spcAft>
                    <a:spcPts val="1200"/>
                  </a:spcAft>
                  <a:buFont typeface="Wingdings" panose="05000000000000000000" pitchFamily="2" charset="2"/>
                  <a:buChar char="§"/>
                </a:pPr>
                <a:r>
                  <a:rPr lang="en-US" sz="2600" dirty="0" smtClean="0"/>
                  <a:t>Excel </a:t>
                </a:r>
                <a:r>
                  <a:rPr lang="en-US" sz="2600" dirty="0"/>
                  <a:t>formula </a:t>
                </a:r>
                <a:r>
                  <a:rPr lang="en-US" sz="2600" dirty="0" smtClean="0"/>
                  <a:t>to compute </a:t>
                </a:r>
                <a:r>
                  <a:rPr lang="en-US" sz="2600" dirty="0"/>
                  <a:t>probabilities under a normal distribution </a:t>
                </a:r>
                <a:endParaRPr lang="en-US" sz="2600" dirty="0" smtClean="0"/>
              </a:p>
              <a:p>
                <a:pPr marL="800100" lvl="1" indent="-342900">
                  <a:spcBef>
                    <a:spcPts val="600"/>
                  </a:spcBef>
                  <a:spcAft>
                    <a:spcPts val="600"/>
                  </a:spcAft>
                  <a:buFont typeface="Wingdings" panose="05000000000000000000" pitchFamily="2" charset="2"/>
                  <a:buChar char="§"/>
                </a:pPr>
                <a:r>
                  <a:rPr lang="en-US" sz="2600" dirty="0" smtClean="0"/>
                  <a:t>where </a:t>
                </a:r>
                <a:r>
                  <a:rPr lang="en-US" sz="2600" i="1" dirty="0">
                    <a:latin typeface="Book Antiqua" panose="02040602050305030304" pitchFamily="18" charset="0"/>
                  </a:rPr>
                  <a:t>m </a:t>
                </a:r>
                <a:r>
                  <a:rPr lang="en-US" sz="2600" dirty="0" smtClean="0"/>
                  <a:t>is the mean</a:t>
                </a:r>
              </a:p>
              <a:p>
                <a:pPr marL="800100" lvl="1" indent="-342900">
                  <a:spcBef>
                    <a:spcPts val="600"/>
                  </a:spcBef>
                  <a:spcAft>
                    <a:spcPts val="600"/>
                  </a:spcAft>
                  <a:buFont typeface="Wingdings" panose="05000000000000000000" pitchFamily="2" charset="2"/>
                  <a:buChar char="§"/>
                </a:pPr>
                <a:r>
                  <a:rPr lang="en-US" sz="2600" i="1" dirty="0" smtClean="0">
                    <a:latin typeface="Book Antiqua" panose="02040602050305030304" pitchFamily="18" charset="0"/>
                  </a:rPr>
                  <a:t>s</a:t>
                </a:r>
                <a:r>
                  <a:rPr lang="en-US" sz="2600" i="1" dirty="0" smtClean="0"/>
                  <a:t>  </a:t>
                </a:r>
                <a:r>
                  <a:rPr lang="en-US" sz="2600" dirty="0" smtClean="0"/>
                  <a:t>is the standard deviation</a:t>
                </a:r>
              </a:p>
              <a:p>
                <a:pPr marL="800100" lvl="1" indent="-342900">
                  <a:spcBef>
                    <a:spcPts val="600"/>
                  </a:spcBef>
                  <a:spcAft>
                    <a:spcPts val="600"/>
                  </a:spcAft>
                  <a:buFont typeface="Wingdings" panose="05000000000000000000" pitchFamily="2" charset="2"/>
                  <a:buChar char="§"/>
                </a:pPr>
                <a:r>
                  <a:rPr lang="en-US" sz="2600" dirty="0" smtClean="0"/>
                  <a:t>and </a:t>
                </a:r>
                <a:r>
                  <a:rPr lang="en-US" sz="2600" dirty="0"/>
                  <a:t>the last parameter should always be set to “</a:t>
                </a:r>
                <a:r>
                  <a:rPr lang="en-US" sz="2600" dirty="0" smtClean="0"/>
                  <a:t>true” </a:t>
                </a:r>
              </a:p>
              <a:p>
                <a:pPr marL="342900" indent="-342900">
                  <a:spcBef>
                    <a:spcPts val="600"/>
                  </a:spcBef>
                  <a:spcAft>
                    <a:spcPts val="1200"/>
                  </a:spcAft>
                  <a:buFont typeface="Wingdings" panose="05000000000000000000" pitchFamily="2" charset="2"/>
                  <a:buChar char="§"/>
                </a:pPr>
                <a:r>
                  <a:rPr lang="en-US" sz="2600" dirty="0"/>
                  <a:t>The value of that formula </a:t>
                </a:r>
                <a:r>
                  <a:rPr lang="en-US" sz="2600" i="1" dirty="0"/>
                  <a:t>always </a:t>
                </a:r>
                <a:r>
                  <a:rPr lang="en-US" sz="2600" dirty="0"/>
                  <a:t>represents the probability (aka area under the curve) on the </a:t>
                </a:r>
                <a:r>
                  <a:rPr lang="en-US" sz="2600" i="1" dirty="0"/>
                  <a:t>left </a:t>
                </a:r>
                <a:r>
                  <a:rPr lang="en-US" sz="2600" dirty="0"/>
                  <a:t>side under the normal distribution </a:t>
                </a:r>
                <a:r>
                  <a:rPr lang="en-US" sz="2600" i="1" dirty="0"/>
                  <a:t>up to </a:t>
                </a:r>
                <a:r>
                  <a:rPr lang="en-US" sz="2600" dirty="0"/>
                  <a:t>the value of </a:t>
                </a:r>
                <a:r>
                  <a:rPr lang="en-US" sz="2600" i="1" dirty="0">
                    <a:ea typeface="Cambria Math" panose="02040503050406030204" pitchFamily="18" charset="0"/>
                  </a:rPr>
                  <a:t>X</a:t>
                </a:r>
                <a:r>
                  <a:rPr lang="en-US" sz="2600" dirty="0">
                    <a:ea typeface="Cambria Math" panose="02040503050406030204" pitchFamily="18" charset="0"/>
                  </a:rPr>
                  <a:t>: </a:t>
                </a:r>
                <a:r>
                  <a:rPr lang="en-US" sz="2600" i="1" dirty="0">
                    <a:ea typeface="Cambria Math" panose="02040503050406030204" pitchFamily="18" charset="0"/>
                  </a:rPr>
                  <a:t>NORMDIST</a:t>
                </a:r>
                <a:r>
                  <a:rPr lang="en-US" sz="2600" dirty="0">
                    <a:ea typeface="Cambria Math" panose="02040503050406030204" pitchFamily="18" charset="0"/>
                  </a:rPr>
                  <a:t>(</a:t>
                </a:r>
                <a:r>
                  <a:rPr lang="en-US" sz="2600" i="1" dirty="0">
                    <a:ea typeface="Cambria Math" panose="02040503050406030204" pitchFamily="18" charset="0"/>
                  </a:rPr>
                  <a:t>X</a:t>
                </a:r>
                <a:r>
                  <a:rPr lang="en-US" sz="2600" dirty="0">
                    <a:ea typeface="Cambria Math" panose="02040503050406030204" pitchFamily="18" charset="0"/>
                  </a:rPr>
                  <a:t>, </a:t>
                </a:r>
                <a:r>
                  <a:rPr lang="en-US" sz="2600" i="1" dirty="0">
                    <a:ea typeface="Cambria Math" panose="02040503050406030204" pitchFamily="18" charset="0"/>
                  </a:rPr>
                  <a:t>m</a:t>
                </a:r>
                <a:r>
                  <a:rPr lang="en-US" sz="2600" dirty="0">
                    <a:ea typeface="Cambria Math" panose="02040503050406030204" pitchFamily="18" charset="0"/>
                  </a:rPr>
                  <a:t>, </a:t>
                </a:r>
                <a:r>
                  <a:rPr lang="en-US" sz="2600" i="1" dirty="0">
                    <a:ea typeface="Cambria Math" panose="02040503050406030204" pitchFamily="18" charset="0"/>
                  </a:rPr>
                  <a:t>s</a:t>
                </a:r>
                <a:r>
                  <a:rPr lang="en-US" sz="2600" dirty="0">
                    <a:ea typeface="Cambria Math" panose="02040503050406030204" pitchFamily="18" charset="0"/>
                  </a:rPr>
                  <a:t>, </a:t>
                </a:r>
                <a:r>
                  <a:rPr lang="en-US" sz="2600" i="1" dirty="0">
                    <a:ea typeface="Cambria Math" panose="02040503050406030204" pitchFamily="18" charset="0"/>
                  </a:rPr>
                  <a:t>true</a:t>
                </a:r>
                <a:r>
                  <a:rPr lang="en-US" sz="2600" dirty="0">
                    <a:ea typeface="Cambria Math" panose="02040503050406030204" pitchFamily="18" charset="0"/>
                  </a:rPr>
                  <a:t>) = </a:t>
                </a:r>
                <a:r>
                  <a:rPr lang="en-US" sz="2600" i="1" dirty="0">
                    <a:ea typeface="Cambria Math" panose="02040503050406030204" pitchFamily="18" charset="0"/>
                  </a:rPr>
                  <a:t>P</a:t>
                </a:r>
                <a:r>
                  <a:rPr lang="en-US" sz="2600" dirty="0">
                    <a:ea typeface="Cambria Math" panose="02040503050406030204" pitchFamily="18" charset="0"/>
                  </a:rPr>
                  <a:t>(</a:t>
                </a:r>
                <a14:m>
                  <m:oMath xmlns:m="http://schemas.openxmlformats.org/officeDocument/2006/math">
                    <m:r>
                      <a:rPr lang="en-US" sz="2600" i="1" dirty="0">
                        <a:latin typeface="Cambria Math" panose="02040503050406030204" pitchFamily="18" charset="0"/>
                        <a:ea typeface="Cambria Math" panose="02040503050406030204" pitchFamily="18" charset="0"/>
                      </a:rPr>
                      <m:t>𝑥</m:t>
                    </m:r>
                  </m:oMath>
                </a14:m>
                <a:r>
                  <a:rPr lang="en-US" sz="2600" i="1" dirty="0">
                    <a:ea typeface="Cambria Math" panose="02040503050406030204" pitchFamily="18" charset="0"/>
                  </a:rPr>
                  <a:t> </a:t>
                </a:r>
                <a:r>
                  <a:rPr lang="en-US" sz="2600" dirty="0">
                    <a:latin typeface="Symbol" panose="05050102010706020507" pitchFamily="18" charset="2"/>
                    <a:ea typeface="Cambria Math" panose="02040503050406030204" pitchFamily="18" charset="0"/>
                  </a:rPr>
                  <a:t>£</a:t>
                </a:r>
                <a:r>
                  <a:rPr lang="en-US" sz="2600" dirty="0">
                    <a:ea typeface="Cambria Math" panose="02040503050406030204" pitchFamily="18" charset="0"/>
                  </a:rPr>
                  <a:t> </a:t>
                </a:r>
                <a:r>
                  <a:rPr lang="en-US" sz="2600" i="1" dirty="0" smtClean="0">
                    <a:ea typeface="Cambria Math" panose="02040503050406030204" pitchFamily="18" charset="0"/>
                  </a:rPr>
                  <a:t>X</a:t>
                </a:r>
                <a:r>
                  <a:rPr lang="en-US" sz="2600" dirty="0" smtClean="0">
                    <a:ea typeface="Cambria Math" panose="02040503050406030204" pitchFamily="18" charset="0"/>
                  </a:rPr>
                  <a:t>), </a:t>
                </a:r>
                <a:r>
                  <a:rPr lang="en-US" sz="2600" dirty="0">
                    <a:ea typeface="Cambria Math" panose="02040503050406030204" pitchFamily="18" charset="0"/>
                  </a:rPr>
                  <a:t>where</a:t>
                </a:r>
                <a:r>
                  <a:rPr lang="en-US" sz="2600" dirty="0">
                    <a:latin typeface="Cambria Math" panose="02040503050406030204" pitchFamily="18" charset="0"/>
                    <a:ea typeface="Cambria Math" panose="02040503050406030204" pitchFamily="18" charset="0"/>
                  </a:rPr>
                  <a:t> </a:t>
                </a:r>
                <a14:m>
                  <m:oMath xmlns:m="http://schemas.openxmlformats.org/officeDocument/2006/math">
                    <m:r>
                      <a:rPr lang="en-US" sz="2600" i="1" dirty="0">
                        <a:latin typeface="Cambria Math" panose="02040503050406030204" pitchFamily="18" charset="0"/>
                        <a:ea typeface="Cambria Math" panose="02040503050406030204" pitchFamily="18" charset="0"/>
                      </a:rPr>
                      <m:t>𝑥</m:t>
                    </m:r>
                  </m:oMath>
                </a14:m>
                <a:r>
                  <a:rPr lang="en-US" sz="2600" i="1" dirty="0" smtClean="0">
                    <a:latin typeface="Cambria Math" panose="02040503050406030204" pitchFamily="18" charset="0"/>
                    <a:ea typeface="Cambria Math" panose="02040503050406030204" pitchFamily="18" charset="0"/>
                  </a:rPr>
                  <a:t> </a:t>
                </a:r>
                <a:r>
                  <a:rPr lang="en-US" sz="2600" dirty="0" smtClean="0">
                    <a:ea typeface="Cambria Math" panose="02040503050406030204" pitchFamily="18" charset="0"/>
                  </a:rPr>
                  <a:t>is</a:t>
                </a:r>
                <a:r>
                  <a:rPr lang="en-US" sz="2600" dirty="0" smtClean="0">
                    <a:latin typeface="Cambria Math" panose="02040503050406030204" pitchFamily="18" charset="0"/>
                    <a:ea typeface="Cambria Math" panose="02040503050406030204" pitchFamily="18" charset="0"/>
                  </a:rPr>
                  <a:t> </a:t>
                </a:r>
                <a:r>
                  <a:rPr lang="en-US" sz="2600" i="1" dirty="0">
                    <a:ea typeface="Cambria Math" panose="02040503050406030204" pitchFamily="18" charset="0"/>
                  </a:rPr>
                  <a:t>N</a:t>
                </a:r>
                <a:r>
                  <a:rPr lang="en-US" sz="2600" dirty="0">
                    <a:ea typeface="Cambria Math" panose="02040503050406030204" pitchFamily="18" charset="0"/>
                  </a:rPr>
                  <a:t>(</a:t>
                </a:r>
                <a:r>
                  <a:rPr lang="en-US" sz="2600" i="1" dirty="0">
                    <a:ea typeface="Cambria Math" panose="02040503050406030204" pitchFamily="18" charset="0"/>
                  </a:rPr>
                  <a:t>m</a:t>
                </a:r>
                <a:r>
                  <a:rPr lang="en-US" sz="2600" dirty="0">
                    <a:ea typeface="Cambria Math" panose="02040503050406030204" pitchFamily="18" charset="0"/>
                  </a:rPr>
                  <a:t>, </a:t>
                </a:r>
                <a:r>
                  <a:rPr lang="en-US" sz="2600" i="1" dirty="0">
                    <a:ea typeface="Cambria Math" panose="02040503050406030204" pitchFamily="18" charset="0"/>
                  </a:rPr>
                  <a:t>s</a:t>
                </a:r>
                <a:r>
                  <a:rPr lang="en-US" sz="2600" dirty="0">
                    <a:ea typeface="Cambria Math" panose="02040503050406030204" pitchFamily="18" charset="0"/>
                  </a:rPr>
                  <a:t>)</a:t>
                </a:r>
                <a:r>
                  <a:rPr lang="en-US" sz="2600" dirty="0"/>
                  <a:t>.</a:t>
                </a:r>
              </a:p>
              <a:p>
                <a:pPr lvl="1">
                  <a:spcBef>
                    <a:spcPts val="600"/>
                  </a:spcBef>
                  <a:spcAft>
                    <a:spcPts val="1200"/>
                  </a:spcAft>
                </a:pPr>
                <a:endParaRPr lang="en-US" sz="2600" dirty="0" smtClean="0"/>
              </a:p>
              <a:p>
                <a:pPr marL="0" lvl="1" defTabSz="1200150">
                  <a:lnSpc>
                    <a:spcPct val="90000"/>
                  </a:lnSpc>
                  <a:spcBef>
                    <a:spcPts val="600"/>
                  </a:spcBef>
                  <a:spcAft>
                    <a:spcPts val="1200"/>
                  </a:spcAft>
                </a:pPr>
                <a:endParaRPr lang="en-US" sz="2600" dirty="0"/>
              </a:p>
            </p:txBody>
          </p:sp>
        </mc:Choice>
        <mc:Fallback xmlns="">
          <p:sp>
            <p:nvSpPr>
              <p:cNvPr id="23" name="Freeform 22"/>
              <p:cNvSpPr>
                <a:spLocks noRot="1" noChangeAspect="1" noMove="1" noResize="1" noEditPoints="1" noAdjustHandles="1" noChangeArrowheads="1" noChangeShapeType="1" noTextEdit="1"/>
              </p:cNvSpPr>
              <p:nvPr/>
            </p:nvSpPr>
            <p:spPr>
              <a:xfrm>
                <a:off x="947656" y="1576509"/>
                <a:ext cx="10372888" cy="4644819"/>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blipFill rotWithShape="0">
                <a:blip r:embed="rId3"/>
                <a:stretch>
                  <a:fillRect l="-293" r="-763"/>
                </a:stretch>
              </a:blipFill>
            </p:spPr>
            <p:txBody>
              <a:bodyPr/>
              <a:lstStyle/>
              <a:p>
                <a:r>
                  <a:rPr lang="en-US">
                    <a:noFill/>
                  </a:rPr>
                  <a:t> </a:t>
                </a:r>
              </a:p>
            </p:txBody>
          </p:sp>
        </mc:Fallback>
      </mc:AlternateContent>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4: Probability Theory – Computing Normal Probabilities with Excel</a:t>
            </a:r>
            <a:endParaRPr lang="en-US" sz="1100" b="1" dirty="0">
              <a:solidFill>
                <a:schemeClr val="tx2"/>
              </a:solidFill>
            </a:endParaRPr>
          </a:p>
        </p:txBody>
      </p:sp>
    </p:spTree>
    <p:extLst>
      <p:ext uri="{BB962C8B-B14F-4D97-AF65-F5344CB8AC3E}">
        <p14:creationId xmlns:p14="http://schemas.microsoft.com/office/powerpoint/2010/main" val="72224061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7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750"/>
                                        <p:tgtEl>
                                          <p:spTgt spid="23"/>
                                        </p:tgtEl>
                                      </p:cBhvr>
                                    </p:animEffect>
                                  </p:childTnLst>
                                </p:cTn>
                              </p:par>
                              <p:par>
                                <p:cTn id="13" presetID="42" presetClass="entr" presetSubtype="0" fill="hold" nodeType="with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animEffect transition="in" filter="fade">
                                      <p:cBhvr>
                                        <p:cTn id="15" dur="750"/>
                                        <p:tgtEl>
                                          <p:spTgt spid="23">
                                            <p:txEl>
                                              <p:pRg st="0" end="0"/>
                                            </p:txEl>
                                          </p:spTgt>
                                        </p:tgtEl>
                                      </p:cBhvr>
                                    </p:animEffect>
                                    <p:anim calcmode="lin" valueType="num">
                                      <p:cBhvr>
                                        <p:cTn id="16" dur="75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7" dur="75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3">
                                            <p:txEl>
                                              <p:pRg st="1" end="1"/>
                                            </p:txEl>
                                          </p:spTgt>
                                        </p:tgtEl>
                                        <p:attrNameLst>
                                          <p:attrName>style.visibility</p:attrName>
                                        </p:attrNameLst>
                                      </p:cBhvr>
                                      <p:to>
                                        <p:strVal val="visible"/>
                                      </p:to>
                                    </p:set>
                                    <p:animEffect transition="in" filter="fade">
                                      <p:cBhvr>
                                        <p:cTn id="22" dur="750"/>
                                        <p:tgtEl>
                                          <p:spTgt spid="23">
                                            <p:txEl>
                                              <p:pRg st="1" end="1"/>
                                            </p:txEl>
                                          </p:spTgt>
                                        </p:tgtEl>
                                      </p:cBhvr>
                                    </p:animEffect>
                                    <p:anim calcmode="lin" valueType="num">
                                      <p:cBhvr>
                                        <p:cTn id="23" dur="75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24" dur="75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3">
                                            <p:txEl>
                                              <p:pRg st="2" end="2"/>
                                            </p:txEl>
                                          </p:spTgt>
                                        </p:tgtEl>
                                        <p:attrNameLst>
                                          <p:attrName>style.visibility</p:attrName>
                                        </p:attrNameLst>
                                      </p:cBhvr>
                                      <p:to>
                                        <p:strVal val="visible"/>
                                      </p:to>
                                    </p:set>
                                    <p:animEffect transition="in" filter="fade">
                                      <p:cBhvr>
                                        <p:cTn id="29" dur="750"/>
                                        <p:tgtEl>
                                          <p:spTgt spid="23">
                                            <p:txEl>
                                              <p:pRg st="2" end="2"/>
                                            </p:txEl>
                                          </p:spTgt>
                                        </p:tgtEl>
                                      </p:cBhvr>
                                    </p:animEffect>
                                    <p:anim calcmode="lin" valueType="num">
                                      <p:cBhvr>
                                        <p:cTn id="30" dur="75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31" dur="75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3">
                                            <p:txEl>
                                              <p:pRg st="3" end="3"/>
                                            </p:txEl>
                                          </p:spTgt>
                                        </p:tgtEl>
                                        <p:attrNameLst>
                                          <p:attrName>style.visibility</p:attrName>
                                        </p:attrNameLst>
                                      </p:cBhvr>
                                      <p:to>
                                        <p:strVal val="visible"/>
                                      </p:to>
                                    </p:set>
                                    <p:animEffect transition="in" filter="fade">
                                      <p:cBhvr>
                                        <p:cTn id="36" dur="750"/>
                                        <p:tgtEl>
                                          <p:spTgt spid="23">
                                            <p:txEl>
                                              <p:pRg st="3" end="3"/>
                                            </p:txEl>
                                          </p:spTgt>
                                        </p:tgtEl>
                                      </p:cBhvr>
                                    </p:animEffect>
                                    <p:anim calcmode="lin" valueType="num">
                                      <p:cBhvr>
                                        <p:cTn id="37" dur="75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38" dur="75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3">
                                            <p:txEl>
                                              <p:pRg st="4" end="4"/>
                                            </p:txEl>
                                          </p:spTgt>
                                        </p:tgtEl>
                                        <p:attrNameLst>
                                          <p:attrName>style.visibility</p:attrName>
                                        </p:attrNameLst>
                                      </p:cBhvr>
                                      <p:to>
                                        <p:strVal val="visible"/>
                                      </p:to>
                                    </p:set>
                                    <p:animEffect transition="in" filter="fade">
                                      <p:cBhvr>
                                        <p:cTn id="43" dur="750"/>
                                        <p:tgtEl>
                                          <p:spTgt spid="23">
                                            <p:txEl>
                                              <p:pRg st="4" end="4"/>
                                            </p:txEl>
                                          </p:spTgt>
                                        </p:tgtEl>
                                      </p:cBhvr>
                                    </p:animEffect>
                                    <p:anim calcmode="lin" valueType="num">
                                      <p:cBhvr>
                                        <p:cTn id="44" dur="75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45" dur="75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652156" y="1680463"/>
            <a:ext cx="10963888" cy="4450935"/>
          </a:xfrm>
        </p:spPr>
        <p:txBody>
          <a:bodyPr>
            <a:noAutofit/>
          </a:bodyPr>
          <a:lstStyle/>
          <a:p>
            <a:pPr marL="912114" lvl="1" indent="-457200">
              <a:buFont typeface="Wingdings" panose="05000000000000000000" pitchFamily="2" charset="2"/>
              <a:buChar char="§"/>
            </a:pPr>
            <a:r>
              <a:rPr lang="en-US" sz="2800" dirty="0" smtClean="0"/>
              <a:t>Compute </a:t>
            </a:r>
            <a:r>
              <a:rPr lang="en-US" sz="2800" dirty="0"/>
              <a:t>the expected value and variance of a probability </a:t>
            </a:r>
            <a:r>
              <a:rPr lang="en-US" sz="2800" dirty="0" smtClean="0"/>
              <a:t>distribution</a:t>
            </a:r>
          </a:p>
          <a:p>
            <a:pPr marL="912114" lvl="1" indent="-457200">
              <a:buFont typeface="Wingdings" panose="05000000000000000000" pitchFamily="2" charset="2"/>
              <a:buChar char="§"/>
            </a:pPr>
            <a:r>
              <a:rPr lang="en-US" sz="2800" dirty="0" smtClean="0"/>
              <a:t>Compute </a:t>
            </a:r>
            <a:r>
              <a:rPr lang="en-US" sz="2800" dirty="0"/>
              <a:t>probabilities from binomial </a:t>
            </a:r>
            <a:r>
              <a:rPr lang="en-US" sz="2800" dirty="0" smtClean="0"/>
              <a:t>distributions</a:t>
            </a:r>
          </a:p>
          <a:p>
            <a:pPr marL="912114" lvl="1" indent="-457200">
              <a:buFont typeface="Wingdings" panose="05000000000000000000" pitchFamily="2" charset="2"/>
              <a:buChar char="§"/>
            </a:pPr>
            <a:r>
              <a:rPr lang="en-US" sz="2800" dirty="0" smtClean="0"/>
              <a:t>Solve </a:t>
            </a:r>
            <a:r>
              <a:rPr lang="en-US" sz="2800" dirty="0"/>
              <a:t>business problems using binomial </a:t>
            </a:r>
            <a:r>
              <a:rPr lang="en-US" sz="2800" dirty="0" smtClean="0"/>
              <a:t>distributions</a:t>
            </a:r>
          </a:p>
          <a:p>
            <a:pPr marL="912114" lvl="1" indent="-457200">
              <a:buFont typeface="Wingdings" panose="05000000000000000000" pitchFamily="2" charset="2"/>
              <a:buChar char="§"/>
            </a:pPr>
            <a:r>
              <a:rPr lang="en-US" sz="2800" dirty="0" smtClean="0"/>
              <a:t>Compute probabilities from normal or continuous distributions</a:t>
            </a:r>
          </a:p>
          <a:p>
            <a:pPr marL="912114" lvl="1" indent="-457200">
              <a:buFont typeface="Wingdings" panose="05000000000000000000" pitchFamily="2" charset="2"/>
              <a:buChar char="§"/>
            </a:pPr>
            <a:r>
              <a:rPr lang="en-US" sz="2800" dirty="0" smtClean="0"/>
              <a:t>Solve </a:t>
            </a:r>
            <a:r>
              <a:rPr lang="en-US" sz="2800" dirty="0"/>
              <a:t>business problems using normal or continuous distributions</a:t>
            </a:r>
          </a:p>
          <a:p>
            <a:pPr marL="68580" indent="0">
              <a:spcBef>
                <a:spcPts val="600"/>
              </a:spcBef>
              <a:spcAft>
                <a:spcPts val="1200"/>
              </a:spcAft>
              <a:buNone/>
            </a:pPr>
            <a:r>
              <a:rPr lang="en-US" sz="2800" dirty="0"/>
              <a:t/>
            </a:r>
            <a:br>
              <a:rPr lang="en-US" sz="2800" dirty="0"/>
            </a:br>
            <a:endParaRPr lang="en-US" sz="2800" dirty="0"/>
          </a:p>
        </p:txBody>
      </p:sp>
      <p:sp>
        <p:nvSpPr>
          <p:cNvPr id="13" name="Title 12"/>
          <p:cNvSpPr>
            <a:spLocks noGrp="1"/>
          </p:cNvSpPr>
          <p:nvPr>
            <p:ph type="title"/>
          </p:nvPr>
        </p:nvSpPr>
        <p:spPr>
          <a:xfrm>
            <a:off x="843992" y="783389"/>
            <a:ext cx="10940716" cy="897074"/>
          </a:xfrm>
        </p:spPr>
        <p:txBody>
          <a:bodyPr/>
          <a:lstStyle/>
          <a:p>
            <a:r>
              <a:rPr lang="en-US" sz="4400" dirty="0" smtClean="0"/>
              <a:t>Learning Objectives</a:t>
            </a:r>
            <a:endParaRPr lang="en-US" sz="4400" dirty="0"/>
          </a:p>
        </p:txBody>
      </p:sp>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4: Probability Theory– Learning Objectives</a:t>
            </a:r>
            <a:endParaRPr lang="en-US" sz="1100" b="1" dirty="0">
              <a:solidFill>
                <a:schemeClr val="tx2"/>
              </a:solidFill>
            </a:endParaRPr>
          </a:p>
        </p:txBody>
      </p:sp>
    </p:spTree>
    <p:extLst>
      <p:ext uri="{BB962C8B-B14F-4D97-AF65-F5344CB8AC3E}">
        <p14:creationId xmlns:p14="http://schemas.microsoft.com/office/powerpoint/2010/main" val="240931195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750"/>
                                        <p:tgtEl>
                                          <p:spTgt spid="14">
                                            <p:txEl>
                                              <p:pRg st="0" end="0"/>
                                            </p:txEl>
                                          </p:spTgt>
                                        </p:tgtEl>
                                      </p:cBhvr>
                                    </p:animEffect>
                                    <p:anim calcmode="lin" valueType="num">
                                      <p:cBhvr>
                                        <p:cTn id="8" dur="75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fade">
                                      <p:cBhvr>
                                        <p:cTn id="14" dur="750"/>
                                        <p:tgtEl>
                                          <p:spTgt spid="14">
                                            <p:txEl>
                                              <p:pRg st="1" end="1"/>
                                            </p:txEl>
                                          </p:spTgt>
                                        </p:tgtEl>
                                      </p:cBhvr>
                                    </p:animEffect>
                                    <p:anim calcmode="lin" valueType="num">
                                      <p:cBhvr>
                                        <p:cTn id="15" dur="75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6" dur="75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Effect transition="in" filter="fade">
                                      <p:cBhvr>
                                        <p:cTn id="21" dur="750"/>
                                        <p:tgtEl>
                                          <p:spTgt spid="14">
                                            <p:txEl>
                                              <p:pRg st="2" end="2"/>
                                            </p:txEl>
                                          </p:spTgt>
                                        </p:tgtEl>
                                      </p:cBhvr>
                                    </p:animEffect>
                                    <p:anim calcmode="lin" valueType="num">
                                      <p:cBhvr>
                                        <p:cTn id="22" dur="75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3" dur="75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xEl>
                                              <p:pRg st="3" end="3"/>
                                            </p:txEl>
                                          </p:spTgt>
                                        </p:tgtEl>
                                        <p:attrNameLst>
                                          <p:attrName>style.visibility</p:attrName>
                                        </p:attrNameLst>
                                      </p:cBhvr>
                                      <p:to>
                                        <p:strVal val="visible"/>
                                      </p:to>
                                    </p:set>
                                    <p:animEffect transition="in" filter="fade">
                                      <p:cBhvr>
                                        <p:cTn id="28" dur="750"/>
                                        <p:tgtEl>
                                          <p:spTgt spid="14">
                                            <p:txEl>
                                              <p:pRg st="3" end="3"/>
                                            </p:txEl>
                                          </p:spTgt>
                                        </p:tgtEl>
                                      </p:cBhvr>
                                    </p:animEffect>
                                    <p:anim calcmode="lin" valueType="num">
                                      <p:cBhvr>
                                        <p:cTn id="29" dur="75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30" dur="75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xEl>
                                              <p:pRg st="4" end="4"/>
                                            </p:txEl>
                                          </p:spTgt>
                                        </p:tgtEl>
                                        <p:attrNameLst>
                                          <p:attrName>style.visibility</p:attrName>
                                        </p:attrNameLst>
                                      </p:cBhvr>
                                      <p:to>
                                        <p:strVal val="visible"/>
                                      </p:to>
                                    </p:set>
                                    <p:animEffect transition="in" filter="fade">
                                      <p:cBhvr>
                                        <p:cTn id="35" dur="750"/>
                                        <p:tgtEl>
                                          <p:spTgt spid="14">
                                            <p:txEl>
                                              <p:pRg st="4" end="4"/>
                                            </p:txEl>
                                          </p:spTgt>
                                        </p:tgtEl>
                                      </p:cBhvr>
                                    </p:animEffect>
                                    <p:anim calcmode="lin" valueType="num">
                                      <p:cBhvr>
                                        <p:cTn id="36" dur="75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37" dur="75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normAutofit lnSpcReduction="10000"/>
              </a:bodyPr>
              <a:lstStyle/>
              <a:p>
                <a:pPr marL="68580" indent="0">
                  <a:spcBef>
                    <a:spcPts val="600"/>
                  </a:spcBef>
                  <a:spcAft>
                    <a:spcPts val="600"/>
                  </a:spcAft>
                  <a:buNone/>
                </a:pPr>
                <a:r>
                  <a:rPr lang="en-US" dirty="0"/>
                  <a:t>If you are using this formula in Excel, do not forget to start it with an equal sign, as you would do for any Excel formula. </a:t>
                </a:r>
                <a:endParaRPr lang="en-US" dirty="0" smtClean="0"/>
              </a:p>
              <a:p>
                <a:pPr>
                  <a:spcBef>
                    <a:spcPts val="600"/>
                  </a:spcBef>
                  <a:spcAft>
                    <a:spcPts val="600"/>
                  </a:spcAft>
                </a:pPr>
                <a:r>
                  <a:rPr lang="en-US" dirty="0" smtClean="0"/>
                  <a:t>For </a:t>
                </a:r>
                <a:r>
                  <a:rPr lang="en-US" dirty="0"/>
                  <a:t>example:</a:t>
                </a:r>
              </a:p>
              <a:p>
                <a:pPr lvl="1">
                  <a:spcBef>
                    <a:spcPts val="600"/>
                  </a:spcBef>
                  <a:spcAft>
                    <a:spcPts val="600"/>
                  </a:spcAft>
                </a:pPr>
                <a:r>
                  <a:rPr lang="en-US" dirty="0"/>
                  <a:t>Note that the last value happens to be exactly the area we need to answer the first of our three questions. </a:t>
                </a:r>
                <a:endParaRPr lang="en-US" dirty="0" smtClean="0"/>
              </a:p>
              <a:p>
                <a:pPr lvl="1">
                  <a:spcBef>
                    <a:spcPts val="600"/>
                  </a:spcBef>
                  <a:spcAft>
                    <a:spcPts val="600"/>
                  </a:spcAft>
                </a:pPr>
                <a:r>
                  <a:rPr lang="en-US" dirty="0" smtClean="0"/>
                  <a:t>Therefore</a:t>
                </a:r>
                <a:r>
                  <a:rPr lang="en-US" dirty="0"/>
                  <a:t>: </a:t>
                </a:r>
                <a:r>
                  <a:rPr lang="en-US" i="1" dirty="0"/>
                  <a:t>P </a:t>
                </a:r>
                <a:r>
                  <a:rPr lang="en-US" dirty="0"/>
                  <a:t>(</a:t>
                </a:r>
                <a14:m>
                  <m:oMath xmlns:m="http://schemas.openxmlformats.org/officeDocument/2006/math">
                    <m:r>
                      <a:rPr lang="en-US" i="1" dirty="0">
                        <a:latin typeface="Cambria Math" panose="02040503050406030204" pitchFamily="18" charset="0"/>
                        <a:ea typeface="Cambria Math" panose="02040503050406030204" pitchFamily="18" charset="0"/>
                      </a:rPr>
                      <m:t>𝑥</m:t>
                    </m:r>
                  </m:oMath>
                </a14:m>
                <a:r>
                  <a:rPr lang="en-US" i="1" dirty="0"/>
                  <a:t> </a:t>
                </a:r>
                <a:r>
                  <a:rPr lang="en-US" dirty="0">
                    <a:latin typeface="Symbol" panose="05050102010706020507" pitchFamily="18" charset="2"/>
                  </a:rPr>
                  <a:t>£</a:t>
                </a:r>
                <a:r>
                  <a:rPr lang="en-US" dirty="0"/>
                  <a:t> 60) = </a:t>
                </a:r>
                <a:r>
                  <a:rPr lang="en-US" i="1" dirty="0" smtClean="0"/>
                  <a:t>NORMDIST</a:t>
                </a:r>
                <a:r>
                  <a:rPr lang="en-US" dirty="0" smtClean="0"/>
                  <a:t>(60</a:t>
                </a:r>
                <a:r>
                  <a:rPr lang="en-US" dirty="0"/>
                  <a:t>, 63.2, 2.74, </a:t>
                </a:r>
                <a:r>
                  <a:rPr lang="en-US" i="1" dirty="0"/>
                  <a:t>true</a:t>
                </a:r>
                <a:r>
                  <a:rPr lang="en-US" dirty="0"/>
                  <a:t>) = 0.1214. </a:t>
                </a:r>
                <a:endParaRPr lang="en-US" dirty="0" smtClean="0"/>
              </a:p>
              <a:p>
                <a:pPr lvl="1">
                  <a:spcBef>
                    <a:spcPts val="600"/>
                  </a:spcBef>
                  <a:spcAft>
                    <a:spcPts val="600"/>
                  </a:spcAft>
                </a:pPr>
                <a:r>
                  <a:rPr lang="en-US" dirty="0" smtClean="0"/>
                  <a:t>The </a:t>
                </a:r>
                <a:r>
                  <a:rPr lang="en-US" dirty="0"/>
                  <a:t>original method, using the actual frequency histogram, yields 0.125. </a:t>
                </a:r>
                <a:endParaRPr lang="en-US" dirty="0" smtClean="0"/>
              </a:p>
              <a:p>
                <a:pPr lvl="1">
                  <a:spcBef>
                    <a:spcPts val="600"/>
                  </a:spcBef>
                  <a:spcAft>
                    <a:spcPts val="600"/>
                  </a:spcAft>
                </a:pPr>
                <a:r>
                  <a:rPr lang="en-US" dirty="0" smtClean="0"/>
                  <a:t>Both </a:t>
                </a:r>
                <a:r>
                  <a:rPr lang="en-US" dirty="0"/>
                  <a:t>computed values are close to each other, but using the normal distribution and Excel is </a:t>
                </a:r>
                <a:r>
                  <a:rPr lang="en-US" i="1" dirty="0"/>
                  <a:t>way </a:t>
                </a:r>
                <a:r>
                  <a:rPr lang="en-US" dirty="0"/>
                  <a:t>faster </a:t>
                </a:r>
                <a:r>
                  <a:rPr lang="en-US" i="1" dirty="0"/>
                  <a:t>and </a:t>
                </a:r>
                <a:r>
                  <a:rPr lang="en-US" dirty="0"/>
                  <a:t>allows for arbitrary boundary points to be used</a:t>
                </a:r>
                <a:r>
                  <a:rPr lang="en-US" dirty="0" smtClean="0"/>
                  <a:t>.</a:t>
                </a:r>
                <a:r>
                  <a:rPr lang="en-US" dirty="0"/>
                  <a:t/>
                </a:r>
                <a:br>
                  <a:rPr lang="en-US" dirty="0"/>
                </a:br>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0">
                <a:blip r:embed="rId2"/>
                <a:stretch>
                  <a:fillRect l="-398" t="-1898" r="-512"/>
                </a:stretch>
              </a:blipFill>
            </p:spPr>
            <p:txBody>
              <a:bodyPr/>
              <a:lstStyle/>
              <a:p>
                <a:r>
                  <a:rPr lang="en-US">
                    <a:noFill/>
                  </a:rPr>
                  <a:t> </a:t>
                </a:r>
              </a:p>
            </p:txBody>
          </p:sp>
        </mc:Fallback>
      </mc:AlternateContent>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4: Probability Theory – Computing Normal Probabilities with Excel</a:t>
            </a:r>
            <a:endParaRPr lang="en-US" sz="1100" b="1" dirty="0">
              <a:solidFill>
                <a:schemeClr val="tx2"/>
              </a:solidFill>
            </a:endParaRPr>
          </a:p>
        </p:txBody>
      </p:sp>
    </p:spTree>
    <p:extLst>
      <p:ext uri="{BB962C8B-B14F-4D97-AF65-F5344CB8AC3E}">
        <p14:creationId xmlns:p14="http://schemas.microsoft.com/office/powerpoint/2010/main" val="307675119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750"/>
                                        <p:tgtEl>
                                          <p:spTgt spid="2">
                                            <p:txEl>
                                              <p:pRg st="2" end="2"/>
                                            </p:txEl>
                                          </p:spTgt>
                                        </p:tgtEl>
                                      </p:cBhvr>
                                    </p:animEffect>
                                    <p:anim calcmode="lin" valueType="num">
                                      <p:cBhvr>
                                        <p:cTn id="13"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4"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750"/>
                                        <p:tgtEl>
                                          <p:spTgt spid="2">
                                            <p:txEl>
                                              <p:pRg st="3" end="3"/>
                                            </p:txEl>
                                          </p:spTgt>
                                        </p:tgtEl>
                                      </p:cBhvr>
                                    </p:animEffect>
                                    <p:anim calcmode="lin" valueType="num">
                                      <p:cBhvr>
                                        <p:cTn id="20"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1"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fade">
                                      <p:cBhvr>
                                        <p:cTn id="26" dur="750"/>
                                        <p:tgtEl>
                                          <p:spTgt spid="2">
                                            <p:txEl>
                                              <p:pRg st="4" end="4"/>
                                            </p:txEl>
                                          </p:spTgt>
                                        </p:tgtEl>
                                      </p:cBhvr>
                                    </p:animEffect>
                                    <p:anim calcmode="lin" valueType="num">
                                      <p:cBhvr>
                                        <p:cTn id="27" dur="75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Effect transition="in" filter="fade">
                                      <p:cBhvr>
                                        <p:cTn id="33" dur="750"/>
                                        <p:tgtEl>
                                          <p:spTgt spid="2">
                                            <p:txEl>
                                              <p:pRg st="5" end="5"/>
                                            </p:txEl>
                                          </p:spTgt>
                                        </p:tgtEl>
                                      </p:cBhvr>
                                    </p:animEffect>
                                    <p:anim calcmode="lin" valueType="num">
                                      <p:cBhvr>
                                        <p:cTn id="34" dur="75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5" dur="75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4: Probability Theory – Computing Normal Probabilities with Excel</a:t>
            </a:r>
            <a:endParaRPr lang="en-US" sz="1100" b="1" dirty="0">
              <a:solidFill>
                <a:schemeClr val="tx2"/>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101016324"/>
              </p:ext>
            </p:extLst>
          </p:nvPr>
        </p:nvGraphicFramePr>
        <p:xfrm>
          <a:off x="816245" y="1037188"/>
          <a:ext cx="10559510" cy="4764290"/>
        </p:xfrm>
        <a:graphic>
          <a:graphicData uri="http://schemas.openxmlformats.org/drawingml/2006/table">
            <a:tbl>
              <a:tblPr firstRow="1" firstCol="1" lastRow="1" lastCol="1" bandRow="1" bandCol="1"/>
              <a:tblGrid>
                <a:gridCol w="3220286"/>
                <a:gridCol w="2500527"/>
                <a:gridCol w="25400"/>
                <a:gridCol w="318242"/>
                <a:gridCol w="404495"/>
                <a:gridCol w="473894"/>
                <a:gridCol w="374753"/>
                <a:gridCol w="209188"/>
                <a:gridCol w="360873"/>
                <a:gridCol w="1194349"/>
                <a:gridCol w="1477503"/>
              </a:tblGrid>
              <a:tr h="634363">
                <a:tc>
                  <a:txBody>
                    <a:bodyPr/>
                    <a:lstStyle/>
                    <a:p>
                      <a:pPr marL="46990" marR="0" algn="ctr">
                        <a:spcBef>
                          <a:spcPts val="205"/>
                        </a:spcBef>
                        <a:spcAft>
                          <a:spcPts val="0"/>
                        </a:spcAft>
                      </a:pPr>
                      <a:r>
                        <a:rPr lang="en-US" sz="1800" b="1" dirty="0">
                          <a:solidFill>
                            <a:srgbClr val="231F20"/>
                          </a:solidFill>
                          <a:effectLst/>
                          <a:latin typeface="+mn-lt"/>
                          <a:ea typeface="Calibri" panose="020F0502020204030204" pitchFamily="34" charset="0"/>
                          <a:cs typeface="Times New Roman" panose="02020603050405020304" pitchFamily="18" charset="0"/>
                        </a:rPr>
                        <a:t>Excel</a:t>
                      </a:r>
                      <a:r>
                        <a:rPr lang="en-US" sz="1800" b="1" spc="130" dirty="0">
                          <a:solidFill>
                            <a:srgbClr val="231F20"/>
                          </a:solidFill>
                          <a:effectLst/>
                          <a:latin typeface="+mn-lt"/>
                          <a:ea typeface="Calibri" panose="020F0502020204030204" pitchFamily="34" charset="0"/>
                          <a:cs typeface="Times New Roman" panose="02020603050405020304" pitchFamily="18" charset="0"/>
                        </a:rPr>
                        <a:t> </a:t>
                      </a:r>
                      <a:r>
                        <a:rPr lang="en-US" sz="1800" b="1" dirty="0">
                          <a:solidFill>
                            <a:srgbClr val="231F20"/>
                          </a:solidFill>
                          <a:effectLst/>
                          <a:latin typeface="+mn-lt"/>
                          <a:ea typeface="Calibri" panose="020F0502020204030204" pitchFamily="34" charset="0"/>
                          <a:cs typeface="Times New Roman" panose="02020603050405020304" pitchFamily="18" charset="0"/>
                        </a:rPr>
                        <a:t>formula</a:t>
                      </a:r>
                      <a:endParaRPr lang="en-US" sz="18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6E7E8"/>
                    </a:solidFill>
                  </a:tcPr>
                </a:tc>
                <a:tc>
                  <a:txBody>
                    <a:bodyPr/>
                    <a:lstStyle/>
                    <a:p>
                      <a:pPr marL="125730" marR="0" algn="ctr">
                        <a:spcBef>
                          <a:spcPts val="205"/>
                        </a:spcBef>
                        <a:spcAft>
                          <a:spcPts val="0"/>
                        </a:spcAft>
                      </a:pPr>
                      <a:r>
                        <a:rPr lang="en-US" sz="1800" b="1" dirty="0">
                          <a:solidFill>
                            <a:srgbClr val="231F20"/>
                          </a:solidFill>
                          <a:effectLst/>
                          <a:latin typeface="+mn-lt"/>
                          <a:ea typeface="Calibri" panose="020F0502020204030204" pitchFamily="34" charset="0"/>
                          <a:cs typeface="Times New Roman" panose="02020603050405020304" pitchFamily="18" charset="0"/>
                        </a:rPr>
                        <a:t>Mathematical</a:t>
                      </a:r>
                      <a:r>
                        <a:rPr lang="en-US" sz="1800" b="1" spc="85" dirty="0">
                          <a:solidFill>
                            <a:srgbClr val="231F20"/>
                          </a:solidFill>
                          <a:effectLst/>
                          <a:latin typeface="+mn-lt"/>
                          <a:ea typeface="Calibri" panose="020F0502020204030204" pitchFamily="34" charset="0"/>
                          <a:cs typeface="Times New Roman" panose="02020603050405020304" pitchFamily="18" charset="0"/>
                        </a:rPr>
                        <a:t> </a:t>
                      </a:r>
                      <a:r>
                        <a:rPr lang="en-US" sz="1800" b="1" dirty="0">
                          <a:solidFill>
                            <a:srgbClr val="231F20"/>
                          </a:solidFill>
                          <a:effectLst/>
                          <a:latin typeface="+mn-lt"/>
                          <a:ea typeface="Calibri" panose="020F0502020204030204" pitchFamily="34" charset="0"/>
                          <a:cs typeface="Times New Roman" panose="02020603050405020304" pitchFamily="18" charset="0"/>
                        </a:rPr>
                        <a:t>notation</a:t>
                      </a:r>
                      <a:endParaRPr lang="en-US" sz="18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6E7E8"/>
                    </a:solidFill>
                  </a:tcPr>
                </a:tc>
                <a:tc gridSpan="8">
                  <a:txBody>
                    <a:bodyPr/>
                    <a:lstStyle/>
                    <a:p>
                      <a:pPr marL="0" marR="0" algn="ctr">
                        <a:spcBef>
                          <a:spcPts val="205"/>
                        </a:spcBef>
                        <a:spcAft>
                          <a:spcPts val="0"/>
                        </a:spcAft>
                      </a:pPr>
                      <a:r>
                        <a:rPr lang="en-US" sz="1800" b="1" dirty="0">
                          <a:solidFill>
                            <a:srgbClr val="231F20"/>
                          </a:solidFill>
                          <a:effectLst/>
                          <a:latin typeface="+mn-lt"/>
                          <a:ea typeface="Calibri" panose="020F0502020204030204" pitchFamily="34" charset="0"/>
                          <a:cs typeface="Times New Roman" panose="02020603050405020304" pitchFamily="18" charset="0"/>
                        </a:rPr>
                        <a:t>Computed</a:t>
                      </a:r>
                      <a:r>
                        <a:rPr lang="en-US" sz="1800" b="1" spc="20" dirty="0">
                          <a:solidFill>
                            <a:srgbClr val="231F20"/>
                          </a:solidFill>
                          <a:effectLst/>
                          <a:latin typeface="+mn-lt"/>
                          <a:ea typeface="Calibri" panose="020F0502020204030204" pitchFamily="34" charset="0"/>
                          <a:cs typeface="Times New Roman" panose="02020603050405020304" pitchFamily="18" charset="0"/>
                        </a:rPr>
                        <a:t> </a:t>
                      </a:r>
                      <a:r>
                        <a:rPr lang="en-US" sz="1800" b="1" dirty="0">
                          <a:solidFill>
                            <a:srgbClr val="231F20"/>
                          </a:solidFill>
                          <a:effectLst/>
                          <a:latin typeface="+mn-lt"/>
                          <a:ea typeface="Calibri" panose="020F0502020204030204" pitchFamily="34" charset="0"/>
                          <a:cs typeface="Times New Roman" panose="02020603050405020304" pitchFamily="18" charset="0"/>
                        </a:rPr>
                        <a:t>area</a:t>
                      </a:r>
                      <a:endParaRPr lang="en-US" sz="18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6E7E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396240" marR="396240" algn="ctr">
                        <a:spcBef>
                          <a:spcPts val="205"/>
                        </a:spcBef>
                        <a:spcAft>
                          <a:spcPts val="0"/>
                        </a:spcAft>
                      </a:pPr>
                      <a:r>
                        <a:rPr lang="en-US" sz="1800" b="1" spc="-20" dirty="0">
                          <a:solidFill>
                            <a:srgbClr val="231F20"/>
                          </a:solidFill>
                          <a:effectLst/>
                          <a:latin typeface="+mn-lt"/>
                          <a:ea typeface="Calibri" panose="020F0502020204030204" pitchFamily="34" charset="0"/>
                          <a:cs typeface="Times New Roman" panose="02020603050405020304" pitchFamily="18" charset="0"/>
                        </a:rPr>
                        <a:t>V</a:t>
                      </a:r>
                      <a:r>
                        <a:rPr lang="en-US" sz="1800" b="1" spc="-25" dirty="0">
                          <a:solidFill>
                            <a:srgbClr val="231F20"/>
                          </a:solidFill>
                          <a:effectLst/>
                          <a:latin typeface="+mn-lt"/>
                          <a:ea typeface="Calibri" panose="020F0502020204030204" pitchFamily="34" charset="0"/>
                          <a:cs typeface="Times New Roman" panose="02020603050405020304" pitchFamily="18" charset="0"/>
                        </a:rPr>
                        <a:t>alue</a:t>
                      </a:r>
                      <a:endParaRPr lang="en-US" sz="18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6E7E8"/>
                    </a:solidFill>
                  </a:tcPr>
                </a:tc>
              </a:tr>
              <a:tr h="1401430">
                <a:tc>
                  <a:txBody>
                    <a:bodyPr/>
                    <a:lstStyle/>
                    <a:p>
                      <a:pPr marL="46990" marR="0">
                        <a:spcBef>
                          <a:spcPts val="200"/>
                        </a:spcBef>
                        <a:spcAft>
                          <a:spcPts val="0"/>
                        </a:spcAft>
                      </a:pPr>
                      <a:r>
                        <a:rPr lang="en-US" sz="1600" b="0" dirty="0">
                          <a:solidFill>
                            <a:srgbClr val="231F20"/>
                          </a:solidFill>
                          <a:effectLst/>
                          <a:latin typeface="Symbol" panose="05050102010706020507" pitchFamily="18" charset="2"/>
                          <a:ea typeface="Symbol" panose="05050102010706020507" pitchFamily="18" charset="2"/>
                          <a:cs typeface="Symbol" panose="05050102010706020507" pitchFamily="18" charset="2"/>
                        </a:rPr>
                        <a:t>=</a:t>
                      </a:r>
                      <a:r>
                        <a:rPr lang="en-US" sz="1600" b="0" spc="-115" dirty="0">
                          <a:solidFill>
                            <a:srgbClr val="231F20"/>
                          </a:solidFill>
                          <a:effectLst/>
                          <a:latin typeface="Symbol" panose="05050102010706020507" pitchFamily="18" charset="2"/>
                          <a:ea typeface="Symbol" panose="05050102010706020507" pitchFamily="18" charset="2"/>
                          <a:cs typeface="Symbol" panose="05050102010706020507" pitchFamily="18" charset="2"/>
                        </a:rPr>
                        <a:t> </a:t>
                      </a:r>
                      <a:r>
                        <a:rPr lang="en-US" sz="1600" b="0" i="1" dirty="0">
                          <a:solidFill>
                            <a:srgbClr val="231F20"/>
                          </a:solidFill>
                          <a:effectLst/>
                          <a:latin typeface="Book Antiqua" panose="02040602050305030304" pitchFamily="18" charset="0"/>
                          <a:ea typeface="Book Antiqua" panose="02040602050305030304" pitchFamily="18" charset="0"/>
                          <a:cs typeface="Book Antiqua" panose="02040602050305030304" pitchFamily="18" charset="0"/>
                        </a:rPr>
                        <a:t>NORMDIST</a:t>
                      </a:r>
                      <a:r>
                        <a:rPr lang="en-US" sz="1600" b="0" dirty="0">
                          <a:solidFill>
                            <a:srgbClr val="231F20"/>
                          </a:solidFill>
                          <a:effectLst/>
                          <a:latin typeface="Century" panose="02040604050505020304" pitchFamily="18" charset="0"/>
                          <a:ea typeface="Century" panose="02040604050505020304" pitchFamily="18" charset="0"/>
                          <a:cs typeface="Century" panose="02040604050505020304" pitchFamily="18" charset="0"/>
                        </a:rPr>
                        <a:t>(0,</a:t>
                      </a:r>
                      <a:r>
                        <a:rPr lang="en-US" sz="1600" b="0" spc="-140" dirty="0">
                          <a:solidFill>
                            <a:srgbClr val="231F20"/>
                          </a:solidFill>
                          <a:effectLst/>
                          <a:latin typeface="Century" panose="02040604050505020304" pitchFamily="18" charset="0"/>
                          <a:ea typeface="Century" panose="02040604050505020304" pitchFamily="18" charset="0"/>
                          <a:cs typeface="Century" panose="02040604050505020304" pitchFamily="18" charset="0"/>
                        </a:rPr>
                        <a:t> </a:t>
                      </a:r>
                      <a:r>
                        <a:rPr lang="en-US" sz="1600" b="0" dirty="0">
                          <a:solidFill>
                            <a:srgbClr val="231F20"/>
                          </a:solidFill>
                          <a:effectLst/>
                          <a:latin typeface="Century" panose="02040604050505020304" pitchFamily="18" charset="0"/>
                          <a:ea typeface="Century" panose="02040604050505020304" pitchFamily="18" charset="0"/>
                          <a:cs typeface="Century" panose="02040604050505020304" pitchFamily="18" charset="0"/>
                        </a:rPr>
                        <a:t>0,</a:t>
                      </a:r>
                      <a:r>
                        <a:rPr lang="en-US" sz="1600" b="0" spc="-140" dirty="0">
                          <a:solidFill>
                            <a:srgbClr val="231F20"/>
                          </a:solidFill>
                          <a:effectLst/>
                          <a:latin typeface="Century" panose="02040604050505020304" pitchFamily="18" charset="0"/>
                          <a:ea typeface="Century" panose="02040604050505020304" pitchFamily="18" charset="0"/>
                          <a:cs typeface="Century" panose="02040604050505020304" pitchFamily="18" charset="0"/>
                        </a:rPr>
                        <a:t> </a:t>
                      </a:r>
                      <a:r>
                        <a:rPr lang="en-US" sz="1600" b="0" dirty="0">
                          <a:solidFill>
                            <a:srgbClr val="231F20"/>
                          </a:solidFill>
                          <a:effectLst/>
                          <a:latin typeface="Century" panose="02040604050505020304" pitchFamily="18" charset="0"/>
                          <a:ea typeface="Century" panose="02040604050505020304" pitchFamily="18" charset="0"/>
                          <a:cs typeface="Century" panose="02040604050505020304" pitchFamily="18" charset="0"/>
                        </a:rPr>
                        <a:t>1,</a:t>
                      </a:r>
                      <a:r>
                        <a:rPr lang="en-US" sz="1600" b="0" spc="-135" dirty="0">
                          <a:solidFill>
                            <a:srgbClr val="231F20"/>
                          </a:solidFill>
                          <a:effectLst/>
                          <a:latin typeface="Century" panose="02040604050505020304" pitchFamily="18" charset="0"/>
                          <a:ea typeface="Century" panose="02040604050505020304" pitchFamily="18" charset="0"/>
                          <a:cs typeface="Century" panose="02040604050505020304" pitchFamily="18" charset="0"/>
                        </a:rPr>
                        <a:t> </a:t>
                      </a:r>
                      <a:r>
                        <a:rPr lang="en-US" sz="1600" b="0" i="1" dirty="0">
                          <a:solidFill>
                            <a:srgbClr val="231F20"/>
                          </a:solidFill>
                          <a:effectLst/>
                          <a:latin typeface="Book Antiqua" panose="02040602050305030304" pitchFamily="18" charset="0"/>
                          <a:ea typeface="Book Antiqua" panose="02040602050305030304" pitchFamily="18" charset="0"/>
                          <a:cs typeface="Book Antiqua" panose="02040602050305030304" pitchFamily="18" charset="0"/>
                        </a:rPr>
                        <a:t>true</a:t>
                      </a:r>
                      <a:r>
                        <a:rPr lang="en-US" sz="1600" b="0" dirty="0">
                          <a:solidFill>
                            <a:srgbClr val="231F20"/>
                          </a:solidFill>
                          <a:effectLst/>
                          <a:latin typeface="Century" panose="02040604050505020304" pitchFamily="18" charset="0"/>
                          <a:ea typeface="Century" panose="02040604050505020304" pitchFamily="18" charset="0"/>
                          <a:cs typeface="Century" panose="02040604050505020304" pitchFamily="18" charset="0"/>
                        </a:rPr>
                        <a:t>)</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47625" marR="0">
                        <a:spcBef>
                          <a:spcPts val="200"/>
                        </a:spcBef>
                        <a:spcAft>
                          <a:spcPts val="0"/>
                        </a:spcAft>
                      </a:pPr>
                      <a:r>
                        <a:rPr lang="en-US" sz="1600" b="0" i="1" dirty="0">
                          <a:solidFill>
                            <a:srgbClr val="231F20"/>
                          </a:solidFill>
                          <a:effectLst/>
                          <a:latin typeface="Book Antiqua" panose="02040602050305030304" pitchFamily="18" charset="0"/>
                          <a:ea typeface="Book Antiqua" panose="02040602050305030304" pitchFamily="18" charset="0"/>
                          <a:cs typeface="Book Antiqua" panose="02040602050305030304" pitchFamily="18" charset="0"/>
                        </a:rPr>
                        <a:t>P</a:t>
                      </a:r>
                      <a:r>
                        <a:rPr lang="en-US" sz="1600" b="0" i="1" spc="-5" dirty="0">
                          <a:solidFill>
                            <a:srgbClr val="231F20"/>
                          </a:solidFill>
                          <a:effectLst/>
                          <a:latin typeface="Book Antiqua" panose="02040602050305030304" pitchFamily="18" charset="0"/>
                          <a:ea typeface="Book Antiqua" panose="02040602050305030304" pitchFamily="18" charset="0"/>
                          <a:cs typeface="Book Antiqua" panose="02040602050305030304" pitchFamily="18" charset="0"/>
                        </a:rPr>
                        <a:t> </a:t>
                      </a:r>
                      <a:r>
                        <a:rPr lang="en-US" sz="1600" b="0" i="1" dirty="0">
                          <a:solidFill>
                            <a:srgbClr val="231F20"/>
                          </a:solidFill>
                          <a:effectLst/>
                          <a:latin typeface="Book Antiqua" panose="02040602050305030304" pitchFamily="18" charset="0"/>
                          <a:ea typeface="Book Antiqua" panose="02040602050305030304" pitchFamily="18" charset="0"/>
                          <a:cs typeface="Book Antiqua" panose="02040602050305030304" pitchFamily="18" charset="0"/>
                        </a:rPr>
                        <a:t>(x</a:t>
                      </a:r>
                      <a:r>
                        <a:rPr lang="en-US" sz="1600" b="0" i="1" spc="-5" dirty="0">
                          <a:solidFill>
                            <a:srgbClr val="231F20"/>
                          </a:solidFill>
                          <a:effectLst/>
                          <a:latin typeface="Book Antiqua" panose="02040602050305030304" pitchFamily="18" charset="0"/>
                          <a:ea typeface="Book Antiqua" panose="02040602050305030304" pitchFamily="18" charset="0"/>
                          <a:cs typeface="Book Antiqua" panose="02040602050305030304" pitchFamily="18" charset="0"/>
                        </a:rPr>
                        <a:t> </a:t>
                      </a:r>
                      <a:r>
                        <a:rPr lang="en-US" sz="1600" b="0" dirty="0">
                          <a:solidFill>
                            <a:srgbClr val="231F20"/>
                          </a:solidFill>
                          <a:effectLst/>
                          <a:latin typeface="Symbol" panose="05050102010706020507" pitchFamily="18" charset="2"/>
                          <a:ea typeface="Symbol" panose="05050102010706020507" pitchFamily="18" charset="2"/>
                          <a:cs typeface="Symbol" panose="05050102010706020507" pitchFamily="18" charset="2"/>
                        </a:rPr>
                        <a:t>£ </a:t>
                      </a:r>
                      <a:r>
                        <a:rPr lang="en-US" sz="1600" b="0" i="1" dirty="0">
                          <a:solidFill>
                            <a:srgbClr val="231F20"/>
                          </a:solidFill>
                          <a:effectLst/>
                          <a:latin typeface="Book Antiqua" panose="02040602050305030304" pitchFamily="18" charset="0"/>
                          <a:ea typeface="Book Antiqua" panose="02040602050305030304" pitchFamily="18" charset="0"/>
                          <a:cs typeface="Book Antiqua" panose="02040602050305030304" pitchFamily="18" charset="0"/>
                        </a:rPr>
                        <a:t>0)</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p>
                      <a:pPr marL="47625" marR="0">
                        <a:spcBef>
                          <a:spcPts val="85"/>
                        </a:spcBef>
                        <a:spcAft>
                          <a:spcPts val="0"/>
                        </a:spcAft>
                      </a:pPr>
                      <a:r>
                        <a:rPr lang="en-US" sz="1600" b="0" i="1" dirty="0">
                          <a:solidFill>
                            <a:srgbClr val="231F20"/>
                          </a:solidFill>
                          <a:effectLst/>
                          <a:latin typeface="Book Antiqua" panose="02040602050305030304" pitchFamily="18" charset="0"/>
                          <a:ea typeface="Calibri" panose="020F0502020204030204" pitchFamily="34" charset="0"/>
                          <a:cs typeface="Times New Roman" panose="02020603050405020304" pitchFamily="18" charset="0"/>
                        </a:rPr>
                        <a:t>x</a:t>
                      </a:r>
                      <a:r>
                        <a:rPr lang="en-US" sz="1600" b="0" i="1" spc="-20" dirty="0">
                          <a:solidFill>
                            <a:srgbClr val="231F20"/>
                          </a:solidFill>
                          <a:effectLst/>
                          <a:latin typeface="Book Antiqua" panose="02040602050305030304" pitchFamily="18" charset="0"/>
                          <a:ea typeface="Calibri" panose="020F0502020204030204" pitchFamily="34" charset="0"/>
                          <a:cs typeface="Times New Roman" panose="02020603050405020304" pitchFamily="18" charset="0"/>
                        </a:rPr>
                        <a:t> </a:t>
                      </a:r>
                      <a:r>
                        <a:rPr lang="en-US" sz="1600" b="0" dirty="0">
                          <a:solidFill>
                            <a:srgbClr val="231F20"/>
                          </a:solidFill>
                          <a:effectLst/>
                          <a:latin typeface="Century" panose="02040604050505020304" pitchFamily="18" charset="0"/>
                          <a:ea typeface="Calibri" panose="020F0502020204030204" pitchFamily="34" charset="0"/>
                          <a:cs typeface="Times New Roman" panose="02020603050405020304" pitchFamily="18" charset="0"/>
                        </a:rPr>
                        <a:t>standard</a:t>
                      </a:r>
                      <a:r>
                        <a:rPr lang="en-US" sz="1600" b="0" spc="-45" dirty="0">
                          <a:solidFill>
                            <a:srgbClr val="231F20"/>
                          </a:solidFill>
                          <a:effectLst/>
                          <a:latin typeface="Century" panose="02040604050505020304" pitchFamily="18" charset="0"/>
                          <a:ea typeface="Calibri" panose="020F0502020204030204" pitchFamily="34" charset="0"/>
                          <a:cs typeface="Times New Roman" panose="02020603050405020304" pitchFamily="18" charset="0"/>
                        </a:rPr>
                        <a:t> </a:t>
                      </a:r>
                      <a:r>
                        <a:rPr lang="en-US" sz="1600" b="0" dirty="0">
                          <a:solidFill>
                            <a:srgbClr val="231F20"/>
                          </a:solidFill>
                          <a:effectLst/>
                          <a:latin typeface="Century" panose="02040604050505020304" pitchFamily="18" charset="0"/>
                          <a:ea typeface="Calibri" panose="020F0502020204030204" pitchFamily="34" charset="0"/>
                          <a:cs typeface="Times New Roman" panose="02020603050405020304" pitchFamily="18" charset="0"/>
                        </a:rPr>
                        <a:t>normal</a:t>
                      </a:r>
                      <a:r>
                        <a:rPr lang="en-US" sz="1600" b="0" spc="-40" dirty="0">
                          <a:solidFill>
                            <a:srgbClr val="231F20"/>
                          </a:solidFill>
                          <a:effectLst/>
                          <a:latin typeface="Century" panose="02040604050505020304" pitchFamily="18" charset="0"/>
                          <a:ea typeface="Calibri" panose="020F0502020204030204" pitchFamily="34" charset="0"/>
                          <a:cs typeface="Times New Roman" panose="02020603050405020304" pitchFamily="18" charset="0"/>
                        </a:rPr>
                        <a:t> </a:t>
                      </a:r>
                      <a:r>
                        <a:rPr lang="en-US" sz="1600" b="0" i="1" dirty="0">
                          <a:solidFill>
                            <a:srgbClr val="231F20"/>
                          </a:solidFill>
                          <a:effectLst/>
                          <a:latin typeface="Book Antiqua" panose="02040602050305030304" pitchFamily="18" charset="0"/>
                          <a:ea typeface="Calibri" panose="020F0502020204030204" pitchFamily="34" charset="0"/>
                          <a:cs typeface="Times New Roman" panose="02020603050405020304" pitchFamily="18" charset="0"/>
                        </a:rPr>
                        <a:t>N</a:t>
                      </a:r>
                      <a:r>
                        <a:rPr lang="en-US" sz="1600" b="0" dirty="0">
                          <a:solidFill>
                            <a:srgbClr val="231F20"/>
                          </a:solidFill>
                          <a:effectLst/>
                          <a:latin typeface="Century" panose="02040604050505020304" pitchFamily="18" charset="0"/>
                          <a:ea typeface="Calibri" panose="020F0502020204030204" pitchFamily="34" charset="0"/>
                          <a:cs typeface="Times New Roman" panose="02020603050405020304" pitchFamily="18" charset="0"/>
                        </a:rPr>
                        <a:t>(0,</a:t>
                      </a:r>
                      <a:r>
                        <a:rPr lang="en-US" sz="1600" b="0" spc="-40" dirty="0">
                          <a:solidFill>
                            <a:srgbClr val="231F20"/>
                          </a:solidFill>
                          <a:effectLst/>
                          <a:latin typeface="Century" panose="02040604050505020304" pitchFamily="18" charset="0"/>
                          <a:ea typeface="Calibri" panose="020F0502020204030204" pitchFamily="34" charset="0"/>
                          <a:cs typeface="Times New Roman" panose="02020603050405020304" pitchFamily="18" charset="0"/>
                        </a:rPr>
                        <a:t> </a:t>
                      </a:r>
                      <a:r>
                        <a:rPr lang="en-US" sz="1600" b="0" dirty="0">
                          <a:solidFill>
                            <a:srgbClr val="231F20"/>
                          </a:solidFill>
                          <a:effectLst/>
                          <a:latin typeface="Century" panose="02040604050505020304" pitchFamily="18" charset="0"/>
                          <a:ea typeface="Calibri" panose="020F0502020204030204" pitchFamily="34" charset="0"/>
                          <a:cs typeface="Times New Roman" panose="02020603050405020304" pitchFamily="18" charset="0"/>
                        </a:rPr>
                        <a:t>1)</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81915" algn="r">
                        <a:spcBef>
                          <a:spcPts val="0"/>
                        </a:spcBef>
                        <a:spcAft>
                          <a:spcPts val="0"/>
                        </a:spcAft>
                      </a:pPr>
                      <a:r>
                        <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a:noFill/>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spcBef>
                          <a:spcPts val="0"/>
                        </a:spcBef>
                        <a:spcAft>
                          <a:spcPts val="0"/>
                        </a:spcAft>
                      </a:pPr>
                      <a:r>
                        <a:rPr lang="en-US" sz="16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L>
                      <a:noFill/>
                    </a:lnL>
                    <a:lnR>
                      <a:noFill/>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38735" marR="0">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100330" marR="0">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L>
                      <a:noFill/>
                    </a:lnL>
                    <a:lnR>
                      <a:noFill/>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34290" marR="0">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L>
                      <a:noFill/>
                    </a:lnL>
                    <a:lnR>
                      <a:noFill/>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66040" marR="0">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396240" marR="396240" algn="ctr">
                        <a:spcBef>
                          <a:spcPts val="215"/>
                        </a:spcBef>
                        <a:spcAft>
                          <a:spcPts val="0"/>
                        </a:spcAft>
                      </a:pPr>
                      <a:r>
                        <a:rPr lang="en-US" sz="1600" dirty="0">
                          <a:solidFill>
                            <a:srgbClr val="231F20"/>
                          </a:solidFill>
                          <a:effectLst/>
                          <a:latin typeface="Century" panose="02040604050505020304" pitchFamily="18" charset="0"/>
                          <a:ea typeface="Calibri" panose="020F0502020204030204" pitchFamily="34" charset="0"/>
                          <a:cs typeface="Times New Roman" panose="02020603050405020304" pitchFamily="18" charset="0"/>
                        </a:rPr>
                        <a:t>0.5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1413697">
                <a:tc>
                  <a:txBody>
                    <a:bodyPr/>
                    <a:lstStyle/>
                    <a:p>
                      <a:pPr marL="46990" marR="0">
                        <a:spcBef>
                          <a:spcPts val="200"/>
                        </a:spcBef>
                        <a:spcAft>
                          <a:spcPts val="0"/>
                        </a:spcAft>
                      </a:pPr>
                      <a:r>
                        <a:rPr lang="en-US" sz="1600" b="0" dirty="0">
                          <a:solidFill>
                            <a:srgbClr val="231F20"/>
                          </a:solidFill>
                          <a:effectLst/>
                          <a:latin typeface="Symbol" panose="05050102010706020507" pitchFamily="18" charset="2"/>
                          <a:ea typeface="Symbol" panose="05050102010706020507" pitchFamily="18" charset="2"/>
                          <a:cs typeface="Symbol" panose="05050102010706020507" pitchFamily="18" charset="2"/>
                        </a:rPr>
                        <a:t>=</a:t>
                      </a:r>
                      <a:r>
                        <a:rPr lang="en-US" sz="1600" b="0" spc="-115" dirty="0">
                          <a:solidFill>
                            <a:srgbClr val="231F20"/>
                          </a:solidFill>
                          <a:effectLst/>
                          <a:latin typeface="Symbol" panose="05050102010706020507" pitchFamily="18" charset="2"/>
                          <a:ea typeface="Symbol" panose="05050102010706020507" pitchFamily="18" charset="2"/>
                          <a:cs typeface="Symbol" panose="05050102010706020507" pitchFamily="18" charset="2"/>
                        </a:rPr>
                        <a:t> </a:t>
                      </a:r>
                      <a:r>
                        <a:rPr lang="en-US" sz="1600" b="0" i="1" dirty="0">
                          <a:solidFill>
                            <a:srgbClr val="231F20"/>
                          </a:solidFill>
                          <a:effectLst/>
                          <a:latin typeface="Book Antiqua" panose="02040602050305030304" pitchFamily="18" charset="0"/>
                          <a:ea typeface="Book Antiqua" panose="02040602050305030304" pitchFamily="18" charset="0"/>
                          <a:cs typeface="Book Antiqua" panose="02040602050305030304" pitchFamily="18" charset="0"/>
                        </a:rPr>
                        <a:t>NORMDIST</a:t>
                      </a:r>
                      <a:r>
                        <a:rPr lang="en-US" sz="1600" b="0" dirty="0">
                          <a:solidFill>
                            <a:srgbClr val="231F20"/>
                          </a:solidFill>
                          <a:effectLst/>
                          <a:latin typeface="Century" panose="02040604050505020304" pitchFamily="18" charset="0"/>
                          <a:ea typeface="Century" panose="02040604050505020304" pitchFamily="18" charset="0"/>
                          <a:cs typeface="Century" panose="02040604050505020304" pitchFamily="18" charset="0"/>
                        </a:rPr>
                        <a:t>(4,</a:t>
                      </a:r>
                      <a:r>
                        <a:rPr lang="en-US" sz="1600" b="0" spc="-140" dirty="0">
                          <a:solidFill>
                            <a:srgbClr val="231F20"/>
                          </a:solidFill>
                          <a:effectLst/>
                          <a:latin typeface="Century" panose="02040604050505020304" pitchFamily="18" charset="0"/>
                          <a:ea typeface="Century" panose="02040604050505020304" pitchFamily="18" charset="0"/>
                          <a:cs typeface="Century" panose="02040604050505020304" pitchFamily="18" charset="0"/>
                        </a:rPr>
                        <a:t> </a:t>
                      </a:r>
                      <a:r>
                        <a:rPr lang="en-US" sz="1600" b="0" dirty="0">
                          <a:solidFill>
                            <a:srgbClr val="231F20"/>
                          </a:solidFill>
                          <a:effectLst/>
                          <a:latin typeface="Century" panose="02040604050505020304" pitchFamily="18" charset="0"/>
                          <a:ea typeface="Century" panose="02040604050505020304" pitchFamily="18" charset="0"/>
                          <a:cs typeface="Century" panose="02040604050505020304" pitchFamily="18" charset="0"/>
                        </a:rPr>
                        <a:t>2,</a:t>
                      </a:r>
                      <a:r>
                        <a:rPr lang="en-US" sz="1600" b="0" spc="-140" dirty="0">
                          <a:solidFill>
                            <a:srgbClr val="231F20"/>
                          </a:solidFill>
                          <a:effectLst/>
                          <a:latin typeface="Century" panose="02040604050505020304" pitchFamily="18" charset="0"/>
                          <a:ea typeface="Century" panose="02040604050505020304" pitchFamily="18" charset="0"/>
                          <a:cs typeface="Century" panose="02040604050505020304" pitchFamily="18" charset="0"/>
                        </a:rPr>
                        <a:t> </a:t>
                      </a:r>
                      <a:r>
                        <a:rPr lang="en-US" sz="1600" b="0" dirty="0">
                          <a:solidFill>
                            <a:srgbClr val="231F20"/>
                          </a:solidFill>
                          <a:effectLst/>
                          <a:latin typeface="Century" panose="02040604050505020304" pitchFamily="18" charset="0"/>
                          <a:ea typeface="Century" panose="02040604050505020304" pitchFamily="18" charset="0"/>
                          <a:cs typeface="Century" panose="02040604050505020304" pitchFamily="18" charset="0"/>
                        </a:rPr>
                        <a:t>3,</a:t>
                      </a:r>
                      <a:r>
                        <a:rPr lang="en-US" sz="1600" b="0" spc="-135" dirty="0">
                          <a:solidFill>
                            <a:srgbClr val="231F20"/>
                          </a:solidFill>
                          <a:effectLst/>
                          <a:latin typeface="Century" panose="02040604050505020304" pitchFamily="18" charset="0"/>
                          <a:ea typeface="Century" panose="02040604050505020304" pitchFamily="18" charset="0"/>
                          <a:cs typeface="Century" panose="02040604050505020304" pitchFamily="18" charset="0"/>
                        </a:rPr>
                        <a:t> </a:t>
                      </a:r>
                      <a:r>
                        <a:rPr lang="en-US" sz="1600" b="0" i="1" dirty="0">
                          <a:solidFill>
                            <a:srgbClr val="231F20"/>
                          </a:solidFill>
                          <a:effectLst/>
                          <a:latin typeface="Book Antiqua" panose="02040602050305030304" pitchFamily="18" charset="0"/>
                          <a:ea typeface="Book Antiqua" panose="02040602050305030304" pitchFamily="18" charset="0"/>
                          <a:cs typeface="Book Antiqua" panose="02040602050305030304" pitchFamily="18" charset="0"/>
                        </a:rPr>
                        <a:t>true</a:t>
                      </a:r>
                      <a:r>
                        <a:rPr lang="en-US" sz="1600" b="0" dirty="0">
                          <a:solidFill>
                            <a:srgbClr val="231F20"/>
                          </a:solidFill>
                          <a:effectLst/>
                          <a:latin typeface="Century" panose="02040604050505020304" pitchFamily="18" charset="0"/>
                          <a:ea typeface="Century" panose="02040604050505020304" pitchFamily="18" charset="0"/>
                          <a:cs typeface="Century" panose="02040604050505020304" pitchFamily="18" charset="0"/>
                        </a:rPr>
                        <a:t>)</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47625" marR="0">
                        <a:spcBef>
                          <a:spcPts val="200"/>
                        </a:spcBef>
                        <a:spcAft>
                          <a:spcPts val="0"/>
                        </a:spcAft>
                      </a:pPr>
                      <a:r>
                        <a:rPr lang="en-US" sz="1600" b="0" i="1" dirty="0">
                          <a:solidFill>
                            <a:srgbClr val="231F20"/>
                          </a:solidFill>
                          <a:effectLst/>
                          <a:latin typeface="Book Antiqua" panose="02040602050305030304" pitchFamily="18" charset="0"/>
                          <a:ea typeface="Book Antiqua" panose="02040602050305030304" pitchFamily="18" charset="0"/>
                          <a:cs typeface="Book Antiqua" panose="02040602050305030304" pitchFamily="18" charset="0"/>
                        </a:rPr>
                        <a:t>P</a:t>
                      </a:r>
                      <a:r>
                        <a:rPr lang="en-US" sz="1600" b="0" i="1" spc="-5" dirty="0">
                          <a:solidFill>
                            <a:srgbClr val="231F20"/>
                          </a:solidFill>
                          <a:effectLst/>
                          <a:latin typeface="Book Antiqua" panose="02040602050305030304" pitchFamily="18" charset="0"/>
                          <a:ea typeface="Book Antiqua" panose="02040602050305030304" pitchFamily="18" charset="0"/>
                          <a:cs typeface="Book Antiqua" panose="02040602050305030304" pitchFamily="18" charset="0"/>
                        </a:rPr>
                        <a:t> </a:t>
                      </a:r>
                      <a:r>
                        <a:rPr lang="en-US" sz="1600" b="0" i="1" dirty="0">
                          <a:solidFill>
                            <a:srgbClr val="231F20"/>
                          </a:solidFill>
                          <a:effectLst/>
                          <a:latin typeface="Book Antiqua" panose="02040602050305030304" pitchFamily="18" charset="0"/>
                          <a:ea typeface="Book Antiqua" panose="02040602050305030304" pitchFamily="18" charset="0"/>
                          <a:cs typeface="Book Antiqua" panose="02040602050305030304" pitchFamily="18" charset="0"/>
                        </a:rPr>
                        <a:t>(x</a:t>
                      </a:r>
                      <a:r>
                        <a:rPr lang="en-US" sz="1600" b="0" i="1" spc="-5" dirty="0">
                          <a:solidFill>
                            <a:srgbClr val="231F20"/>
                          </a:solidFill>
                          <a:effectLst/>
                          <a:latin typeface="Book Antiqua" panose="02040602050305030304" pitchFamily="18" charset="0"/>
                          <a:ea typeface="Book Antiqua" panose="02040602050305030304" pitchFamily="18" charset="0"/>
                          <a:cs typeface="Book Antiqua" panose="02040602050305030304" pitchFamily="18" charset="0"/>
                        </a:rPr>
                        <a:t> </a:t>
                      </a:r>
                      <a:r>
                        <a:rPr lang="en-US" sz="1600" b="0" dirty="0">
                          <a:solidFill>
                            <a:srgbClr val="231F20"/>
                          </a:solidFill>
                          <a:effectLst/>
                          <a:latin typeface="Symbol" panose="05050102010706020507" pitchFamily="18" charset="2"/>
                          <a:ea typeface="Symbol" panose="05050102010706020507" pitchFamily="18" charset="2"/>
                          <a:cs typeface="Symbol" panose="05050102010706020507" pitchFamily="18" charset="2"/>
                        </a:rPr>
                        <a:t>£ </a:t>
                      </a:r>
                      <a:r>
                        <a:rPr lang="en-US" sz="1600" b="0" i="1" dirty="0">
                          <a:solidFill>
                            <a:srgbClr val="231F20"/>
                          </a:solidFill>
                          <a:effectLst/>
                          <a:latin typeface="Book Antiqua" panose="02040602050305030304" pitchFamily="18" charset="0"/>
                          <a:ea typeface="Book Antiqua" panose="02040602050305030304" pitchFamily="18" charset="0"/>
                          <a:cs typeface="Book Antiqua" panose="02040602050305030304" pitchFamily="18" charset="0"/>
                        </a:rPr>
                        <a:t>4)</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p>
                      <a:pPr marL="47625" marR="0">
                        <a:spcBef>
                          <a:spcPts val="85"/>
                        </a:spcBef>
                        <a:spcAft>
                          <a:spcPts val="0"/>
                        </a:spcAft>
                      </a:pPr>
                      <a:r>
                        <a:rPr lang="en-US" sz="1600" b="0" i="1" dirty="0">
                          <a:solidFill>
                            <a:srgbClr val="231F20"/>
                          </a:solidFill>
                          <a:effectLst/>
                          <a:latin typeface="Book Antiqua" panose="02040602050305030304" pitchFamily="18" charset="0"/>
                          <a:ea typeface="Calibri" panose="020F0502020204030204" pitchFamily="34" charset="0"/>
                          <a:cs typeface="Times New Roman" panose="02020603050405020304" pitchFamily="18" charset="0"/>
                        </a:rPr>
                        <a:t>x</a:t>
                      </a:r>
                      <a:r>
                        <a:rPr lang="en-US" sz="1600" b="0" i="1" spc="-45" dirty="0">
                          <a:solidFill>
                            <a:srgbClr val="231F20"/>
                          </a:solidFill>
                          <a:effectLst/>
                          <a:latin typeface="Book Antiqua" panose="02040602050305030304" pitchFamily="18" charset="0"/>
                          <a:ea typeface="Calibri" panose="020F0502020204030204" pitchFamily="34" charset="0"/>
                          <a:cs typeface="Times New Roman" panose="02020603050405020304" pitchFamily="18" charset="0"/>
                        </a:rPr>
                        <a:t> </a:t>
                      </a:r>
                      <a:r>
                        <a:rPr lang="en-US" sz="1600" b="0" dirty="0">
                          <a:solidFill>
                            <a:srgbClr val="231F20"/>
                          </a:solidFill>
                          <a:effectLst/>
                          <a:latin typeface="Century" panose="02040604050505020304" pitchFamily="18" charset="0"/>
                          <a:ea typeface="Calibri" panose="020F0502020204030204" pitchFamily="34" charset="0"/>
                          <a:cs typeface="Times New Roman" panose="02020603050405020304" pitchFamily="18" charset="0"/>
                        </a:rPr>
                        <a:t>normal</a:t>
                      </a:r>
                      <a:r>
                        <a:rPr lang="en-US" sz="1600" b="0" spc="-65" dirty="0">
                          <a:solidFill>
                            <a:srgbClr val="231F20"/>
                          </a:solidFill>
                          <a:effectLst/>
                          <a:latin typeface="Century" panose="02040604050505020304" pitchFamily="18" charset="0"/>
                          <a:ea typeface="Calibri" panose="020F0502020204030204" pitchFamily="34" charset="0"/>
                          <a:cs typeface="Times New Roman" panose="02020603050405020304" pitchFamily="18" charset="0"/>
                        </a:rPr>
                        <a:t> </a:t>
                      </a:r>
                      <a:r>
                        <a:rPr lang="en-US" sz="1600" b="0" i="1" dirty="0">
                          <a:solidFill>
                            <a:srgbClr val="231F20"/>
                          </a:solidFill>
                          <a:effectLst/>
                          <a:latin typeface="Book Antiqua" panose="02040602050305030304" pitchFamily="18" charset="0"/>
                          <a:ea typeface="Calibri" panose="020F0502020204030204" pitchFamily="34" charset="0"/>
                          <a:cs typeface="Times New Roman" panose="02020603050405020304" pitchFamily="18" charset="0"/>
                        </a:rPr>
                        <a:t>N</a:t>
                      </a:r>
                      <a:r>
                        <a:rPr lang="en-US" sz="1600" b="0" dirty="0">
                          <a:solidFill>
                            <a:srgbClr val="231F20"/>
                          </a:solidFill>
                          <a:effectLst/>
                          <a:latin typeface="Century" panose="02040604050505020304" pitchFamily="18" charset="0"/>
                          <a:ea typeface="Calibri" panose="020F0502020204030204" pitchFamily="34" charset="0"/>
                          <a:cs typeface="Times New Roman" panose="02020603050405020304" pitchFamily="18" charset="0"/>
                        </a:rPr>
                        <a:t>(2,</a:t>
                      </a:r>
                      <a:r>
                        <a:rPr lang="en-US" sz="1600" b="0" spc="-65" dirty="0">
                          <a:solidFill>
                            <a:srgbClr val="231F20"/>
                          </a:solidFill>
                          <a:effectLst/>
                          <a:latin typeface="Century" panose="02040604050505020304" pitchFamily="18" charset="0"/>
                          <a:ea typeface="Calibri" panose="020F0502020204030204" pitchFamily="34" charset="0"/>
                          <a:cs typeface="Times New Roman" panose="02020603050405020304" pitchFamily="18" charset="0"/>
                        </a:rPr>
                        <a:t> </a:t>
                      </a:r>
                      <a:r>
                        <a:rPr lang="en-US" sz="1600" b="0" dirty="0">
                          <a:solidFill>
                            <a:srgbClr val="231F20"/>
                          </a:solidFill>
                          <a:effectLst/>
                          <a:latin typeface="Century" panose="02040604050505020304" pitchFamily="18" charset="0"/>
                          <a:ea typeface="Calibri" panose="020F0502020204030204" pitchFamily="34" charset="0"/>
                          <a:cs typeface="Times New Roman" panose="02020603050405020304" pitchFamily="18" charset="0"/>
                        </a:rPr>
                        <a:t>3)</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gridSpan="2">
                  <a:txBody>
                    <a:bodyPr/>
                    <a:lstStyle/>
                    <a:p>
                      <a:pPr marL="0" marR="37465" algn="r">
                        <a:spcBef>
                          <a:spcPts val="0"/>
                        </a:spcBef>
                        <a:spcAft>
                          <a:spcPts val="0"/>
                        </a:spcAft>
                      </a:pPr>
                      <a:r>
                        <a:rPr lang="en-US" sz="1600" b="0">
                          <a:effectLst/>
                          <a:latin typeface="Calibri" panose="020F0502020204030204" pitchFamily="34" charset="0"/>
                          <a:ea typeface="Calibri" panose="020F0502020204030204" pitchFamily="34" charset="0"/>
                          <a:cs typeface="Calibri" panose="020F0502020204030204" pitchFamily="34" charset="0"/>
                        </a:rPr>
                        <a:t> </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a:noFill/>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hMerge="1">
                  <a:txBody>
                    <a:bodyPr/>
                    <a:lstStyle/>
                    <a:p>
                      <a:endParaRPr lang="en-US"/>
                    </a:p>
                  </a:txBody>
                  <a:tcPr/>
                </a:tc>
                <a:tc gridSpan="2">
                  <a:txBody>
                    <a:bodyPr/>
                    <a:lstStyle/>
                    <a:p>
                      <a:pPr marL="147320" marR="0">
                        <a:spcBef>
                          <a:spcPts val="325"/>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hMerge="1">
                  <a:txBody>
                    <a:bodyPr/>
                    <a:lstStyle/>
                    <a:p>
                      <a:endParaRPr lang="en-US"/>
                    </a:p>
                  </a:txBody>
                  <a:tcPr/>
                </a:tc>
                <a:tc>
                  <a:txBody>
                    <a:bodyPr/>
                    <a:lstStyle/>
                    <a:p>
                      <a:pPr marL="12700" marR="1270" algn="ctr">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L>
                      <a:noFill/>
                    </a:lnL>
                    <a:lnR>
                      <a:noFill/>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gridSpan="2">
                  <a:txBody>
                    <a:bodyPr/>
                    <a:lstStyle/>
                    <a:p>
                      <a:pPr marL="83820" marR="0">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hMerge="1">
                  <a:txBody>
                    <a:bodyPr/>
                    <a:lstStyle/>
                    <a:p>
                      <a:endParaRPr lang="en-US"/>
                    </a:p>
                  </a:txBody>
                  <a:tcPr/>
                </a:tc>
                <a:tc>
                  <a:txBody>
                    <a:bodyPr/>
                    <a:lstStyle/>
                    <a:p>
                      <a:pPr marL="396240" marR="396240" algn="ctr">
                        <a:spcBef>
                          <a:spcPts val="215"/>
                        </a:spcBef>
                        <a:spcAft>
                          <a:spcPts val="0"/>
                        </a:spcAft>
                      </a:pPr>
                      <a:r>
                        <a:rPr lang="en-US" sz="1600" dirty="0">
                          <a:solidFill>
                            <a:srgbClr val="231F20"/>
                          </a:solidFill>
                          <a:effectLst/>
                          <a:latin typeface="Century" panose="02040604050505020304" pitchFamily="18" charset="0"/>
                          <a:ea typeface="Calibri" panose="020F0502020204030204" pitchFamily="34" charset="0"/>
                          <a:cs typeface="Times New Roman" panose="02020603050405020304" pitchFamily="18" charset="0"/>
                        </a:rPr>
                        <a:t>0.7475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1314800">
                <a:tc>
                  <a:txBody>
                    <a:bodyPr/>
                    <a:lstStyle/>
                    <a:p>
                      <a:pPr marL="46990" marR="0">
                        <a:spcBef>
                          <a:spcPts val="200"/>
                        </a:spcBef>
                        <a:spcAft>
                          <a:spcPts val="0"/>
                        </a:spcAft>
                      </a:pPr>
                      <a:r>
                        <a:rPr lang="en-US" sz="1600" b="0">
                          <a:solidFill>
                            <a:srgbClr val="231F20"/>
                          </a:solidFill>
                          <a:effectLst/>
                          <a:latin typeface="Symbol" panose="05050102010706020507" pitchFamily="18" charset="2"/>
                          <a:ea typeface="Symbol" panose="05050102010706020507" pitchFamily="18" charset="2"/>
                          <a:cs typeface="Symbol" panose="05050102010706020507" pitchFamily="18" charset="2"/>
                        </a:rPr>
                        <a:t>=</a:t>
                      </a:r>
                      <a:r>
                        <a:rPr lang="en-US" sz="1600" b="0" spc="-35">
                          <a:solidFill>
                            <a:srgbClr val="231F20"/>
                          </a:solidFill>
                          <a:effectLst/>
                          <a:latin typeface="Symbol" panose="05050102010706020507" pitchFamily="18" charset="2"/>
                          <a:ea typeface="Symbol" panose="05050102010706020507" pitchFamily="18" charset="2"/>
                          <a:cs typeface="Symbol" panose="05050102010706020507" pitchFamily="18" charset="2"/>
                        </a:rPr>
                        <a:t> </a:t>
                      </a:r>
                      <a:r>
                        <a:rPr lang="en-US" sz="1600" b="0" i="1">
                          <a:solidFill>
                            <a:srgbClr val="231F20"/>
                          </a:solidFill>
                          <a:effectLst/>
                          <a:latin typeface="Book Antiqua" panose="02040602050305030304" pitchFamily="18" charset="0"/>
                          <a:ea typeface="Book Antiqua" panose="02040602050305030304" pitchFamily="18" charset="0"/>
                          <a:cs typeface="Book Antiqua" panose="02040602050305030304" pitchFamily="18" charset="0"/>
                        </a:rPr>
                        <a:t>NORMDIST</a:t>
                      </a:r>
                      <a:r>
                        <a:rPr lang="en-US" sz="1600" b="0">
                          <a:solidFill>
                            <a:srgbClr val="231F20"/>
                          </a:solidFill>
                          <a:effectLst/>
                          <a:latin typeface="Century" panose="02040604050505020304" pitchFamily="18" charset="0"/>
                          <a:ea typeface="Century" panose="02040604050505020304" pitchFamily="18" charset="0"/>
                          <a:cs typeface="Century" panose="02040604050505020304" pitchFamily="18" charset="0"/>
                        </a:rPr>
                        <a:t>(60,</a:t>
                      </a:r>
                      <a:r>
                        <a:rPr lang="en-US" sz="1600" b="0" spc="-60">
                          <a:solidFill>
                            <a:srgbClr val="231F20"/>
                          </a:solidFill>
                          <a:effectLst/>
                          <a:latin typeface="Century" panose="02040604050505020304" pitchFamily="18" charset="0"/>
                          <a:ea typeface="Century" panose="02040604050505020304" pitchFamily="18" charset="0"/>
                          <a:cs typeface="Century" panose="02040604050505020304" pitchFamily="18" charset="0"/>
                        </a:rPr>
                        <a:t> </a:t>
                      </a:r>
                      <a:r>
                        <a:rPr lang="en-US" sz="1600" b="0">
                          <a:solidFill>
                            <a:srgbClr val="231F20"/>
                          </a:solidFill>
                          <a:effectLst/>
                          <a:latin typeface="Century" panose="02040604050505020304" pitchFamily="18" charset="0"/>
                          <a:ea typeface="Century" panose="02040604050505020304" pitchFamily="18" charset="0"/>
                          <a:cs typeface="Century" panose="02040604050505020304" pitchFamily="18" charset="0"/>
                        </a:rPr>
                        <a:t>63.2,</a:t>
                      </a:r>
                      <a:r>
                        <a:rPr lang="en-US" sz="1600" b="0" spc="-55">
                          <a:solidFill>
                            <a:srgbClr val="231F20"/>
                          </a:solidFill>
                          <a:effectLst/>
                          <a:latin typeface="Century" panose="02040604050505020304" pitchFamily="18" charset="0"/>
                          <a:ea typeface="Century" panose="02040604050505020304" pitchFamily="18" charset="0"/>
                          <a:cs typeface="Century" panose="02040604050505020304" pitchFamily="18" charset="0"/>
                        </a:rPr>
                        <a:t> </a:t>
                      </a:r>
                      <a:r>
                        <a:rPr lang="en-US" sz="1600" b="0">
                          <a:solidFill>
                            <a:srgbClr val="231F20"/>
                          </a:solidFill>
                          <a:effectLst/>
                          <a:latin typeface="Century" panose="02040604050505020304" pitchFamily="18" charset="0"/>
                          <a:ea typeface="Century" panose="02040604050505020304" pitchFamily="18" charset="0"/>
                          <a:cs typeface="Century" panose="02040604050505020304" pitchFamily="18" charset="0"/>
                        </a:rPr>
                        <a:t>2.74,</a:t>
                      </a:r>
                      <a:r>
                        <a:rPr lang="en-US" sz="1600" b="0" spc="-55">
                          <a:solidFill>
                            <a:srgbClr val="231F20"/>
                          </a:solidFill>
                          <a:effectLst/>
                          <a:latin typeface="Century" panose="02040604050505020304" pitchFamily="18" charset="0"/>
                          <a:ea typeface="Century" panose="02040604050505020304" pitchFamily="18" charset="0"/>
                          <a:cs typeface="Century" panose="02040604050505020304" pitchFamily="18" charset="0"/>
                        </a:rPr>
                        <a:t> </a:t>
                      </a:r>
                      <a:r>
                        <a:rPr lang="en-US" sz="1600" b="0" i="1">
                          <a:solidFill>
                            <a:srgbClr val="231F20"/>
                          </a:solidFill>
                          <a:effectLst/>
                          <a:latin typeface="Book Antiqua" panose="02040602050305030304" pitchFamily="18" charset="0"/>
                          <a:ea typeface="Book Antiqua" panose="02040602050305030304" pitchFamily="18" charset="0"/>
                          <a:cs typeface="Book Antiqua" panose="02040602050305030304" pitchFamily="18" charset="0"/>
                        </a:rPr>
                        <a:t>true</a:t>
                      </a:r>
                      <a:r>
                        <a:rPr lang="en-US" sz="1600" b="0">
                          <a:solidFill>
                            <a:srgbClr val="231F20"/>
                          </a:solidFill>
                          <a:effectLst/>
                          <a:latin typeface="Century" panose="02040604050505020304" pitchFamily="18" charset="0"/>
                          <a:ea typeface="Century" panose="02040604050505020304" pitchFamily="18" charset="0"/>
                          <a:cs typeface="Century" panose="02040604050505020304" pitchFamily="18" charset="0"/>
                        </a:rPr>
                        <a:t>)</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47625" marR="0">
                        <a:spcBef>
                          <a:spcPts val="200"/>
                        </a:spcBef>
                        <a:spcAft>
                          <a:spcPts val="0"/>
                        </a:spcAft>
                      </a:pPr>
                      <a:r>
                        <a:rPr lang="en-US" sz="1600" b="0" i="1" dirty="0">
                          <a:solidFill>
                            <a:srgbClr val="231F20"/>
                          </a:solidFill>
                          <a:effectLst/>
                          <a:latin typeface="Book Antiqua" panose="02040602050305030304" pitchFamily="18" charset="0"/>
                          <a:ea typeface="Book Antiqua" panose="02040602050305030304" pitchFamily="18" charset="0"/>
                          <a:cs typeface="Book Antiqua" panose="02040602050305030304" pitchFamily="18" charset="0"/>
                        </a:rPr>
                        <a:t>P</a:t>
                      </a:r>
                      <a:r>
                        <a:rPr lang="en-US" sz="1600" b="0" i="1" spc="-5" dirty="0">
                          <a:solidFill>
                            <a:srgbClr val="231F20"/>
                          </a:solidFill>
                          <a:effectLst/>
                          <a:latin typeface="Book Antiqua" panose="02040602050305030304" pitchFamily="18" charset="0"/>
                          <a:ea typeface="Book Antiqua" panose="02040602050305030304" pitchFamily="18" charset="0"/>
                          <a:cs typeface="Book Antiqua" panose="02040602050305030304" pitchFamily="18" charset="0"/>
                        </a:rPr>
                        <a:t> </a:t>
                      </a:r>
                      <a:r>
                        <a:rPr lang="en-US" sz="1600" b="0" i="1" dirty="0">
                          <a:solidFill>
                            <a:srgbClr val="231F20"/>
                          </a:solidFill>
                          <a:effectLst/>
                          <a:latin typeface="Book Antiqua" panose="02040602050305030304" pitchFamily="18" charset="0"/>
                          <a:ea typeface="Book Antiqua" panose="02040602050305030304" pitchFamily="18" charset="0"/>
                          <a:cs typeface="Book Antiqua" panose="02040602050305030304" pitchFamily="18" charset="0"/>
                        </a:rPr>
                        <a:t>(x </a:t>
                      </a:r>
                      <a:r>
                        <a:rPr lang="en-US" sz="1600" b="0" dirty="0">
                          <a:solidFill>
                            <a:srgbClr val="231F20"/>
                          </a:solidFill>
                          <a:effectLst/>
                          <a:latin typeface="Symbol" panose="05050102010706020507" pitchFamily="18" charset="2"/>
                          <a:ea typeface="Symbol" panose="05050102010706020507" pitchFamily="18" charset="2"/>
                          <a:cs typeface="Symbol" panose="05050102010706020507" pitchFamily="18" charset="2"/>
                        </a:rPr>
                        <a:t>£</a:t>
                      </a:r>
                      <a:r>
                        <a:rPr lang="en-US" sz="1600" b="0" spc="-5" dirty="0">
                          <a:solidFill>
                            <a:srgbClr val="231F20"/>
                          </a:solidFill>
                          <a:effectLst/>
                          <a:latin typeface="Symbol" panose="05050102010706020507" pitchFamily="18" charset="2"/>
                          <a:ea typeface="Symbol" panose="05050102010706020507" pitchFamily="18" charset="2"/>
                          <a:cs typeface="Symbol" panose="05050102010706020507" pitchFamily="18" charset="2"/>
                        </a:rPr>
                        <a:t> </a:t>
                      </a:r>
                      <a:r>
                        <a:rPr lang="en-US" sz="1600" b="0" i="1" dirty="0">
                          <a:solidFill>
                            <a:srgbClr val="231F20"/>
                          </a:solidFill>
                          <a:effectLst/>
                          <a:latin typeface="Book Antiqua" panose="02040602050305030304" pitchFamily="18" charset="0"/>
                          <a:ea typeface="Book Antiqua" panose="02040602050305030304" pitchFamily="18" charset="0"/>
                          <a:cs typeface="Book Antiqua" panose="02040602050305030304" pitchFamily="18" charset="0"/>
                        </a:rPr>
                        <a:t>60)</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p>
                      <a:pPr marL="47625" marR="0">
                        <a:spcBef>
                          <a:spcPts val="85"/>
                        </a:spcBef>
                        <a:spcAft>
                          <a:spcPts val="0"/>
                        </a:spcAft>
                      </a:pPr>
                      <a:r>
                        <a:rPr lang="en-US" sz="1600" b="0" i="1" dirty="0">
                          <a:solidFill>
                            <a:srgbClr val="231F20"/>
                          </a:solidFill>
                          <a:effectLst/>
                          <a:latin typeface="Book Antiqua" panose="02040602050305030304" pitchFamily="18" charset="0"/>
                          <a:ea typeface="Calibri" panose="020F0502020204030204" pitchFamily="34" charset="0"/>
                          <a:cs typeface="Times New Roman" panose="02020603050405020304" pitchFamily="18" charset="0"/>
                        </a:rPr>
                        <a:t>x</a:t>
                      </a:r>
                      <a:r>
                        <a:rPr lang="en-US" sz="1600" b="0" i="1" spc="-90" dirty="0">
                          <a:solidFill>
                            <a:srgbClr val="231F20"/>
                          </a:solidFill>
                          <a:effectLst/>
                          <a:latin typeface="Book Antiqua" panose="02040602050305030304" pitchFamily="18" charset="0"/>
                          <a:ea typeface="Calibri" panose="020F0502020204030204" pitchFamily="34" charset="0"/>
                          <a:cs typeface="Times New Roman" panose="02020603050405020304" pitchFamily="18" charset="0"/>
                        </a:rPr>
                        <a:t> </a:t>
                      </a:r>
                      <a:r>
                        <a:rPr lang="en-US" sz="1600" b="0" dirty="0">
                          <a:solidFill>
                            <a:srgbClr val="231F20"/>
                          </a:solidFill>
                          <a:effectLst/>
                          <a:latin typeface="Century" panose="02040604050505020304" pitchFamily="18" charset="0"/>
                          <a:ea typeface="Calibri" panose="020F0502020204030204" pitchFamily="34" charset="0"/>
                          <a:cs typeface="Times New Roman" panose="02020603050405020304" pitchFamily="18" charset="0"/>
                        </a:rPr>
                        <a:t>normal</a:t>
                      </a:r>
                      <a:r>
                        <a:rPr lang="en-US" sz="1600" b="0" spc="-110" dirty="0">
                          <a:solidFill>
                            <a:srgbClr val="231F20"/>
                          </a:solidFill>
                          <a:effectLst/>
                          <a:latin typeface="Century" panose="02040604050505020304" pitchFamily="18" charset="0"/>
                          <a:ea typeface="Calibri" panose="020F0502020204030204" pitchFamily="34" charset="0"/>
                          <a:cs typeface="Times New Roman" panose="02020603050405020304" pitchFamily="18" charset="0"/>
                        </a:rPr>
                        <a:t> </a:t>
                      </a:r>
                      <a:r>
                        <a:rPr lang="en-US" sz="1600" b="0" i="1" dirty="0">
                          <a:solidFill>
                            <a:srgbClr val="231F20"/>
                          </a:solidFill>
                          <a:effectLst/>
                          <a:latin typeface="Book Antiqua" panose="02040602050305030304" pitchFamily="18" charset="0"/>
                          <a:ea typeface="Calibri" panose="020F0502020204030204" pitchFamily="34" charset="0"/>
                          <a:cs typeface="Times New Roman" panose="02020603050405020304" pitchFamily="18" charset="0"/>
                        </a:rPr>
                        <a:t>N</a:t>
                      </a:r>
                      <a:r>
                        <a:rPr lang="en-US" sz="1600" b="0" dirty="0">
                          <a:solidFill>
                            <a:srgbClr val="231F20"/>
                          </a:solidFill>
                          <a:effectLst/>
                          <a:latin typeface="Century" panose="02040604050505020304" pitchFamily="18" charset="0"/>
                          <a:ea typeface="Calibri" panose="020F0502020204030204" pitchFamily="34" charset="0"/>
                          <a:cs typeface="Times New Roman" panose="02020603050405020304" pitchFamily="18" charset="0"/>
                        </a:rPr>
                        <a:t>(63.2,</a:t>
                      </a:r>
                      <a:r>
                        <a:rPr lang="en-US" sz="1600" b="0" spc="-105" dirty="0">
                          <a:solidFill>
                            <a:srgbClr val="231F20"/>
                          </a:solidFill>
                          <a:effectLst/>
                          <a:latin typeface="Century" panose="02040604050505020304" pitchFamily="18" charset="0"/>
                          <a:ea typeface="Calibri" panose="020F0502020204030204" pitchFamily="34" charset="0"/>
                          <a:cs typeface="Times New Roman" panose="02020603050405020304" pitchFamily="18" charset="0"/>
                        </a:rPr>
                        <a:t> </a:t>
                      </a:r>
                      <a:r>
                        <a:rPr lang="en-US" sz="1600" b="0" dirty="0">
                          <a:solidFill>
                            <a:srgbClr val="231F20"/>
                          </a:solidFill>
                          <a:effectLst/>
                          <a:latin typeface="Century" panose="02040604050505020304" pitchFamily="18" charset="0"/>
                          <a:ea typeface="Calibri" panose="020F0502020204030204" pitchFamily="34" charset="0"/>
                          <a:cs typeface="Times New Roman" panose="02020603050405020304" pitchFamily="18" charset="0"/>
                        </a:rPr>
                        <a:t>2.74)</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1270" algn="r">
                        <a:spcBef>
                          <a:spcPts val="0"/>
                        </a:spcBef>
                        <a:spcAft>
                          <a:spcPts val="0"/>
                        </a:spcAft>
                      </a:pPr>
                      <a:r>
                        <a:rPr lang="en-US" sz="1600" b="0">
                          <a:effectLst/>
                          <a:latin typeface="Calibri" panose="020F0502020204030204" pitchFamily="34" charset="0"/>
                          <a:ea typeface="Calibri" panose="020F0502020204030204" pitchFamily="34" charset="0"/>
                          <a:cs typeface="Calibri" panose="020F0502020204030204" pitchFamily="34" charset="0"/>
                        </a:rPr>
                        <a:t> </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a:noFill/>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spcBef>
                          <a:spcPts val="0"/>
                        </a:spcBef>
                        <a:spcAft>
                          <a:spcPts val="0"/>
                        </a:spcAft>
                      </a:pPr>
                      <a:r>
                        <a:rPr lang="en-US" sz="16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L>
                      <a:noFill/>
                    </a:lnL>
                    <a:lnR>
                      <a:noFill/>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76835" marR="0">
                        <a:spcBef>
                          <a:spcPts val="0"/>
                        </a:spcBef>
                        <a:spcAft>
                          <a:spcPts val="0"/>
                        </a:spcAft>
                      </a:pPr>
                      <a:r>
                        <a:rPr lang="en-US" sz="1600">
                          <a:effectLst/>
                          <a:latin typeface="Calibri" panose="020F0502020204030204" pitchFamily="34" charset="0"/>
                          <a:ea typeface="Calibri" panose="020F0502020204030204" pitchFamily="34"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10795" marR="0" algn="ctr">
                        <a:spcBef>
                          <a:spcPts val="0"/>
                        </a:spcBef>
                        <a:spcAft>
                          <a:spcPts val="0"/>
                        </a:spcAft>
                      </a:pPr>
                      <a:r>
                        <a:rPr lang="en-US" sz="1600">
                          <a:effectLst/>
                          <a:latin typeface="Calibri" panose="020F0502020204030204" pitchFamily="34" charset="0"/>
                          <a:ea typeface="Calibri" panose="020F0502020204030204" pitchFamily="34"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123825" marR="0">
                        <a:spcBef>
                          <a:spcPts val="0"/>
                        </a:spcBef>
                        <a:spcAft>
                          <a:spcPts val="0"/>
                        </a:spcAft>
                      </a:pPr>
                      <a:r>
                        <a:rPr lang="en-US" sz="1600">
                          <a:effectLst/>
                          <a:latin typeface="Calibri" panose="020F0502020204030204" pitchFamily="34" charset="0"/>
                          <a:ea typeface="Calibri" panose="020F0502020204030204" pitchFamily="34"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L>
                      <a:noFill/>
                    </a:lnL>
                    <a:lnR>
                      <a:noFill/>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gridSpan="2">
                  <a:txBody>
                    <a:bodyPr/>
                    <a:lstStyle/>
                    <a:p>
                      <a:pPr marL="58420" marR="0">
                        <a:spcBef>
                          <a:spcPts val="0"/>
                        </a:spcBef>
                        <a:spcAft>
                          <a:spcPts val="0"/>
                        </a:spcAft>
                      </a:pPr>
                      <a:r>
                        <a:rPr lang="en-US" sz="1600">
                          <a:effectLst/>
                          <a:latin typeface="Calibri" panose="020F0502020204030204" pitchFamily="34" charset="0"/>
                          <a:ea typeface="Calibri" panose="020F0502020204030204" pitchFamily="34"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hMerge="1">
                  <a:txBody>
                    <a:bodyPr/>
                    <a:lstStyle/>
                    <a:p>
                      <a:endParaRPr lang="en-US"/>
                    </a:p>
                  </a:txBody>
                  <a:tcPr/>
                </a:tc>
                <a:tc>
                  <a:txBody>
                    <a:bodyPr/>
                    <a:lstStyle/>
                    <a:p>
                      <a:pPr marL="396240" marR="396240" algn="ctr">
                        <a:spcBef>
                          <a:spcPts val="215"/>
                        </a:spcBef>
                        <a:spcAft>
                          <a:spcPts val="0"/>
                        </a:spcAft>
                      </a:pPr>
                      <a:r>
                        <a:rPr lang="en-US" sz="1600" dirty="0">
                          <a:solidFill>
                            <a:srgbClr val="231F20"/>
                          </a:solidFill>
                          <a:effectLst/>
                          <a:latin typeface="Century" panose="02040604050505020304" pitchFamily="18" charset="0"/>
                          <a:ea typeface="Calibri" panose="020F0502020204030204" pitchFamily="34" charset="0"/>
                          <a:cs typeface="Times New Roman" panose="02020603050405020304" pitchFamily="18" charset="0"/>
                        </a:rPr>
                        <a:t>0.1214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bl>
          </a:graphicData>
        </a:graphic>
      </p:graphicFrame>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1584" y="1801750"/>
            <a:ext cx="2164875" cy="122240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8268" y="3100459"/>
            <a:ext cx="2005794" cy="129612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75872" y="4493495"/>
            <a:ext cx="2170587" cy="1231682"/>
          </a:xfrm>
          <a:prstGeom prst="rect">
            <a:avLst/>
          </a:prstGeom>
        </p:spPr>
      </p:pic>
    </p:spTree>
    <p:extLst>
      <p:ext uri="{BB962C8B-B14F-4D97-AF65-F5344CB8AC3E}">
        <p14:creationId xmlns:p14="http://schemas.microsoft.com/office/powerpoint/2010/main" val="365829994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1390" y="980661"/>
            <a:ext cx="10560861" cy="5141843"/>
          </a:xfrm>
        </p:spPr>
        <p:txBody>
          <a:bodyPr>
            <a:noAutofit/>
          </a:bodyPr>
          <a:lstStyle/>
          <a:p>
            <a:pPr marL="68580" indent="0">
              <a:spcBef>
                <a:spcPts val="600"/>
              </a:spcBef>
              <a:spcAft>
                <a:spcPts val="600"/>
              </a:spcAft>
              <a:buNone/>
            </a:pPr>
            <a:r>
              <a:rPr lang="en-US" dirty="0"/>
              <a:t>Other probabilities can be computed in a similar way, using the </a:t>
            </a:r>
            <a:r>
              <a:rPr lang="en-US" dirty="0" smtClean="0"/>
              <a:t>additional </a:t>
            </a:r>
            <a:r>
              <a:rPr lang="en-US" dirty="0"/>
              <a:t>fact that the probability of everything must be 1. </a:t>
            </a:r>
            <a:endParaRPr lang="en-US" dirty="0" smtClean="0"/>
          </a:p>
          <a:p>
            <a:pPr>
              <a:spcBef>
                <a:spcPts val="600"/>
              </a:spcBef>
              <a:spcAft>
                <a:spcPts val="600"/>
              </a:spcAft>
              <a:buFont typeface="Wingdings" panose="05000000000000000000" pitchFamily="2" charset="2"/>
              <a:buChar char="§"/>
            </a:pPr>
            <a:r>
              <a:rPr lang="en-US" dirty="0" smtClean="0"/>
              <a:t>For </a:t>
            </a:r>
            <a:r>
              <a:rPr lang="en-US" dirty="0"/>
              <a:t>example, suppose we want to use an </a:t>
            </a:r>
            <a:r>
              <a:rPr lang="en-US" i="1" dirty="0"/>
              <a:t>N</a:t>
            </a:r>
            <a:r>
              <a:rPr lang="en-US" dirty="0"/>
              <a:t>(63, 2) normal distribution to compute the probability </a:t>
            </a:r>
            <a:r>
              <a:rPr lang="en-US" i="1" dirty="0"/>
              <a:t>P</a:t>
            </a:r>
            <a:r>
              <a:rPr lang="en-US" dirty="0"/>
              <a:t>(</a:t>
            </a:r>
            <a:r>
              <a:rPr lang="en-US" i="1" dirty="0"/>
              <a:t>height </a:t>
            </a:r>
            <a:r>
              <a:rPr lang="en-US" dirty="0">
                <a:latin typeface="Symbol" panose="05050102010706020507" pitchFamily="18" charset="2"/>
              </a:rPr>
              <a:t>³</a:t>
            </a:r>
            <a:r>
              <a:rPr lang="en-US" dirty="0"/>
              <a:t> 65). </a:t>
            </a:r>
            <a:endParaRPr lang="en-US" dirty="0" smtClean="0"/>
          </a:p>
          <a:p>
            <a:pPr lvl="1">
              <a:spcBef>
                <a:spcPts val="600"/>
              </a:spcBef>
              <a:spcAft>
                <a:spcPts val="600"/>
              </a:spcAft>
              <a:buFont typeface="Wingdings" panose="05000000000000000000" pitchFamily="2" charset="2"/>
              <a:buChar char="§"/>
            </a:pPr>
            <a:r>
              <a:rPr lang="en-US" sz="2600" dirty="0" smtClean="0"/>
              <a:t>We </a:t>
            </a:r>
            <a:r>
              <a:rPr lang="en-US" sz="2600" dirty="0"/>
              <a:t>cannot simply use the Excel formula </a:t>
            </a:r>
            <a:r>
              <a:rPr lang="en-US" sz="2600" i="1" dirty="0"/>
              <a:t>NORMDIST</a:t>
            </a:r>
            <a:r>
              <a:rPr lang="en-US" sz="2600" dirty="0"/>
              <a:t>(65, 63, 2, </a:t>
            </a:r>
            <a:r>
              <a:rPr lang="en-US" sz="2600" i="1" dirty="0"/>
              <a:t>true</a:t>
            </a:r>
            <a:r>
              <a:rPr lang="en-US" sz="2600" dirty="0"/>
              <a:t>) because that formula computes, as always, </a:t>
            </a:r>
            <a:r>
              <a:rPr lang="en-US" sz="2600" i="1" dirty="0"/>
              <a:t>P</a:t>
            </a:r>
            <a:r>
              <a:rPr lang="en-US" sz="2600" dirty="0"/>
              <a:t>(</a:t>
            </a:r>
            <a:r>
              <a:rPr lang="en-US" sz="2600" i="1" dirty="0"/>
              <a:t>x </a:t>
            </a:r>
            <a:r>
              <a:rPr lang="en-US" sz="2600" dirty="0">
                <a:latin typeface="Symbol" panose="05050102010706020507" pitchFamily="18" charset="2"/>
              </a:rPr>
              <a:t>£</a:t>
            </a:r>
            <a:r>
              <a:rPr lang="en-US" sz="2600" dirty="0"/>
              <a:t> 65), not what we want (in fact, it is kind of the opposite). </a:t>
            </a:r>
            <a:endParaRPr lang="en-US" sz="2600" dirty="0" smtClean="0"/>
          </a:p>
          <a:p>
            <a:pPr lvl="1">
              <a:spcBef>
                <a:spcPts val="600"/>
              </a:spcBef>
              <a:spcAft>
                <a:spcPts val="600"/>
              </a:spcAft>
              <a:buFont typeface="Wingdings" panose="05000000000000000000" pitchFamily="2" charset="2"/>
              <a:buChar char="§"/>
            </a:pPr>
            <a:r>
              <a:rPr lang="en-US" sz="2600" dirty="0" smtClean="0"/>
              <a:t>However</a:t>
            </a:r>
            <a:r>
              <a:rPr lang="en-US" sz="2600" dirty="0"/>
              <a:t>, we know that the probability of everything is 1 so that</a:t>
            </a:r>
            <a:r>
              <a:rPr lang="en-US" sz="2600" dirty="0" smtClean="0"/>
              <a:t>:</a:t>
            </a:r>
            <a:endParaRPr lang="en-US" sz="2600" dirty="0"/>
          </a:p>
          <a:p>
            <a:pPr lvl="2">
              <a:spcBef>
                <a:spcPts val="600"/>
              </a:spcBef>
              <a:spcAft>
                <a:spcPts val="600"/>
              </a:spcAft>
              <a:buFont typeface="Wingdings" panose="05000000000000000000" pitchFamily="2" charset="2"/>
              <a:buChar char="§"/>
            </a:pPr>
            <a:r>
              <a:rPr lang="en-US" sz="2600" i="1" dirty="0"/>
              <a:t>P</a:t>
            </a:r>
            <a:r>
              <a:rPr lang="en-US" sz="2600" dirty="0"/>
              <a:t>(</a:t>
            </a:r>
            <a:r>
              <a:rPr lang="en-US" sz="2600" i="1" dirty="0"/>
              <a:t>height </a:t>
            </a:r>
            <a:r>
              <a:rPr lang="en-US" sz="2600" dirty="0">
                <a:latin typeface="Symbol" panose="05050102010706020507" pitchFamily="18" charset="2"/>
              </a:rPr>
              <a:t>£ </a:t>
            </a:r>
            <a:r>
              <a:rPr lang="en-US" sz="2600" dirty="0"/>
              <a:t>65) + </a:t>
            </a:r>
            <a:r>
              <a:rPr lang="en-US" sz="2600" i="1" dirty="0"/>
              <a:t>P</a:t>
            </a:r>
            <a:r>
              <a:rPr lang="en-US" sz="2600" dirty="0"/>
              <a:t>(</a:t>
            </a:r>
            <a:r>
              <a:rPr lang="en-US" sz="2600" i="1" dirty="0"/>
              <a:t>height </a:t>
            </a:r>
            <a:r>
              <a:rPr lang="en-US" sz="2600" dirty="0">
                <a:latin typeface="Symbol" panose="05050102010706020507" pitchFamily="18" charset="2"/>
              </a:rPr>
              <a:t>³</a:t>
            </a:r>
            <a:r>
              <a:rPr lang="en-US" sz="2600" dirty="0"/>
              <a:t> 65) = </a:t>
            </a:r>
            <a:r>
              <a:rPr lang="en-US" sz="2600" dirty="0" smtClean="0"/>
              <a:t>1</a:t>
            </a:r>
            <a:endParaRPr lang="en-US" sz="2600" dirty="0"/>
          </a:p>
          <a:p>
            <a:pPr marL="454914" lvl="1" indent="0">
              <a:spcBef>
                <a:spcPts val="600"/>
              </a:spcBef>
              <a:spcAft>
                <a:spcPts val="600"/>
              </a:spcAft>
              <a:buNone/>
            </a:pPr>
            <a:r>
              <a:rPr lang="en-US" sz="2600" dirty="0"/>
              <a:t/>
            </a:r>
            <a:br>
              <a:rPr lang="en-US" sz="2600" dirty="0"/>
            </a:br>
            <a:endParaRPr lang="en-US" sz="2600" dirty="0"/>
          </a:p>
        </p:txBody>
      </p:sp>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4: Probability Theory – Computing Normal Probabilities with Excel</a:t>
            </a:r>
            <a:endParaRPr lang="en-US" sz="1100" b="1" dirty="0">
              <a:solidFill>
                <a:schemeClr val="tx2"/>
              </a:solidFill>
            </a:endParaRPr>
          </a:p>
        </p:txBody>
      </p:sp>
    </p:spTree>
    <p:extLst>
      <p:ext uri="{BB962C8B-B14F-4D97-AF65-F5344CB8AC3E}">
        <p14:creationId xmlns:p14="http://schemas.microsoft.com/office/powerpoint/2010/main" val="95277590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750"/>
                                        <p:tgtEl>
                                          <p:spTgt spid="2">
                                            <p:txEl>
                                              <p:pRg st="3" end="3"/>
                                            </p:txEl>
                                          </p:spTgt>
                                        </p:tgtEl>
                                      </p:cBhvr>
                                    </p:animEffect>
                                    <p:anim calcmode="lin" valueType="num">
                                      <p:cBhvr>
                                        <p:cTn id="22"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fade">
                                      <p:cBhvr>
                                        <p:cTn id="26" dur="750"/>
                                        <p:tgtEl>
                                          <p:spTgt spid="2">
                                            <p:txEl>
                                              <p:pRg st="4" end="4"/>
                                            </p:txEl>
                                          </p:spTgt>
                                        </p:tgtEl>
                                      </p:cBhvr>
                                    </p:animEffect>
                                    <p:anim calcmode="lin" valueType="num">
                                      <p:cBhvr>
                                        <p:cTn id="27" dur="75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09650" y="911818"/>
            <a:ext cx="10721009" cy="836908"/>
          </a:xfrm>
        </p:spPr>
        <p:txBody>
          <a:bodyPr>
            <a:noAutofit/>
          </a:bodyPr>
          <a:lstStyle/>
          <a:p>
            <a:r>
              <a:rPr lang="en-US" sz="2400" dirty="0"/>
              <a:t>To compute a probability like </a:t>
            </a:r>
            <a:r>
              <a:rPr lang="en-US" sz="2400" i="1" dirty="0"/>
              <a:t>P</a:t>
            </a:r>
            <a:r>
              <a:rPr lang="en-US" sz="2400" dirty="0"/>
              <a:t>(60 </a:t>
            </a:r>
            <a:r>
              <a:rPr lang="en-US" sz="2400" dirty="0">
                <a:latin typeface="Symbol" panose="05050102010706020507" pitchFamily="18" charset="2"/>
              </a:rPr>
              <a:t>£</a:t>
            </a:r>
            <a:r>
              <a:rPr lang="en-US" sz="2400" dirty="0"/>
              <a:t> </a:t>
            </a:r>
            <a:r>
              <a:rPr lang="en-US" sz="2400" i="1" dirty="0"/>
              <a:t>height </a:t>
            </a:r>
            <a:r>
              <a:rPr lang="en-US" sz="2400" dirty="0">
                <a:latin typeface="Symbol" panose="05050102010706020507" pitchFamily="18" charset="2"/>
              </a:rPr>
              <a:t>£</a:t>
            </a:r>
            <a:r>
              <a:rPr lang="en-US" sz="2400" dirty="0"/>
              <a:t> 65), we can apply a similar trick, shown in Figure 4.10.</a:t>
            </a:r>
          </a:p>
          <a:p>
            <a:pPr marL="454914" lvl="1" indent="0">
              <a:buNone/>
            </a:pPr>
            <a:r>
              <a:rPr lang="en-US" dirty="0"/>
              <a:t/>
            </a:r>
            <a:br>
              <a:rPr lang="en-US" dirty="0"/>
            </a:br>
            <a:endParaRPr lang="en-US" dirty="0"/>
          </a:p>
        </p:txBody>
      </p:sp>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4: Probability Theory – Computing Normal Probabilities with Excel</a:t>
            </a:r>
            <a:endParaRPr lang="en-US" sz="1100" b="1" dirty="0">
              <a:solidFill>
                <a:schemeClr val="tx2"/>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650" y="2039843"/>
            <a:ext cx="10058400" cy="3506339"/>
          </a:xfrm>
          <a:prstGeom prst="rect">
            <a:avLst/>
          </a:prstGeom>
        </p:spPr>
      </p:pic>
    </p:spTree>
    <p:extLst>
      <p:ext uri="{BB962C8B-B14F-4D97-AF65-F5344CB8AC3E}">
        <p14:creationId xmlns:p14="http://schemas.microsoft.com/office/powerpoint/2010/main" val="340619911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244187" y="1123310"/>
            <a:ext cx="9937187" cy="5091510"/>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pPr>
              <a:spcBef>
                <a:spcPts val="600"/>
              </a:spcBef>
              <a:spcAft>
                <a:spcPts val="600"/>
              </a:spcAft>
            </a:pPr>
            <a:r>
              <a:rPr lang="en-US" sz="2400" dirty="0"/>
              <a:t>Consider the Excel data set health_male.xls, showing a number of variables related to the health records of 40 male patients, randomly selected. </a:t>
            </a:r>
            <a:endParaRPr lang="en-US" sz="2400" dirty="0" smtClean="0"/>
          </a:p>
          <a:p>
            <a:pPr>
              <a:spcBef>
                <a:spcPts val="600"/>
              </a:spcBef>
              <a:spcAft>
                <a:spcPts val="600"/>
              </a:spcAft>
            </a:pPr>
            <a:r>
              <a:rPr lang="en-US" sz="2400" dirty="0" smtClean="0"/>
              <a:t>Without </a:t>
            </a:r>
            <a:r>
              <a:rPr lang="en-US" sz="2400" dirty="0"/>
              <a:t>constructing a frequency histogram for the height of the 40 patients, find the following probabilities.</a:t>
            </a:r>
          </a:p>
          <a:p>
            <a:pPr marL="342900" lvl="0" indent="-342900">
              <a:buFont typeface="Wingdings" panose="05000000000000000000" pitchFamily="2" charset="2"/>
              <a:buChar char="§"/>
            </a:pPr>
            <a:r>
              <a:rPr lang="en-US" sz="2400" dirty="0"/>
              <a:t>What is the probability, approximately, that a man is 60 in. or shorter?</a:t>
            </a:r>
          </a:p>
          <a:p>
            <a:pPr marL="342900" lvl="0" indent="-342900">
              <a:buFont typeface="Wingdings" panose="05000000000000000000" pitchFamily="2" charset="2"/>
              <a:buChar char="§"/>
            </a:pPr>
            <a:r>
              <a:rPr lang="en-US" sz="2400" dirty="0"/>
              <a:t>What is the probability, approximately, that a man is 65 in. or taller?</a:t>
            </a:r>
          </a:p>
          <a:p>
            <a:pPr marL="342900" lvl="0" indent="-342900">
              <a:buFont typeface="Wingdings" panose="05000000000000000000" pitchFamily="2" charset="2"/>
              <a:buChar char="§"/>
            </a:pPr>
            <a:r>
              <a:rPr lang="en-US" sz="2400" dirty="0"/>
              <a:t>What is the probability, approximately, that a man is between 60 and 65 in. tall?</a:t>
            </a:r>
          </a:p>
          <a:p>
            <a:pPr>
              <a:spcBef>
                <a:spcPts val="600"/>
              </a:spcBef>
              <a:spcAft>
                <a:spcPts val="600"/>
              </a:spcAft>
            </a:pPr>
            <a:endParaRPr lang="en-US" sz="2400" dirty="0" smtClean="0"/>
          </a:p>
          <a:p>
            <a:pPr defTabSz="1244600">
              <a:spcBef>
                <a:spcPts val="600"/>
              </a:spcBef>
              <a:spcAft>
                <a:spcPts val="600"/>
              </a:spcAft>
            </a:pPr>
            <a:endParaRPr lang="en-US" sz="2400" kern="1200" dirty="0" smtClean="0"/>
          </a:p>
        </p:txBody>
      </p:sp>
      <p:sp>
        <p:nvSpPr>
          <p:cNvPr id="8" name="Freeform 7"/>
          <p:cNvSpPr/>
          <p:nvPr/>
        </p:nvSpPr>
        <p:spPr>
          <a:xfrm>
            <a:off x="1370905" y="738273"/>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4: Probability Theory – Computing Normal Probabilities with Excel</a:t>
            </a:r>
            <a:endParaRPr lang="en-US" sz="1100" b="1" dirty="0">
              <a:solidFill>
                <a:schemeClr val="tx2"/>
              </a:solidFill>
            </a:endParaRPr>
          </a:p>
        </p:txBody>
      </p:sp>
    </p:spTree>
    <p:extLst>
      <p:ext uri="{BB962C8B-B14F-4D97-AF65-F5344CB8AC3E}">
        <p14:creationId xmlns:p14="http://schemas.microsoft.com/office/powerpoint/2010/main" val="376677700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750"/>
                                        <p:tgtEl>
                                          <p:spTgt spid="7">
                                            <p:txEl>
                                              <p:pRg st="1" end="1"/>
                                            </p:txEl>
                                          </p:spTgt>
                                        </p:tgtEl>
                                      </p:cBhvr>
                                    </p:animEffect>
                                    <p:anim calcmode="lin" valueType="num">
                                      <p:cBhvr>
                                        <p:cTn id="8" dur="75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750"/>
                                        <p:tgtEl>
                                          <p:spTgt spid="7">
                                            <p:txEl>
                                              <p:pRg st="2" end="2"/>
                                            </p:txEl>
                                          </p:spTgt>
                                        </p:tgtEl>
                                      </p:cBhvr>
                                    </p:animEffect>
                                    <p:anim calcmode="lin" valueType="num">
                                      <p:cBhvr>
                                        <p:cTn id="15" dur="75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fade">
                                      <p:cBhvr>
                                        <p:cTn id="21" dur="750"/>
                                        <p:tgtEl>
                                          <p:spTgt spid="7">
                                            <p:txEl>
                                              <p:pRg st="3" end="3"/>
                                            </p:txEl>
                                          </p:spTgt>
                                        </p:tgtEl>
                                      </p:cBhvr>
                                    </p:animEffect>
                                    <p:anim calcmode="lin" valueType="num">
                                      <p:cBhvr>
                                        <p:cTn id="22" dur="75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animEffect transition="in" filter="fade">
                                      <p:cBhvr>
                                        <p:cTn id="28" dur="750"/>
                                        <p:tgtEl>
                                          <p:spTgt spid="7">
                                            <p:txEl>
                                              <p:pRg st="4" end="4"/>
                                            </p:txEl>
                                          </p:spTgt>
                                        </p:tgtEl>
                                      </p:cBhvr>
                                    </p:animEffect>
                                    <p:anim calcmode="lin" valueType="num">
                                      <p:cBhvr>
                                        <p:cTn id="29" dur="75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0" dur="75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35494" y="633713"/>
            <a:ext cx="10721009" cy="1923761"/>
          </a:xfrm>
        </p:spPr>
        <p:txBody>
          <a:bodyPr>
            <a:noAutofit/>
          </a:bodyPr>
          <a:lstStyle/>
          <a:p>
            <a:pPr>
              <a:buFont typeface="Wingdings" panose="05000000000000000000" pitchFamily="2" charset="2"/>
              <a:buChar char="§"/>
            </a:pPr>
            <a:r>
              <a:rPr lang="en-US" sz="2300" dirty="0" smtClean="0"/>
              <a:t>Instead </a:t>
            </a:r>
            <a:r>
              <a:rPr lang="en-US" sz="2300" dirty="0"/>
              <a:t>of constructing a complete frequency histogram, we quickly use Excel to compute the mean and the standard deviation of our data. </a:t>
            </a:r>
            <a:endParaRPr lang="en-US" sz="2300" dirty="0" smtClean="0"/>
          </a:p>
          <a:p>
            <a:pPr>
              <a:buFont typeface="Wingdings" panose="05000000000000000000" pitchFamily="2" charset="2"/>
              <a:buChar char="§"/>
            </a:pPr>
            <a:r>
              <a:rPr lang="en-US" sz="2300" dirty="0" smtClean="0"/>
              <a:t>Then </a:t>
            </a:r>
            <a:r>
              <a:rPr lang="en-US" sz="2300" dirty="0"/>
              <a:t>we use the </a:t>
            </a:r>
            <a:r>
              <a:rPr lang="en-US" sz="2300" i="1" dirty="0"/>
              <a:t>NORMDIST </a:t>
            </a:r>
            <a:r>
              <a:rPr lang="en-US" sz="2300" dirty="0"/>
              <a:t>function, just as earlier, but of course using the mean and standard deviation for </a:t>
            </a:r>
            <a:r>
              <a:rPr lang="en-US" sz="2300" i="1" dirty="0"/>
              <a:t>this </a:t>
            </a:r>
            <a:r>
              <a:rPr lang="en-US" sz="2300" dirty="0"/>
              <a:t>data set. </a:t>
            </a:r>
            <a:br>
              <a:rPr lang="en-US" sz="2300" dirty="0"/>
            </a:br>
            <a:endParaRPr lang="en-US" sz="2300" dirty="0"/>
          </a:p>
        </p:txBody>
      </p:sp>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4: Probability Theory – Computing Normal Probabilities with Excel</a:t>
            </a:r>
            <a:endParaRPr lang="en-US" sz="1100" b="1" dirty="0">
              <a:solidFill>
                <a:schemeClr val="tx2"/>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6814" y="2557474"/>
            <a:ext cx="7473571" cy="3678136"/>
          </a:xfrm>
          <a:prstGeom prst="rect">
            <a:avLst/>
          </a:prstGeom>
        </p:spPr>
      </p:pic>
    </p:spTree>
    <p:extLst>
      <p:ext uri="{BB962C8B-B14F-4D97-AF65-F5344CB8AC3E}">
        <p14:creationId xmlns:p14="http://schemas.microsoft.com/office/powerpoint/2010/main" val="146406933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750" fill="hold"/>
                                        <p:tgtEl>
                                          <p:spTgt spid="5"/>
                                        </p:tgtEl>
                                        <p:attrNameLst>
                                          <p:attrName>ppt_w</p:attrName>
                                        </p:attrNameLst>
                                      </p:cBhvr>
                                      <p:tavLst>
                                        <p:tav tm="0">
                                          <p:val>
                                            <p:fltVal val="0"/>
                                          </p:val>
                                        </p:tav>
                                        <p:tav tm="100000">
                                          <p:val>
                                            <p:strVal val="#ppt_w"/>
                                          </p:val>
                                        </p:tav>
                                      </p:tavLst>
                                    </p:anim>
                                    <p:anim calcmode="lin" valueType="num">
                                      <p:cBhvr>
                                        <p:cTn id="15" dur="750" fill="hold"/>
                                        <p:tgtEl>
                                          <p:spTgt spid="5"/>
                                        </p:tgtEl>
                                        <p:attrNameLst>
                                          <p:attrName>ppt_h</p:attrName>
                                        </p:attrNameLst>
                                      </p:cBhvr>
                                      <p:tavLst>
                                        <p:tav tm="0">
                                          <p:val>
                                            <p:fltVal val="0"/>
                                          </p:val>
                                        </p:tav>
                                        <p:tav tm="100000">
                                          <p:val>
                                            <p:strVal val="#ppt_h"/>
                                          </p:val>
                                        </p:tav>
                                      </p:tavLst>
                                    </p:anim>
                                    <p:animEffect transition="in" filter="fade">
                                      <p:cBhvr>
                                        <p:cTn id="16"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35494" y="633713"/>
            <a:ext cx="10721009" cy="3366787"/>
          </a:xfrm>
        </p:spPr>
        <p:txBody>
          <a:bodyPr>
            <a:noAutofit/>
          </a:bodyPr>
          <a:lstStyle/>
          <a:p>
            <a:pPr>
              <a:spcBef>
                <a:spcPts val="600"/>
              </a:spcBef>
              <a:spcAft>
                <a:spcPts val="600"/>
              </a:spcAft>
            </a:pPr>
            <a:r>
              <a:rPr lang="en-US" sz="2400" dirty="0"/>
              <a:t>Note that the probability of a man being less than 60 in. tall is now about 0.003, or 0.3 percent, much lower than the probability for a woman. </a:t>
            </a:r>
            <a:endParaRPr lang="en-US" sz="2400" dirty="0" smtClean="0"/>
          </a:p>
          <a:p>
            <a:pPr>
              <a:spcBef>
                <a:spcPts val="600"/>
              </a:spcBef>
              <a:spcAft>
                <a:spcPts val="600"/>
              </a:spcAft>
            </a:pPr>
            <a:r>
              <a:rPr lang="en-US" sz="2400" dirty="0" smtClean="0"/>
              <a:t>That </a:t>
            </a:r>
            <a:r>
              <a:rPr lang="en-US" sz="2400" dirty="0"/>
              <a:t>makes sense, since men are, on average, taller than woman (68.3 in. versus 63.2 in.), so the probability of a man being less than 60 in. tall should indeed be lower than the comparable probability for women. The other figures equally make sense. </a:t>
            </a:r>
            <a:endParaRPr lang="en-US" sz="2400" dirty="0" smtClean="0"/>
          </a:p>
          <a:p>
            <a:pPr>
              <a:spcBef>
                <a:spcPts val="600"/>
              </a:spcBef>
              <a:spcAft>
                <a:spcPts val="600"/>
              </a:spcAft>
            </a:pPr>
            <a:r>
              <a:rPr lang="en-US" sz="2400" dirty="0" smtClean="0"/>
              <a:t>Note </a:t>
            </a:r>
            <a:r>
              <a:rPr lang="en-US" sz="2400" dirty="0"/>
              <a:t>also that all three probabilities add up to 1 (approximately). </a:t>
            </a:r>
            <a:r>
              <a:rPr lang="en-US" sz="2200" dirty="0"/>
              <a:t/>
            </a:r>
            <a:br>
              <a:rPr lang="en-US" sz="2200" dirty="0"/>
            </a:br>
            <a:endParaRPr lang="en-US" sz="2200" dirty="0" smtClean="0"/>
          </a:p>
          <a:p>
            <a:pPr marL="68580" indent="0">
              <a:spcBef>
                <a:spcPts val="600"/>
              </a:spcBef>
              <a:spcAft>
                <a:spcPts val="600"/>
              </a:spcAft>
              <a:buNone/>
            </a:pPr>
            <a:endParaRPr lang="en-US" sz="2200" dirty="0"/>
          </a:p>
        </p:txBody>
      </p:sp>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4: Probability Theory – Computing Normal Probabilities with Excel</a:t>
            </a:r>
            <a:endParaRPr lang="en-US" sz="1100" b="1" dirty="0">
              <a:solidFill>
                <a:schemeClr val="tx2"/>
              </a:solidFill>
            </a:endParaRPr>
          </a:p>
        </p:txBody>
      </p:sp>
      <p:sp>
        <p:nvSpPr>
          <p:cNvPr id="6" name="Rectangle 5"/>
          <p:cNvSpPr/>
          <p:nvPr/>
        </p:nvSpPr>
        <p:spPr>
          <a:xfrm>
            <a:off x="1255595" y="4523180"/>
            <a:ext cx="9894626" cy="1107996"/>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r>
              <a:rPr lang="en-US" sz="2200" dirty="0" smtClean="0"/>
              <a:t>		    The </a:t>
            </a:r>
            <a:r>
              <a:rPr lang="en-US" sz="2200" dirty="0"/>
              <a:t>computed probabilities will be (approximately) </a:t>
            </a:r>
            <a:r>
              <a:rPr lang="en-US" sz="2200" dirty="0" smtClean="0"/>
              <a:t>correct </a:t>
            </a:r>
            <a:r>
              <a:rPr lang="en-US" sz="2200" dirty="0"/>
              <a:t>under the assumption that the height of men is indeed </a:t>
            </a:r>
            <a:r>
              <a:rPr lang="en-US" sz="2200" dirty="0" smtClean="0"/>
              <a:t>normally </a:t>
            </a:r>
            <a:r>
              <a:rPr lang="en-US" sz="2200" dirty="0"/>
              <a:t>distributed.</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9231" y="4494578"/>
            <a:ext cx="2076450" cy="447675"/>
          </a:xfrm>
          <a:prstGeom prst="rect">
            <a:avLst/>
          </a:prstGeom>
        </p:spPr>
      </p:pic>
    </p:spTree>
    <p:extLst>
      <p:ext uri="{BB962C8B-B14F-4D97-AF65-F5344CB8AC3E}">
        <p14:creationId xmlns:p14="http://schemas.microsoft.com/office/powerpoint/2010/main" val="155785627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750"/>
                                        <p:tgtEl>
                                          <p:spTgt spid="6"/>
                                        </p:tgtEl>
                                      </p:cBhvr>
                                    </p:animEffect>
                                  </p:childTnLst>
                                </p:cTn>
                              </p:par>
                              <p:par>
                                <p:cTn id="22" presetID="10"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244187" y="1123310"/>
            <a:ext cx="9937187" cy="5091510"/>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r>
              <a:rPr lang="en-US" sz="2400" dirty="0" smtClean="0"/>
              <a:t>Find </a:t>
            </a:r>
            <a:r>
              <a:rPr lang="en-US" sz="2400" dirty="0"/>
              <a:t>the indicated probabilities, assuming that the variable </a:t>
            </a:r>
            <a:r>
              <a:rPr lang="en-US" sz="2400" i="1" dirty="0">
                <a:latin typeface="Book Antiqua" panose="02040602050305030304" pitchFamily="18" charset="0"/>
              </a:rPr>
              <a:t>x</a:t>
            </a:r>
            <a:r>
              <a:rPr lang="en-US" sz="2400" i="1" dirty="0"/>
              <a:t> </a:t>
            </a:r>
            <a:r>
              <a:rPr lang="en-US" sz="2400" dirty="0"/>
              <a:t>has a distribution with the given mean and standard deviation. </a:t>
            </a:r>
          </a:p>
          <a:p>
            <a:pPr marL="800100" lvl="1" indent="-342900">
              <a:buFont typeface="Wingdings" panose="05000000000000000000" pitchFamily="2" charset="2"/>
              <a:buChar char="§"/>
            </a:pPr>
            <a:r>
              <a:rPr lang="en-US" sz="2200" i="1" dirty="0">
                <a:latin typeface="Book Antiqua" panose="02040602050305030304" pitchFamily="18" charset="0"/>
              </a:rPr>
              <a:t>x</a:t>
            </a:r>
            <a:r>
              <a:rPr lang="en-US" sz="2200" i="1" dirty="0" smtClean="0"/>
              <a:t> </a:t>
            </a:r>
            <a:r>
              <a:rPr lang="en-US" sz="2200" dirty="0"/>
              <a:t>has mean 2.0 and standard deviation 1.0. </a:t>
            </a:r>
            <a:endParaRPr lang="en-US" sz="2200" dirty="0" smtClean="0"/>
          </a:p>
          <a:p>
            <a:pPr lvl="2"/>
            <a:r>
              <a:rPr lang="en-US" sz="2200" dirty="0" smtClean="0"/>
              <a:t>Find </a:t>
            </a:r>
            <a:r>
              <a:rPr lang="en-US" sz="2200" i="1" dirty="0"/>
              <a:t>P</a:t>
            </a:r>
            <a:r>
              <a:rPr lang="en-US" sz="2200" dirty="0"/>
              <a:t>(</a:t>
            </a:r>
            <a:r>
              <a:rPr lang="en-US" sz="2200" i="1" dirty="0">
                <a:latin typeface="Book Antiqua" panose="02040602050305030304" pitchFamily="18" charset="0"/>
              </a:rPr>
              <a:t>x</a:t>
            </a:r>
            <a:r>
              <a:rPr lang="en-US" sz="2200" i="1" dirty="0"/>
              <a:t> </a:t>
            </a:r>
            <a:r>
              <a:rPr lang="en-US" sz="2200" dirty="0"/>
              <a:t>&lt;= 3.0) [ = 0.8413</a:t>
            </a:r>
            <a:r>
              <a:rPr lang="en-US" sz="2200" dirty="0" smtClean="0"/>
              <a:t>].</a:t>
            </a:r>
          </a:p>
          <a:p>
            <a:pPr marL="800100" lvl="1" indent="-342900">
              <a:buFont typeface="Wingdings" panose="05000000000000000000" pitchFamily="2" charset="2"/>
              <a:buChar char="§"/>
            </a:pPr>
            <a:r>
              <a:rPr lang="en-US" sz="2200" i="1" dirty="0">
                <a:latin typeface="Book Antiqua" panose="02040602050305030304" pitchFamily="18" charset="0"/>
              </a:rPr>
              <a:t>x</a:t>
            </a:r>
            <a:r>
              <a:rPr lang="en-US" sz="2200" i="1" dirty="0" smtClean="0"/>
              <a:t> </a:t>
            </a:r>
            <a:r>
              <a:rPr lang="en-US" sz="2200" dirty="0"/>
              <a:t>has mean 1.0 and standard deviation 2.0. </a:t>
            </a:r>
            <a:endParaRPr lang="en-US" sz="2200" dirty="0" smtClean="0"/>
          </a:p>
          <a:p>
            <a:pPr lvl="2"/>
            <a:r>
              <a:rPr lang="en-US" sz="2200" dirty="0" smtClean="0"/>
              <a:t>Find </a:t>
            </a:r>
            <a:r>
              <a:rPr lang="en-US" sz="2200" i="1" dirty="0" smtClean="0"/>
              <a:t>P</a:t>
            </a:r>
            <a:r>
              <a:rPr lang="en-US" sz="2200" dirty="0" smtClean="0"/>
              <a:t>(</a:t>
            </a:r>
            <a:r>
              <a:rPr lang="en-US" sz="2200" i="1" dirty="0">
                <a:latin typeface="Book Antiqua" panose="02040602050305030304" pitchFamily="18" charset="0"/>
              </a:rPr>
              <a:t>x</a:t>
            </a:r>
            <a:r>
              <a:rPr lang="en-US" sz="2200" i="1" dirty="0" smtClean="0"/>
              <a:t> </a:t>
            </a:r>
            <a:r>
              <a:rPr lang="en-US" sz="2200" dirty="0"/>
              <a:t>&gt;= 1.5) [ = 0.4013]. </a:t>
            </a:r>
          </a:p>
          <a:p>
            <a:pPr marL="800100" lvl="1" indent="-342900">
              <a:buFont typeface="Wingdings" panose="05000000000000000000" pitchFamily="2" charset="2"/>
              <a:buChar char="§"/>
            </a:pPr>
            <a:r>
              <a:rPr lang="en-US" sz="2200" i="1" dirty="0">
                <a:latin typeface="Book Antiqua" panose="02040602050305030304" pitchFamily="18" charset="0"/>
              </a:rPr>
              <a:t>x</a:t>
            </a:r>
            <a:r>
              <a:rPr lang="en-US" sz="2200" i="1" dirty="0" smtClean="0"/>
              <a:t> </a:t>
            </a:r>
            <a:r>
              <a:rPr lang="en-US" sz="2200" dirty="0"/>
              <a:t>has mean −10 and standard deviation 5.0. </a:t>
            </a:r>
            <a:endParaRPr lang="en-US" sz="2200" dirty="0" smtClean="0"/>
          </a:p>
          <a:p>
            <a:pPr lvl="2"/>
            <a:r>
              <a:rPr lang="en-US" sz="2200" dirty="0" smtClean="0"/>
              <a:t>Find </a:t>
            </a:r>
            <a:r>
              <a:rPr lang="en-US" sz="2200" i="1" dirty="0"/>
              <a:t>P</a:t>
            </a:r>
            <a:r>
              <a:rPr lang="en-US" sz="2200" dirty="0"/>
              <a:t>(−12 &lt;= </a:t>
            </a:r>
            <a:r>
              <a:rPr lang="en-US" sz="2200" i="1" dirty="0">
                <a:latin typeface="Book Antiqua" panose="02040602050305030304" pitchFamily="18" charset="0"/>
              </a:rPr>
              <a:t>x</a:t>
            </a:r>
            <a:r>
              <a:rPr lang="en-US" sz="2200" i="1" dirty="0" smtClean="0"/>
              <a:t> </a:t>
            </a:r>
            <a:r>
              <a:rPr lang="en-US" sz="2200" dirty="0"/>
              <a:t>&lt;= −7</a:t>
            </a:r>
            <a:r>
              <a:rPr lang="en-US" sz="2200" dirty="0" smtClean="0"/>
              <a:t>)[ </a:t>
            </a:r>
            <a:r>
              <a:rPr lang="en-US" sz="2200" dirty="0"/>
              <a:t>= 0.3812]. </a:t>
            </a:r>
          </a:p>
          <a:p>
            <a:pPr marL="800100" lvl="1" indent="-342900">
              <a:buFont typeface="Wingdings" panose="05000000000000000000" pitchFamily="2" charset="2"/>
              <a:buChar char="§"/>
            </a:pPr>
            <a:r>
              <a:rPr lang="en-US" sz="2200" i="1" dirty="0">
                <a:latin typeface="Book Antiqua" panose="02040602050305030304" pitchFamily="18" charset="0"/>
              </a:rPr>
              <a:t>x</a:t>
            </a:r>
            <a:r>
              <a:rPr lang="en-US" sz="2200" i="1" dirty="0" smtClean="0"/>
              <a:t> </a:t>
            </a:r>
            <a:r>
              <a:rPr lang="en-US" sz="2200" dirty="0"/>
              <a:t>is a standard normal variable. </a:t>
            </a:r>
            <a:r>
              <a:rPr lang="en-US" sz="2200" dirty="0" smtClean="0"/>
              <a:t>Find </a:t>
            </a:r>
            <a:r>
              <a:rPr lang="en-US" sz="2200" i="1" dirty="0" smtClean="0"/>
              <a:t>P</a:t>
            </a:r>
            <a:r>
              <a:rPr lang="en-US" sz="2200" dirty="0" smtClean="0"/>
              <a:t>(</a:t>
            </a:r>
            <a:r>
              <a:rPr lang="en-US" sz="2200" i="1" dirty="0">
                <a:latin typeface="Book Antiqua" panose="02040602050305030304" pitchFamily="18" charset="0"/>
              </a:rPr>
              <a:t>x</a:t>
            </a:r>
            <a:r>
              <a:rPr lang="en-US" sz="2200" i="1" dirty="0" smtClean="0"/>
              <a:t> </a:t>
            </a:r>
            <a:r>
              <a:rPr lang="en-US" sz="2200" dirty="0"/>
              <a:t>&lt;= −0.5) [ = 0.3085]. </a:t>
            </a:r>
          </a:p>
          <a:p>
            <a:pPr marL="800100" lvl="1" indent="-342900">
              <a:buFont typeface="Wingdings" panose="05000000000000000000" pitchFamily="2" charset="2"/>
              <a:buChar char="§"/>
            </a:pPr>
            <a:r>
              <a:rPr lang="en-US" sz="2200" i="1" dirty="0">
                <a:latin typeface="Book Antiqua" panose="02040602050305030304" pitchFamily="18" charset="0"/>
              </a:rPr>
              <a:t>x</a:t>
            </a:r>
            <a:r>
              <a:rPr lang="en-US" sz="2200" i="1" dirty="0" smtClean="0"/>
              <a:t> </a:t>
            </a:r>
            <a:r>
              <a:rPr lang="en-US" sz="2200" dirty="0"/>
              <a:t>is a standard normal variable. </a:t>
            </a:r>
            <a:r>
              <a:rPr lang="en-US" sz="2200" dirty="0" smtClean="0"/>
              <a:t>Find </a:t>
            </a:r>
            <a:r>
              <a:rPr lang="en-US" sz="2200" i="1" dirty="0" smtClean="0"/>
              <a:t>P</a:t>
            </a:r>
            <a:r>
              <a:rPr lang="en-US" sz="2200" dirty="0" smtClean="0"/>
              <a:t>(</a:t>
            </a:r>
            <a:r>
              <a:rPr lang="en-US" sz="2200" i="1" dirty="0">
                <a:latin typeface="Book Antiqua" panose="02040602050305030304" pitchFamily="18" charset="0"/>
              </a:rPr>
              <a:t>x</a:t>
            </a:r>
            <a:r>
              <a:rPr lang="en-US" sz="2200" i="1" dirty="0" smtClean="0"/>
              <a:t> </a:t>
            </a:r>
            <a:r>
              <a:rPr lang="en-US" sz="2200" dirty="0"/>
              <a:t>&gt;= −0.5) [ = 0.6915]. </a:t>
            </a:r>
          </a:p>
          <a:p>
            <a:pPr marL="800100" lvl="1" indent="-342900">
              <a:buFont typeface="Wingdings" panose="05000000000000000000" pitchFamily="2" charset="2"/>
              <a:buChar char="§"/>
            </a:pPr>
            <a:r>
              <a:rPr lang="en-US" sz="2200" i="1" dirty="0">
                <a:latin typeface="Book Antiqua" panose="02040602050305030304" pitchFamily="18" charset="0"/>
              </a:rPr>
              <a:t>x</a:t>
            </a:r>
            <a:r>
              <a:rPr lang="en-US" sz="2200" i="1" dirty="0" smtClean="0"/>
              <a:t> </a:t>
            </a:r>
            <a:r>
              <a:rPr lang="en-US" sz="2200" dirty="0"/>
              <a:t>is a standard normal variable. </a:t>
            </a:r>
            <a:r>
              <a:rPr lang="en-US" sz="2200" dirty="0" smtClean="0"/>
              <a:t>Find </a:t>
            </a:r>
            <a:r>
              <a:rPr lang="en-US" sz="2200" i="1" dirty="0" smtClean="0"/>
              <a:t>P</a:t>
            </a:r>
            <a:r>
              <a:rPr lang="en-US" sz="2200" dirty="0" smtClean="0"/>
              <a:t>(</a:t>
            </a:r>
            <a:r>
              <a:rPr lang="en-US" sz="2200" i="1" dirty="0">
                <a:latin typeface="Book Antiqua" panose="02040602050305030304" pitchFamily="18" charset="0"/>
              </a:rPr>
              <a:t>x</a:t>
            </a:r>
            <a:r>
              <a:rPr lang="en-US" sz="2200" i="1" dirty="0" smtClean="0"/>
              <a:t> </a:t>
            </a:r>
            <a:r>
              <a:rPr lang="en-US" sz="2200" dirty="0"/>
              <a:t>&gt;= 0.6) [ = 0.2742]. </a:t>
            </a:r>
          </a:p>
          <a:p>
            <a:pPr marL="800100" lvl="1" indent="-342900">
              <a:buFont typeface="Wingdings" panose="05000000000000000000" pitchFamily="2" charset="2"/>
              <a:buChar char="§"/>
            </a:pPr>
            <a:r>
              <a:rPr lang="en-US" sz="2200" i="1" dirty="0">
                <a:latin typeface="Book Antiqua" panose="02040602050305030304" pitchFamily="18" charset="0"/>
              </a:rPr>
              <a:t>x</a:t>
            </a:r>
            <a:r>
              <a:rPr lang="en-US" sz="2200" i="1" dirty="0" smtClean="0"/>
              <a:t> </a:t>
            </a:r>
            <a:r>
              <a:rPr lang="en-US" sz="2200" dirty="0"/>
              <a:t>is a standard normal variable. </a:t>
            </a:r>
            <a:endParaRPr lang="en-US" sz="2200" dirty="0" smtClean="0"/>
          </a:p>
          <a:p>
            <a:pPr lvl="2"/>
            <a:r>
              <a:rPr lang="en-US" sz="2200" dirty="0" smtClean="0"/>
              <a:t>Find </a:t>
            </a:r>
            <a:r>
              <a:rPr lang="en-US" sz="2200" i="1" dirty="0"/>
              <a:t>P</a:t>
            </a:r>
            <a:r>
              <a:rPr lang="en-US" sz="2200" dirty="0"/>
              <a:t>(−0.3 &lt;= </a:t>
            </a:r>
            <a:r>
              <a:rPr lang="en-US" sz="2200" i="1" dirty="0">
                <a:latin typeface="Book Antiqua" panose="02040602050305030304" pitchFamily="18" charset="0"/>
              </a:rPr>
              <a:t>x</a:t>
            </a:r>
            <a:r>
              <a:rPr lang="en-US" sz="2200" i="1" dirty="0" smtClean="0"/>
              <a:t> </a:t>
            </a:r>
            <a:r>
              <a:rPr lang="en-US" sz="2200" dirty="0"/>
              <a:t>&lt;= 0.4) [ = 0.2733]. </a:t>
            </a:r>
          </a:p>
          <a:p>
            <a:pPr marL="342900" indent="-342900">
              <a:buFont typeface="Wingdings" panose="05000000000000000000" pitchFamily="2" charset="2"/>
              <a:buChar char="§"/>
            </a:pPr>
            <a:endParaRPr lang="en-US" sz="2200" dirty="0"/>
          </a:p>
          <a:p>
            <a:pPr>
              <a:spcBef>
                <a:spcPts val="600"/>
              </a:spcBef>
              <a:spcAft>
                <a:spcPts val="600"/>
              </a:spcAft>
            </a:pPr>
            <a:endParaRPr lang="en-US" sz="2200" dirty="0" smtClean="0"/>
          </a:p>
          <a:p>
            <a:pPr defTabSz="1244600">
              <a:spcBef>
                <a:spcPts val="600"/>
              </a:spcBef>
              <a:spcAft>
                <a:spcPts val="600"/>
              </a:spcAft>
            </a:pPr>
            <a:endParaRPr lang="en-US" sz="2200" kern="1200" dirty="0" smtClean="0"/>
          </a:p>
        </p:txBody>
      </p:sp>
      <p:sp>
        <p:nvSpPr>
          <p:cNvPr id="8" name="Freeform 7"/>
          <p:cNvSpPr/>
          <p:nvPr/>
        </p:nvSpPr>
        <p:spPr>
          <a:xfrm>
            <a:off x="1370905" y="738273"/>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4: Probability Theory – Computing Normal Probabilities with Excel</a:t>
            </a:r>
            <a:endParaRPr lang="en-US" sz="1100" b="1" dirty="0">
              <a:solidFill>
                <a:schemeClr val="tx2"/>
              </a:solidFill>
            </a:endParaRPr>
          </a:p>
        </p:txBody>
      </p:sp>
    </p:spTree>
    <p:extLst>
      <p:ext uri="{BB962C8B-B14F-4D97-AF65-F5344CB8AC3E}">
        <p14:creationId xmlns:p14="http://schemas.microsoft.com/office/powerpoint/2010/main" val="313542870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
          <p:cNvSpPr/>
          <p:nvPr/>
        </p:nvSpPr>
        <p:spPr>
          <a:xfrm>
            <a:off x="625642" y="1220916"/>
            <a:ext cx="10940716" cy="777600"/>
          </a:xfrm>
          <a:custGeom>
            <a:avLst/>
            <a:gdLst>
              <a:gd name="connsiteX0" fmla="*/ 0 w 10940716"/>
              <a:gd name="connsiteY0" fmla="*/ 0 h 777600"/>
              <a:gd name="connsiteX1" fmla="*/ 10940716 w 10940716"/>
              <a:gd name="connsiteY1" fmla="*/ 0 h 777600"/>
              <a:gd name="connsiteX2" fmla="*/ 10940716 w 10940716"/>
              <a:gd name="connsiteY2" fmla="*/ 777600 h 777600"/>
              <a:gd name="connsiteX3" fmla="*/ 0 w 10940716"/>
              <a:gd name="connsiteY3" fmla="*/ 777600 h 777600"/>
              <a:gd name="connsiteX4" fmla="*/ 0 w 10940716"/>
              <a:gd name="connsiteY4" fmla="*/ 0 h 77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777600">
                <a:moveTo>
                  <a:pt x="0" y="0"/>
                </a:moveTo>
                <a:lnTo>
                  <a:pt x="10940716" y="0"/>
                </a:lnTo>
                <a:lnTo>
                  <a:pt x="10940716" y="777600"/>
                </a:lnTo>
                <a:lnTo>
                  <a:pt x="0" y="777600"/>
                </a:lnTo>
                <a:lnTo>
                  <a:pt x="0" y="0"/>
                </a:lnTo>
                <a:close/>
              </a:path>
            </a:pathLst>
          </a:custGeom>
          <a:solidFill>
            <a:srgbClr val="2254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3600" dirty="0" smtClean="0">
                <a:solidFill>
                  <a:schemeClr val="bg1"/>
                </a:solidFill>
                <a:effectLst>
                  <a:outerShdw blurRad="38100" dist="38100" dir="2700000" algn="tl">
                    <a:srgbClr val="000000">
                      <a:alpha val="43137"/>
                    </a:srgbClr>
                  </a:outerShdw>
                </a:effectLst>
              </a:rPr>
              <a:t>NORMINV(p</a:t>
            </a:r>
            <a:r>
              <a:rPr lang="en-US" sz="3600" dirty="0">
                <a:solidFill>
                  <a:schemeClr val="bg1"/>
                </a:solidFill>
                <a:effectLst>
                  <a:outerShdw blurRad="38100" dist="38100" dir="2700000" algn="tl">
                    <a:srgbClr val="000000">
                      <a:alpha val="43137"/>
                    </a:srgbClr>
                  </a:outerShdw>
                </a:effectLst>
              </a:rPr>
              <a:t>, </a:t>
            </a:r>
            <a:r>
              <a:rPr lang="en-US" sz="3600" i="1" dirty="0" smtClean="0">
                <a:solidFill>
                  <a:schemeClr val="bg1"/>
                </a:solidFill>
                <a:effectLst>
                  <a:outerShdw blurRad="38100" dist="38100" dir="2700000" algn="tl">
                    <a:srgbClr val="000000">
                      <a:alpha val="43137"/>
                    </a:srgbClr>
                  </a:outerShdw>
                </a:effectLst>
                <a:latin typeface="Symbol" panose="05050102010706020507" pitchFamily="18" charset="2"/>
              </a:rPr>
              <a:t> </a:t>
            </a:r>
            <a:r>
              <a:rPr lang="en-US" sz="3600" i="1" dirty="0" smtClean="0">
                <a:solidFill>
                  <a:schemeClr val="bg1"/>
                </a:solidFill>
                <a:effectLst>
                  <a:outerShdw blurRad="38100" dist="38100" dir="2700000" algn="tl">
                    <a:srgbClr val="000000">
                      <a:alpha val="43137"/>
                    </a:srgbClr>
                  </a:outerShdw>
                </a:effectLst>
              </a:rPr>
              <a:t>,</a:t>
            </a:r>
            <a:r>
              <a:rPr lang="en-US" sz="3600" i="1" dirty="0" smtClean="0">
                <a:solidFill>
                  <a:schemeClr val="bg1"/>
                </a:solidFill>
                <a:effectLst>
                  <a:outerShdw blurRad="38100" dist="38100" dir="2700000" algn="tl">
                    <a:srgbClr val="000000">
                      <a:alpha val="43137"/>
                    </a:srgbClr>
                  </a:outerShdw>
                </a:effectLst>
                <a:latin typeface="Symbol" panose="05050102010706020507" pitchFamily="18" charset="2"/>
              </a:rPr>
              <a:t> </a:t>
            </a:r>
            <a:r>
              <a:rPr lang="en-US" sz="3600" i="1" dirty="0">
                <a:solidFill>
                  <a:schemeClr val="bg1"/>
                </a:solidFill>
                <a:effectLst>
                  <a:outerShdw blurRad="38100" dist="38100" dir="2700000" algn="tl">
                    <a:srgbClr val="000000">
                      <a:alpha val="43137"/>
                    </a:srgbClr>
                  </a:outerShdw>
                </a:effectLst>
                <a:latin typeface="Symbol" panose="05050102010706020507" pitchFamily="18" charset="2"/>
              </a:rPr>
              <a:t></a:t>
            </a:r>
            <a:r>
              <a:rPr lang="en-US" sz="3600" dirty="0">
                <a:solidFill>
                  <a:schemeClr val="bg1"/>
                </a:solidFill>
                <a:effectLst>
                  <a:outerShdw blurRad="38100" dist="38100" dir="2700000" algn="tl">
                    <a:srgbClr val="000000">
                      <a:alpha val="43137"/>
                    </a:srgbClr>
                  </a:outerShdw>
                </a:effectLst>
              </a:rPr>
              <a:t>) </a:t>
            </a:r>
            <a:endParaRPr lang="en-US" sz="3600" kern="1200" dirty="0">
              <a:solidFill>
                <a:schemeClr val="bg1"/>
              </a:solidFill>
              <a:effectLst>
                <a:outerShdw blurRad="38100" dist="38100" dir="2700000" algn="tl">
                  <a:srgbClr val="000000">
                    <a:alpha val="43137"/>
                  </a:srgbClr>
                </a:outerShdw>
              </a:effectLst>
            </a:endParaRPr>
          </a:p>
        </p:txBody>
      </p:sp>
      <p:sp>
        <p:nvSpPr>
          <p:cNvPr id="23" name="Freeform 22"/>
          <p:cNvSpPr/>
          <p:nvPr/>
        </p:nvSpPr>
        <p:spPr>
          <a:xfrm>
            <a:off x="625642" y="1998516"/>
            <a:ext cx="10940716" cy="3193416"/>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solidFill>
            <a:srgbClr val="F2FFE3"/>
          </a:soli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4018" tIns="144018" rIns="192024" bIns="216027" numCol="1" spcCol="1270" anchor="t" anchorCtr="0">
            <a:noAutofit/>
          </a:bodyPr>
          <a:lstStyle/>
          <a:p>
            <a:pPr marL="285750" indent="-285750">
              <a:spcBef>
                <a:spcPts val="600"/>
              </a:spcBef>
              <a:spcAft>
                <a:spcPts val="1200"/>
              </a:spcAft>
              <a:buFont typeface="Wingdings" panose="05000000000000000000" pitchFamily="2" charset="2"/>
              <a:buChar char="§"/>
            </a:pPr>
            <a:r>
              <a:rPr lang="en-US" sz="2600" dirty="0"/>
              <a:t>If x is N(</a:t>
            </a:r>
            <a:r>
              <a:rPr lang="en-US" sz="2600" i="1" dirty="0">
                <a:latin typeface="Symbol" panose="05050102010706020507" pitchFamily="18" charset="2"/>
              </a:rPr>
              <a:t></a:t>
            </a:r>
            <a:r>
              <a:rPr lang="en-US" sz="2600" i="1" dirty="0" smtClean="0"/>
              <a:t>, </a:t>
            </a:r>
            <a:r>
              <a:rPr lang="en-US" sz="2600" i="1" dirty="0" smtClean="0">
                <a:latin typeface="Symbol" panose="05050102010706020507" pitchFamily="18" charset="2"/>
              </a:rPr>
              <a:t></a:t>
            </a:r>
            <a:r>
              <a:rPr lang="en-US" sz="2600" dirty="0"/>
              <a:t>), that is, normal with mean </a:t>
            </a:r>
            <a:r>
              <a:rPr lang="en-US" sz="2600" i="1" dirty="0">
                <a:latin typeface="Symbol" panose="05050102010706020507" pitchFamily="18" charset="2"/>
              </a:rPr>
              <a:t></a:t>
            </a:r>
            <a:r>
              <a:rPr lang="en-US" sz="2600" dirty="0"/>
              <a:t>and standard deviation </a:t>
            </a:r>
            <a:r>
              <a:rPr lang="en-US" sz="2600" i="1" dirty="0">
                <a:latin typeface="Symbol" panose="05050102010706020507" pitchFamily="18" charset="2"/>
              </a:rPr>
              <a:t></a:t>
            </a:r>
            <a:r>
              <a:rPr lang="en-US" sz="2600" dirty="0"/>
              <a:t>, then the Excel function NORMINV(p, </a:t>
            </a:r>
            <a:r>
              <a:rPr lang="en-US" sz="2600" i="1" dirty="0">
                <a:latin typeface="Symbol" panose="05050102010706020507" pitchFamily="18" charset="2"/>
              </a:rPr>
              <a:t></a:t>
            </a:r>
            <a:r>
              <a:rPr lang="en-US" sz="2600" i="1" dirty="0"/>
              <a:t>, </a:t>
            </a:r>
            <a:r>
              <a:rPr lang="en-US" sz="2600" i="1" dirty="0">
                <a:latin typeface="Symbol" panose="05050102010706020507" pitchFamily="18" charset="2"/>
              </a:rPr>
              <a:t></a:t>
            </a:r>
            <a:r>
              <a:rPr lang="en-US" sz="2600" dirty="0"/>
              <a:t>) gives the value of a such that P(x </a:t>
            </a:r>
            <a:r>
              <a:rPr lang="en-US" sz="2600" dirty="0">
                <a:latin typeface="Symbol" panose="05050102010706020507" pitchFamily="18" charset="2"/>
              </a:rPr>
              <a:t></a:t>
            </a:r>
            <a:r>
              <a:rPr lang="en-US" sz="2600" dirty="0"/>
              <a:t>a) </a:t>
            </a:r>
            <a:r>
              <a:rPr lang="en-US" sz="2600" i="1" dirty="0">
                <a:latin typeface="Symbol" panose="05050102010706020507" pitchFamily="18" charset="2"/>
              </a:rPr>
              <a:t></a:t>
            </a:r>
            <a:r>
              <a:rPr lang="en-US" sz="2600" dirty="0"/>
              <a:t>p. </a:t>
            </a:r>
            <a:endParaRPr lang="en-US" sz="2600" dirty="0" smtClean="0"/>
          </a:p>
          <a:p>
            <a:pPr marL="285750" indent="-285750">
              <a:spcBef>
                <a:spcPts val="600"/>
              </a:spcBef>
              <a:spcAft>
                <a:spcPts val="1200"/>
              </a:spcAft>
              <a:buFont typeface="Wingdings" panose="05000000000000000000" pitchFamily="2" charset="2"/>
              <a:buChar char="§"/>
            </a:pPr>
            <a:r>
              <a:rPr lang="en-US" sz="2600" dirty="0" smtClean="0"/>
              <a:t>Thus</a:t>
            </a:r>
            <a:r>
              <a:rPr lang="en-US" sz="2600" dirty="0"/>
              <a:t>, the Excel functions </a:t>
            </a:r>
            <a:r>
              <a:rPr lang="en-US" sz="2600" dirty="0" smtClean="0"/>
              <a:t>NORMDIST </a:t>
            </a:r>
            <a:r>
              <a:rPr lang="en-US" sz="2600" dirty="0"/>
              <a:t>and NORMINV are inverses of each other.</a:t>
            </a:r>
            <a:endParaRPr lang="en-US" sz="2600" dirty="0" smtClean="0"/>
          </a:p>
          <a:p>
            <a:pPr marL="0" lvl="1" defTabSz="1200150">
              <a:lnSpc>
                <a:spcPct val="90000"/>
              </a:lnSpc>
              <a:spcBef>
                <a:spcPts val="600"/>
              </a:spcBef>
              <a:spcAft>
                <a:spcPts val="1200"/>
              </a:spcAft>
            </a:pPr>
            <a:endParaRPr lang="en-US" sz="2600" dirty="0"/>
          </a:p>
        </p:txBody>
      </p:sp>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4: Probability Theory – The Inverse Normal Problem</a:t>
            </a:r>
            <a:endParaRPr lang="en-US" sz="1100" b="1" dirty="0">
              <a:solidFill>
                <a:schemeClr val="tx2"/>
              </a:solidFill>
            </a:endParaRPr>
          </a:p>
        </p:txBody>
      </p:sp>
    </p:spTree>
    <p:extLst>
      <p:ext uri="{BB962C8B-B14F-4D97-AF65-F5344CB8AC3E}">
        <p14:creationId xmlns:p14="http://schemas.microsoft.com/office/powerpoint/2010/main" val="352243921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7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750"/>
                                        <p:tgtEl>
                                          <p:spTgt spid="23"/>
                                        </p:tgtEl>
                                      </p:cBhvr>
                                    </p:animEffect>
                                  </p:childTnLst>
                                </p:cTn>
                              </p:par>
                              <p:par>
                                <p:cTn id="13" presetID="42" presetClass="entr" presetSubtype="0" fill="hold" nodeType="with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animEffect transition="in" filter="fade">
                                      <p:cBhvr>
                                        <p:cTn id="15" dur="750"/>
                                        <p:tgtEl>
                                          <p:spTgt spid="23">
                                            <p:txEl>
                                              <p:pRg st="0" end="0"/>
                                            </p:txEl>
                                          </p:spTgt>
                                        </p:tgtEl>
                                      </p:cBhvr>
                                    </p:animEffect>
                                    <p:anim calcmode="lin" valueType="num">
                                      <p:cBhvr>
                                        <p:cTn id="16" dur="75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7" dur="75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3">
                                            <p:txEl>
                                              <p:pRg st="1" end="1"/>
                                            </p:txEl>
                                          </p:spTgt>
                                        </p:tgtEl>
                                        <p:attrNameLst>
                                          <p:attrName>style.visibility</p:attrName>
                                        </p:attrNameLst>
                                      </p:cBhvr>
                                      <p:to>
                                        <p:strVal val="visible"/>
                                      </p:to>
                                    </p:set>
                                    <p:animEffect transition="in" filter="fade">
                                      <p:cBhvr>
                                        <p:cTn id="22" dur="750"/>
                                        <p:tgtEl>
                                          <p:spTgt spid="23">
                                            <p:txEl>
                                              <p:pRg st="1" end="1"/>
                                            </p:txEl>
                                          </p:spTgt>
                                        </p:tgtEl>
                                      </p:cBhvr>
                                    </p:animEffect>
                                    <p:anim calcmode="lin" valueType="num">
                                      <p:cBhvr>
                                        <p:cTn id="23" dur="75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24" dur="75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259686" y="1650252"/>
            <a:ext cx="9937187" cy="3045734"/>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pPr>
              <a:spcBef>
                <a:spcPts val="600"/>
              </a:spcBef>
              <a:spcAft>
                <a:spcPts val="600"/>
              </a:spcAft>
            </a:pPr>
            <a:r>
              <a:rPr lang="en-US" sz="2600" dirty="0"/>
              <a:t>If </a:t>
            </a:r>
            <a:r>
              <a:rPr lang="en-US" sz="2600" i="1" dirty="0">
                <a:latin typeface="Book Antiqua" panose="02040602050305030304" pitchFamily="18" charset="0"/>
              </a:rPr>
              <a:t>x</a:t>
            </a:r>
            <a:r>
              <a:rPr lang="en-US" sz="2600" i="1" dirty="0"/>
              <a:t> </a:t>
            </a:r>
            <a:r>
              <a:rPr lang="en-US" sz="2600" dirty="0"/>
              <a:t>is standard normal, find </a:t>
            </a:r>
            <a:r>
              <a:rPr lang="en-US" sz="2600" i="1" dirty="0"/>
              <a:t>a </a:t>
            </a:r>
            <a:r>
              <a:rPr lang="en-US" sz="2600" dirty="0"/>
              <a:t>such that </a:t>
            </a:r>
            <a:r>
              <a:rPr lang="en-US" sz="2600" i="1" dirty="0"/>
              <a:t>P</a:t>
            </a:r>
            <a:r>
              <a:rPr lang="en-US" sz="2600" dirty="0"/>
              <a:t>(</a:t>
            </a:r>
            <a:r>
              <a:rPr lang="en-US" sz="2600" i="1" dirty="0">
                <a:latin typeface="Book Antiqua" panose="02040602050305030304" pitchFamily="18" charset="0"/>
              </a:rPr>
              <a:t>x</a:t>
            </a:r>
            <a:r>
              <a:rPr lang="en-US" sz="2600" i="1" dirty="0"/>
              <a:t> </a:t>
            </a:r>
            <a:r>
              <a:rPr lang="en-US" sz="2600" dirty="0"/>
              <a:t>&lt; </a:t>
            </a:r>
            <a:r>
              <a:rPr lang="en-US" sz="2600" i="1" dirty="0"/>
              <a:t>a</a:t>
            </a:r>
            <a:r>
              <a:rPr lang="en-US" sz="2600" dirty="0"/>
              <a:t>) = 0.4. </a:t>
            </a:r>
            <a:endParaRPr lang="en-US" sz="2600" dirty="0" smtClean="0"/>
          </a:p>
          <a:p>
            <a:pPr marL="342900" indent="-342900">
              <a:spcBef>
                <a:spcPts val="600"/>
              </a:spcBef>
              <a:spcAft>
                <a:spcPts val="600"/>
              </a:spcAft>
              <a:buFont typeface="Wingdings" panose="05000000000000000000" pitchFamily="2" charset="2"/>
              <a:buChar char="§"/>
            </a:pPr>
            <a:r>
              <a:rPr lang="en-US" sz="2600" dirty="0" smtClean="0"/>
              <a:t>What </a:t>
            </a:r>
            <a:r>
              <a:rPr lang="en-US" sz="2600" dirty="0"/>
              <a:t>if </a:t>
            </a:r>
            <a:r>
              <a:rPr lang="en-US" sz="2600" i="1" dirty="0">
                <a:latin typeface="Book Antiqua" panose="02040602050305030304" pitchFamily="18" charset="0"/>
              </a:rPr>
              <a:t>x</a:t>
            </a:r>
            <a:r>
              <a:rPr lang="en-US" sz="2600" i="1" dirty="0"/>
              <a:t> </a:t>
            </a:r>
            <a:r>
              <a:rPr lang="en-US" sz="2600" dirty="0"/>
              <a:t>was </a:t>
            </a:r>
            <a:r>
              <a:rPr lang="en-US" sz="2600" i="1" dirty="0"/>
              <a:t>N</a:t>
            </a:r>
            <a:r>
              <a:rPr lang="en-US" sz="2600" dirty="0"/>
              <a:t>(4, 1.5)? </a:t>
            </a:r>
            <a:endParaRPr lang="en-US" sz="2600" dirty="0" smtClean="0"/>
          </a:p>
          <a:p>
            <a:pPr marL="342900" indent="-342900">
              <a:spcBef>
                <a:spcPts val="600"/>
              </a:spcBef>
              <a:spcAft>
                <a:spcPts val="600"/>
              </a:spcAft>
              <a:buFont typeface="Wingdings" panose="05000000000000000000" pitchFamily="2" charset="2"/>
              <a:buChar char="§"/>
            </a:pPr>
            <a:r>
              <a:rPr lang="en-US" sz="2600" dirty="0" smtClean="0"/>
              <a:t>Can </a:t>
            </a:r>
            <a:r>
              <a:rPr lang="en-US" sz="2600" dirty="0"/>
              <a:t>you use the </a:t>
            </a:r>
            <a:r>
              <a:rPr lang="en-US" sz="2600" i="1" dirty="0"/>
              <a:t>NORMINV </a:t>
            </a:r>
            <a:r>
              <a:rPr lang="en-US" sz="2600" dirty="0"/>
              <a:t>function to find </a:t>
            </a:r>
            <a:r>
              <a:rPr lang="en-US" sz="2600" i="1" dirty="0"/>
              <a:t>b </a:t>
            </a:r>
            <a:r>
              <a:rPr lang="en-US" sz="2600" dirty="0"/>
              <a:t>such that </a:t>
            </a:r>
            <a:r>
              <a:rPr lang="en-US" sz="2600" i="1" dirty="0"/>
              <a:t>P</a:t>
            </a:r>
            <a:r>
              <a:rPr lang="en-US" sz="2600" dirty="0"/>
              <a:t>(</a:t>
            </a:r>
            <a:r>
              <a:rPr lang="en-US" sz="2600" i="1" dirty="0">
                <a:latin typeface="Book Antiqua" panose="02040602050305030304" pitchFamily="18" charset="0"/>
              </a:rPr>
              <a:t>x</a:t>
            </a:r>
            <a:r>
              <a:rPr lang="en-US" sz="2600" i="1" dirty="0"/>
              <a:t> </a:t>
            </a:r>
            <a:r>
              <a:rPr lang="en-US" sz="2600" dirty="0"/>
              <a:t>&gt; </a:t>
            </a:r>
            <a:r>
              <a:rPr lang="en-US" sz="2600" i="1" dirty="0"/>
              <a:t>b</a:t>
            </a:r>
            <a:r>
              <a:rPr lang="en-US" sz="2600" dirty="0"/>
              <a:t>) = 0.05 if </a:t>
            </a:r>
            <a:r>
              <a:rPr lang="en-US" sz="2600" i="1" dirty="0">
                <a:latin typeface="Book Antiqua" panose="02040602050305030304" pitchFamily="18" charset="0"/>
              </a:rPr>
              <a:t>x </a:t>
            </a:r>
            <a:r>
              <a:rPr lang="en-US" sz="2600" dirty="0"/>
              <a:t>is </a:t>
            </a:r>
            <a:r>
              <a:rPr lang="en-US" sz="2600" i="1" dirty="0"/>
              <a:t>N</a:t>
            </a:r>
            <a:r>
              <a:rPr lang="en-US" sz="2600" dirty="0"/>
              <a:t>(5, 1)?</a:t>
            </a:r>
          </a:p>
          <a:p>
            <a:pPr>
              <a:spcBef>
                <a:spcPts val="600"/>
              </a:spcBef>
              <a:spcAft>
                <a:spcPts val="600"/>
              </a:spcAft>
            </a:pPr>
            <a:endParaRPr lang="en-US" sz="2600" dirty="0" smtClean="0"/>
          </a:p>
          <a:p>
            <a:pPr defTabSz="1244600">
              <a:spcBef>
                <a:spcPts val="600"/>
              </a:spcBef>
              <a:spcAft>
                <a:spcPts val="600"/>
              </a:spcAft>
            </a:pPr>
            <a:endParaRPr lang="en-US" sz="2600" kern="1200" dirty="0" smtClean="0"/>
          </a:p>
        </p:txBody>
      </p:sp>
      <p:sp>
        <p:nvSpPr>
          <p:cNvPr id="8" name="Freeform 7"/>
          <p:cNvSpPr/>
          <p:nvPr/>
        </p:nvSpPr>
        <p:spPr>
          <a:xfrm>
            <a:off x="1386404" y="1265215"/>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4: Probability Theory – The Inverse Normal Problem</a:t>
            </a:r>
            <a:endParaRPr lang="en-US" sz="1100" b="1" dirty="0">
              <a:solidFill>
                <a:schemeClr val="tx2"/>
              </a:solidFill>
            </a:endParaRPr>
          </a:p>
        </p:txBody>
      </p:sp>
    </p:spTree>
    <p:extLst>
      <p:ext uri="{BB962C8B-B14F-4D97-AF65-F5344CB8AC3E}">
        <p14:creationId xmlns:p14="http://schemas.microsoft.com/office/powerpoint/2010/main" val="387196917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
          <p:cNvSpPr/>
          <p:nvPr/>
        </p:nvSpPr>
        <p:spPr>
          <a:xfrm>
            <a:off x="752312" y="817960"/>
            <a:ext cx="10940716" cy="777600"/>
          </a:xfrm>
          <a:custGeom>
            <a:avLst/>
            <a:gdLst>
              <a:gd name="connsiteX0" fmla="*/ 0 w 10940716"/>
              <a:gd name="connsiteY0" fmla="*/ 0 h 777600"/>
              <a:gd name="connsiteX1" fmla="*/ 10940716 w 10940716"/>
              <a:gd name="connsiteY1" fmla="*/ 0 h 777600"/>
              <a:gd name="connsiteX2" fmla="*/ 10940716 w 10940716"/>
              <a:gd name="connsiteY2" fmla="*/ 777600 h 777600"/>
              <a:gd name="connsiteX3" fmla="*/ 0 w 10940716"/>
              <a:gd name="connsiteY3" fmla="*/ 777600 h 777600"/>
              <a:gd name="connsiteX4" fmla="*/ 0 w 10940716"/>
              <a:gd name="connsiteY4" fmla="*/ 0 h 77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777600">
                <a:moveTo>
                  <a:pt x="0" y="0"/>
                </a:moveTo>
                <a:lnTo>
                  <a:pt x="10940716" y="0"/>
                </a:lnTo>
                <a:lnTo>
                  <a:pt x="10940716" y="777600"/>
                </a:lnTo>
                <a:lnTo>
                  <a:pt x="0" y="777600"/>
                </a:lnTo>
                <a:lnTo>
                  <a:pt x="0" y="0"/>
                </a:lnTo>
                <a:close/>
              </a:path>
            </a:pathLst>
          </a:custGeom>
          <a:solidFill>
            <a:srgbClr val="2254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en-US" sz="4400">
                <a:solidFill>
                  <a:schemeClr val="bg1"/>
                </a:solidFill>
                <a:effectLst>
                  <a:outerShdw blurRad="38100" dist="38100" dir="2700000" algn="tl">
                    <a:srgbClr val="000000">
                      <a:alpha val="43137"/>
                    </a:srgbClr>
                  </a:outerShdw>
                </a:effectLst>
              </a:rPr>
              <a:t>s</a:t>
            </a:r>
            <a:r>
              <a:rPr lang="en-US" sz="4400" smtClean="0">
                <a:solidFill>
                  <a:schemeClr val="bg1"/>
                </a:solidFill>
                <a:effectLst>
                  <a:outerShdw blurRad="38100" dist="38100" dir="2700000" algn="tl">
                    <a:srgbClr val="000000">
                      <a:alpha val="43137"/>
                    </a:srgbClr>
                  </a:outerShdw>
                </a:effectLst>
              </a:rPr>
              <a:t>ample space S</a:t>
            </a:r>
            <a:endParaRPr lang="en-US" sz="4400" kern="1200" dirty="0">
              <a:solidFill>
                <a:schemeClr val="bg1"/>
              </a:solidFill>
              <a:effectLst>
                <a:outerShdw blurRad="38100" dist="38100" dir="2700000" algn="tl">
                  <a:srgbClr val="000000">
                    <a:alpha val="43137"/>
                  </a:srgbClr>
                </a:outerShdw>
              </a:effectLst>
            </a:endParaRPr>
          </a:p>
        </p:txBody>
      </p:sp>
      <p:sp>
        <p:nvSpPr>
          <p:cNvPr id="23" name="Freeform 22"/>
          <p:cNvSpPr/>
          <p:nvPr/>
        </p:nvSpPr>
        <p:spPr>
          <a:xfrm>
            <a:off x="752312" y="1595560"/>
            <a:ext cx="10940716" cy="4690940"/>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solidFill>
            <a:srgbClr val="F2FFE3"/>
          </a:soli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4018" tIns="144018" rIns="192024" bIns="216027" numCol="1" spcCol="1270" anchor="t" anchorCtr="0">
            <a:noAutofit/>
          </a:bodyPr>
          <a:lstStyle/>
          <a:p>
            <a:pPr lvl="1" indent="-457200" defTabSz="1200150">
              <a:lnSpc>
                <a:spcPct val="90000"/>
              </a:lnSpc>
              <a:spcBef>
                <a:spcPts val="600"/>
              </a:spcBef>
              <a:spcAft>
                <a:spcPts val="1200"/>
              </a:spcAft>
              <a:buFont typeface="Wingdings" panose="05000000000000000000" pitchFamily="2" charset="2"/>
              <a:buChar char="Ø"/>
            </a:pPr>
            <a:r>
              <a:rPr lang="en-US" sz="2400" dirty="0"/>
              <a:t>t</a:t>
            </a:r>
            <a:r>
              <a:rPr lang="en-US" sz="2400" dirty="0" smtClean="0"/>
              <a:t>he set </a:t>
            </a:r>
            <a:r>
              <a:rPr lang="en-US" sz="2400" dirty="0"/>
              <a:t>of all possible outcomes of an experiment</a:t>
            </a:r>
          </a:p>
          <a:p>
            <a:pPr lvl="1" indent="-457200" defTabSz="1200150">
              <a:lnSpc>
                <a:spcPct val="90000"/>
              </a:lnSpc>
              <a:spcBef>
                <a:spcPts val="600"/>
              </a:spcBef>
              <a:spcAft>
                <a:spcPts val="1200"/>
              </a:spcAft>
              <a:buFont typeface="Wingdings" panose="05000000000000000000" pitchFamily="2" charset="2"/>
              <a:buChar char="§"/>
            </a:pPr>
            <a:r>
              <a:rPr lang="en-US" sz="2400" dirty="0">
                <a:effectLst>
                  <a:outerShdw blurRad="38100" dist="38100" dir="2700000" algn="tl">
                    <a:srgbClr val="000000">
                      <a:alpha val="43137"/>
                    </a:srgbClr>
                  </a:outerShdw>
                </a:effectLst>
              </a:rPr>
              <a:t>E</a:t>
            </a:r>
            <a:r>
              <a:rPr lang="en-US" sz="2400" dirty="0" smtClean="0">
                <a:effectLst>
                  <a:outerShdw blurRad="38100" dist="38100" dir="2700000" algn="tl">
                    <a:srgbClr val="000000">
                      <a:alpha val="43137"/>
                    </a:srgbClr>
                  </a:outerShdw>
                </a:effectLst>
              </a:rPr>
              <a:t>vent</a:t>
            </a:r>
            <a:r>
              <a:rPr lang="en-US" sz="2400" i="1" dirty="0" smtClean="0"/>
              <a:t> </a:t>
            </a:r>
            <a:r>
              <a:rPr lang="en-US" sz="2400" dirty="0" smtClean="0"/>
              <a:t>– is a </a:t>
            </a:r>
            <a:r>
              <a:rPr lang="en-US" sz="2400" dirty="0"/>
              <a:t>subset of </a:t>
            </a:r>
            <a:r>
              <a:rPr lang="en-US" sz="2400" b="1" i="1" dirty="0"/>
              <a:t>S</a:t>
            </a:r>
          </a:p>
          <a:p>
            <a:pPr lvl="1" indent="-457200" defTabSz="1200150">
              <a:lnSpc>
                <a:spcPct val="90000"/>
              </a:lnSpc>
              <a:spcBef>
                <a:spcPts val="600"/>
              </a:spcBef>
              <a:spcAft>
                <a:spcPts val="1200"/>
              </a:spcAft>
              <a:buFont typeface="Wingdings" panose="05000000000000000000" pitchFamily="2" charset="2"/>
              <a:buChar char="§"/>
            </a:pPr>
            <a:r>
              <a:rPr lang="en-US" sz="2400" dirty="0">
                <a:effectLst>
                  <a:outerShdw blurRad="38100" dist="38100" dir="2700000" algn="tl">
                    <a:srgbClr val="000000">
                      <a:alpha val="43137"/>
                    </a:srgbClr>
                  </a:outerShdw>
                </a:effectLst>
              </a:rPr>
              <a:t>P</a:t>
            </a:r>
            <a:r>
              <a:rPr lang="en-US" sz="2400" dirty="0" smtClean="0">
                <a:effectLst>
                  <a:outerShdw blurRad="38100" dist="38100" dir="2700000" algn="tl">
                    <a:srgbClr val="000000">
                      <a:alpha val="43137"/>
                    </a:srgbClr>
                  </a:outerShdw>
                </a:effectLst>
              </a:rPr>
              <a:t>robability </a:t>
            </a:r>
            <a:r>
              <a:rPr lang="en-US" sz="2400" dirty="0">
                <a:effectLst>
                  <a:outerShdw blurRad="38100" dist="38100" dir="2700000" algn="tl">
                    <a:srgbClr val="000000">
                      <a:alpha val="43137"/>
                    </a:srgbClr>
                  </a:outerShdw>
                </a:effectLst>
              </a:rPr>
              <a:t>of an event</a:t>
            </a:r>
            <a:r>
              <a:rPr lang="en-US" sz="2400" i="1" dirty="0">
                <a:effectLst>
                  <a:outerShdw blurRad="38100" dist="38100" dir="2700000" algn="tl">
                    <a:srgbClr val="000000">
                      <a:alpha val="43137"/>
                    </a:srgbClr>
                  </a:outerShdw>
                </a:effectLst>
              </a:rPr>
              <a:t> </a:t>
            </a:r>
            <a:r>
              <a:rPr lang="en-US" sz="2400" dirty="0" smtClean="0"/>
              <a:t>– the </a:t>
            </a:r>
            <a:r>
              <a:rPr lang="en-US" sz="2400" dirty="0"/>
              <a:t>chance, or likelihood, that this event indeed takes </a:t>
            </a:r>
            <a:r>
              <a:rPr lang="en-US" sz="2400" dirty="0" smtClean="0"/>
              <a:t>place</a:t>
            </a:r>
            <a:endParaRPr lang="en-US" sz="2400" dirty="0"/>
          </a:p>
          <a:p>
            <a:pPr lvl="2" indent="-457200" defTabSz="1200150">
              <a:lnSpc>
                <a:spcPct val="90000"/>
              </a:lnSpc>
              <a:spcAft>
                <a:spcPts val="600"/>
              </a:spcAft>
              <a:buFont typeface="Wingdings" panose="05000000000000000000" pitchFamily="2" charset="2"/>
              <a:buChar char="§"/>
            </a:pPr>
            <a:r>
              <a:rPr lang="en-US" sz="2200" dirty="0"/>
              <a:t>All probabilities will be numbers between 0.0 and 1.0, inclusive, </a:t>
            </a:r>
            <a:endParaRPr lang="en-US" sz="2200" dirty="0" smtClean="0"/>
          </a:p>
          <a:p>
            <a:pPr lvl="3" indent="-457200" defTabSz="1200150">
              <a:lnSpc>
                <a:spcPct val="90000"/>
              </a:lnSpc>
              <a:spcAft>
                <a:spcPts val="600"/>
              </a:spcAft>
              <a:buFont typeface="Wingdings" panose="05000000000000000000" pitchFamily="2" charset="2"/>
              <a:buChar char="§"/>
            </a:pPr>
            <a:r>
              <a:rPr lang="en-US" sz="2200" dirty="0" smtClean="0"/>
              <a:t>where </a:t>
            </a:r>
            <a:r>
              <a:rPr lang="en-US" sz="2200" dirty="0"/>
              <a:t>a probability of 0 means that an event does not happen and a probability of 1.0 means that an event will happen for </a:t>
            </a:r>
            <a:r>
              <a:rPr lang="en-US" sz="2200" dirty="0" smtClean="0"/>
              <a:t>certain</a:t>
            </a:r>
            <a:endParaRPr lang="en-US" sz="2200" dirty="0"/>
          </a:p>
          <a:p>
            <a:pPr lvl="2" indent="-457200" defTabSz="1200150">
              <a:lnSpc>
                <a:spcPct val="90000"/>
              </a:lnSpc>
              <a:spcBef>
                <a:spcPts val="600"/>
              </a:spcBef>
              <a:spcAft>
                <a:spcPts val="600"/>
              </a:spcAft>
              <a:buFont typeface="Wingdings" panose="05000000000000000000" pitchFamily="2" charset="2"/>
              <a:buChar char="§"/>
            </a:pPr>
            <a:r>
              <a:rPr lang="en-US" sz="2200" dirty="0"/>
              <a:t>We will often use the notation </a:t>
            </a:r>
            <a:r>
              <a:rPr lang="en-US" sz="2200" i="1" dirty="0"/>
              <a:t>P</a:t>
            </a:r>
            <a:r>
              <a:rPr lang="en-US" sz="2200" b="1" dirty="0"/>
              <a:t>(</a:t>
            </a:r>
            <a:r>
              <a:rPr lang="en-US" sz="2200" b="1" i="1" dirty="0"/>
              <a:t>A</a:t>
            </a:r>
            <a:r>
              <a:rPr lang="en-US" sz="2200" b="1" dirty="0"/>
              <a:t>) </a:t>
            </a:r>
            <a:r>
              <a:rPr lang="en-US" sz="2200" dirty="0"/>
              <a:t>to denote the probability of event </a:t>
            </a:r>
            <a:r>
              <a:rPr lang="en-US" sz="2200" b="1" i="1" dirty="0"/>
              <a:t>A </a:t>
            </a:r>
            <a:r>
              <a:rPr lang="en-US" sz="2200" dirty="0"/>
              <a:t>occurring. </a:t>
            </a:r>
          </a:p>
          <a:p>
            <a:pPr lvl="2" indent="-457200" defTabSz="1200150">
              <a:lnSpc>
                <a:spcPct val="90000"/>
              </a:lnSpc>
              <a:spcBef>
                <a:spcPts val="600"/>
              </a:spcBef>
              <a:spcAft>
                <a:spcPts val="600"/>
              </a:spcAft>
              <a:buFont typeface="Wingdings" panose="05000000000000000000" pitchFamily="2" charset="2"/>
              <a:buChar char="§"/>
            </a:pPr>
            <a:r>
              <a:rPr lang="en-US" sz="2200" dirty="0"/>
              <a:t>The total probability of all events must be equal to 1.0, that is, </a:t>
            </a:r>
            <a:r>
              <a:rPr lang="en-US" sz="2200" i="1" dirty="0"/>
              <a:t>P</a:t>
            </a:r>
            <a:r>
              <a:rPr lang="en-US" sz="2200" dirty="0"/>
              <a:t>(</a:t>
            </a:r>
            <a:r>
              <a:rPr lang="en-US" sz="2200" b="1" i="1" dirty="0"/>
              <a:t>S</a:t>
            </a:r>
            <a:r>
              <a:rPr lang="en-US" sz="2200" dirty="0"/>
              <a:t>) = 1</a:t>
            </a:r>
            <a:r>
              <a:rPr lang="en-US" sz="2200" dirty="0" smtClean="0"/>
              <a:t>.</a:t>
            </a:r>
            <a:endParaRPr lang="en-US" sz="2200" dirty="0" smtClean="0">
              <a:effectLst>
                <a:outerShdw blurRad="38100" dist="38100" dir="2700000" algn="tl">
                  <a:srgbClr val="000000">
                    <a:alpha val="43137"/>
                  </a:srgbClr>
                </a:outerShdw>
              </a:effectLst>
            </a:endParaRPr>
          </a:p>
          <a:p>
            <a:pPr marL="0" lvl="1" defTabSz="1200150">
              <a:lnSpc>
                <a:spcPct val="90000"/>
              </a:lnSpc>
              <a:spcBef>
                <a:spcPts val="600"/>
              </a:spcBef>
              <a:spcAft>
                <a:spcPts val="1200"/>
              </a:spcAft>
            </a:pPr>
            <a:endParaRPr lang="en-US" sz="2800" dirty="0"/>
          </a:p>
        </p:txBody>
      </p:sp>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4: Probability Theory – Introduction</a:t>
            </a:r>
            <a:endParaRPr lang="en-US" sz="1100" b="1" dirty="0">
              <a:solidFill>
                <a:schemeClr val="tx2"/>
              </a:solidFill>
            </a:endParaRPr>
          </a:p>
        </p:txBody>
      </p:sp>
    </p:spTree>
    <p:extLst>
      <p:ext uri="{BB962C8B-B14F-4D97-AF65-F5344CB8AC3E}">
        <p14:creationId xmlns:p14="http://schemas.microsoft.com/office/powerpoint/2010/main" val="79057191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7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750"/>
                                        <p:tgtEl>
                                          <p:spTgt spid="23"/>
                                        </p:tgtEl>
                                      </p:cBhvr>
                                    </p:animEffect>
                                  </p:childTnLst>
                                </p:cTn>
                              </p:par>
                              <p:par>
                                <p:cTn id="13" presetID="42" presetClass="entr" presetSubtype="0" fill="hold" nodeType="with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animEffect transition="in" filter="fade">
                                      <p:cBhvr>
                                        <p:cTn id="15" dur="750"/>
                                        <p:tgtEl>
                                          <p:spTgt spid="23">
                                            <p:txEl>
                                              <p:pRg st="0" end="0"/>
                                            </p:txEl>
                                          </p:spTgt>
                                        </p:tgtEl>
                                      </p:cBhvr>
                                    </p:animEffect>
                                    <p:anim calcmode="lin" valueType="num">
                                      <p:cBhvr>
                                        <p:cTn id="16" dur="75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7" dur="75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3">
                                            <p:txEl>
                                              <p:pRg st="1" end="1"/>
                                            </p:txEl>
                                          </p:spTgt>
                                        </p:tgtEl>
                                        <p:attrNameLst>
                                          <p:attrName>style.visibility</p:attrName>
                                        </p:attrNameLst>
                                      </p:cBhvr>
                                      <p:to>
                                        <p:strVal val="visible"/>
                                      </p:to>
                                    </p:set>
                                    <p:animEffect transition="in" filter="fade">
                                      <p:cBhvr>
                                        <p:cTn id="22" dur="750"/>
                                        <p:tgtEl>
                                          <p:spTgt spid="23">
                                            <p:txEl>
                                              <p:pRg st="1" end="1"/>
                                            </p:txEl>
                                          </p:spTgt>
                                        </p:tgtEl>
                                      </p:cBhvr>
                                    </p:animEffect>
                                    <p:anim calcmode="lin" valueType="num">
                                      <p:cBhvr>
                                        <p:cTn id="23" dur="75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24" dur="75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3">
                                            <p:txEl>
                                              <p:pRg st="2" end="2"/>
                                            </p:txEl>
                                          </p:spTgt>
                                        </p:tgtEl>
                                        <p:attrNameLst>
                                          <p:attrName>style.visibility</p:attrName>
                                        </p:attrNameLst>
                                      </p:cBhvr>
                                      <p:to>
                                        <p:strVal val="visible"/>
                                      </p:to>
                                    </p:set>
                                    <p:animEffect transition="in" filter="fade">
                                      <p:cBhvr>
                                        <p:cTn id="29" dur="750"/>
                                        <p:tgtEl>
                                          <p:spTgt spid="23">
                                            <p:txEl>
                                              <p:pRg st="2" end="2"/>
                                            </p:txEl>
                                          </p:spTgt>
                                        </p:tgtEl>
                                      </p:cBhvr>
                                    </p:animEffect>
                                    <p:anim calcmode="lin" valueType="num">
                                      <p:cBhvr>
                                        <p:cTn id="30" dur="75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31" dur="75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3">
                                            <p:txEl>
                                              <p:pRg st="3" end="3"/>
                                            </p:txEl>
                                          </p:spTgt>
                                        </p:tgtEl>
                                        <p:attrNameLst>
                                          <p:attrName>style.visibility</p:attrName>
                                        </p:attrNameLst>
                                      </p:cBhvr>
                                      <p:to>
                                        <p:strVal val="visible"/>
                                      </p:to>
                                    </p:set>
                                    <p:animEffect transition="in" filter="fade">
                                      <p:cBhvr>
                                        <p:cTn id="36" dur="750"/>
                                        <p:tgtEl>
                                          <p:spTgt spid="23">
                                            <p:txEl>
                                              <p:pRg st="3" end="3"/>
                                            </p:txEl>
                                          </p:spTgt>
                                        </p:tgtEl>
                                      </p:cBhvr>
                                    </p:animEffect>
                                    <p:anim calcmode="lin" valueType="num">
                                      <p:cBhvr>
                                        <p:cTn id="37" dur="75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38" dur="750" fill="hold"/>
                                        <p:tgtEl>
                                          <p:spTgt spid="23">
                                            <p:txEl>
                                              <p:pRg st="3" end="3"/>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3">
                                            <p:txEl>
                                              <p:pRg st="4" end="4"/>
                                            </p:txEl>
                                          </p:spTgt>
                                        </p:tgtEl>
                                        <p:attrNameLst>
                                          <p:attrName>style.visibility</p:attrName>
                                        </p:attrNameLst>
                                      </p:cBhvr>
                                      <p:to>
                                        <p:strVal val="visible"/>
                                      </p:to>
                                    </p:set>
                                    <p:animEffect transition="in" filter="fade">
                                      <p:cBhvr>
                                        <p:cTn id="41" dur="750"/>
                                        <p:tgtEl>
                                          <p:spTgt spid="23">
                                            <p:txEl>
                                              <p:pRg st="4" end="4"/>
                                            </p:txEl>
                                          </p:spTgt>
                                        </p:tgtEl>
                                      </p:cBhvr>
                                    </p:animEffect>
                                    <p:anim calcmode="lin" valueType="num">
                                      <p:cBhvr>
                                        <p:cTn id="42" dur="75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43" dur="75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3">
                                            <p:txEl>
                                              <p:pRg st="5" end="5"/>
                                            </p:txEl>
                                          </p:spTgt>
                                        </p:tgtEl>
                                        <p:attrNameLst>
                                          <p:attrName>style.visibility</p:attrName>
                                        </p:attrNameLst>
                                      </p:cBhvr>
                                      <p:to>
                                        <p:strVal val="visible"/>
                                      </p:to>
                                    </p:set>
                                    <p:animEffect transition="in" filter="fade">
                                      <p:cBhvr>
                                        <p:cTn id="48" dur="750"/>
                                        <p:tgtEl>
                                          <p:spTgt spid="23">
                                            <p:txEl>
                                              <p:pRg st="5" end="5"/>
                                            </p:txEl>
                                          </p:spTgt>
                                        </p:tgtEl>
                                      </p:cBhvr>
                                    </p:animEffect>
                                    <p:anim calcmode="lin" valueType="num">
                                      <p:cBhvr>
                                        <p:cTn id="49" dur="75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50" dur="75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23">
                                            <p:txEl>
                                              <p:pRg st="6" end="6"/>
                                            </p:txEl>
                                          </p:spTgt>
                                        </p:tgtEl>
                                        <p:attrNameLst>
                                          <p:attrName>style.visibility</p:attrName>
                                        </p:attrNameLst>
                                      </p:cBhvr>
                                      <p:to>
                                        <p:strVal val="visible"/>
                                      </p:to>
                                    </p:set>
                                    <p:animEffect transition="in" filter="fade">
                                      <p:cBhvr>
                                        <p:cTn id="55" dur="750"/>
                                        <p:tgtEl>
                                          <p:spTgt spid="23">
                                            <p:txEl>
                                              <p:pRg st="6" end="6"/>
                                            </p:txEl>
                                          </p:spTgt>
                                        </p:tgtEl>
                                      </p:cBhvr>
                                    </p:animEffect>
                                    <p:anim calcmode="lin" valueType="num">
                                      <p:cBhvr>
                                        <p:cTn id="56" dur="75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57" dur="75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ts val="600"/>
              </a:spcBef>
              <a:spcAft>
                <a:spcPts val="1200"/>
              </a:spcAft>
            </a:pPr>
            <a:r>
              <a:rPr lang="en-US" dirty="0"/>
              <a:t>For the first question, we know right away that </a:t>
            </a:r>
            <a:r>
              <a:rPr lang="en-US" sz="2400" i="1" dirty="0"/>
              <a:t>a</a:t>
            </a:r>
            <a:r>
              <a:rPr lang="en-US" sz="2800" i="1" dirty="0">
                <a:latin typeface="Book Antiqua" panose="02040602050305030304" pitchFamily="18" charset="0"/>
              </a:rPr>
              <a:t> </a:t>
            </a:r>
            <a:r>
              <a:rPr lang="en-US" dirty="0"/>
              <a:t>must be less than 0 because the distribution is normal with mean 0 and standard deviation 1. </a:t>
            </a:r>
            <a:endParaRPr lang="en-US" dirty="0" smtClean="0"/>
          </a:p>
          <a:p>
            <a:pPr lvl="1">
              <a:spcBef>
                <a:spcPts val="600"/>
              </a:spcBef>
              <a:spcAft>
                <a:spcPts val="1200"/>
              </a:spcAft>
            </a:pPr>
            <a:r>
              <a:rPr lang="en-US" dirty="0" smtClean="0"/>
              <a:t>Thus</a:t>
            </a:r>
            <a:r>
              <a:rPr lang="en-US" dirty="0"/>
              <a:t>, if a probability of the form </a:t>
            </a:r>
            <a:r>
              <a:rPr lang="en-US" i="1" dirty="0"/>
              <a:t>P</a:t>
            </a:r>
            <a:r>
              <a:rPr lang="en-US" dirty="0"/>
              <a:t>(</a:t>
            </a:r>
            <a:r>
              <a:rPr lang="en-US" i="1" dirty="0"/>
              <a:t>x </a:t>
            </a:r>
            <a:r>
              <a:rPr lang="en-US" dirty="0"/>
              <a:t>&lt; </a:t>
            </a:r>
            <a:r>
              <a:rPr lang="en-US" i="1" dirty="0"/>
              <a:t>a</a:t>
            </a:r>
            <a:r>
              <a:rPr lang="en-US" dirty="0"/>
              <a:t>) wants to be less than 50 </a:t>
            </a:r>
            <a:r>
              <a:rPr lang="en-US" dirty="0" smtClean="0"/>
              <a:t>percent</a:t>
            </a:r>
            <a:r>
              <a:rPr lang="en-US" dirty="0"/>
              <a:t>, </a:t>
            </a:r>
            <a:r>
              <a:rPr lang="en-US" i="1" dirty="0"/>
              <a:t>a</a:t>
            </a:r>
            <a:r>
              <a:rPr lang="en-US" i="1" dirty="0" smtClean="0"/>
              <a:t> </a:t>
            </a:r>
            <a:r>
              <a:rPr lang="en-US" dirty="0"/>
              <a:t>must be negative. </a:t>
            </a:r>
            <a:endParaRPr lang="en-US" dirty="0" smtClean="0"/>
          </a:p>
          <a:p>
            <a:pPr lvl="1">
              <a:spcBef>
                <a:spcPts val="600"/>
              </a:spcBef>
              <a:spcAft>
                <a:spcPts val="1200"/>
              </a:spcAft>
            </a:pPr>
            <a:r>
              <a:rPr lang="en-US" dirty="0" smtClean="0"/>
              <a:t>In </a:t>
            </a:r>
            <a:r>
              <a:rPr lang="en-US" dirty="0"/>
              <a:t>fact, </a:t>
            </a:r>
            <a:r>
              <a:rPr lang="en-US" i="1" dirty="0"/>
              <a:t>a</a:t>
            </a:r>
            <a:r>
              <a:rPr lang="en-US" i="1" dirty="0" smtClean="0"/>
              <a:t> </a:t>
            </a:r>
            <a:r>
              <a:rPr lang="en-US" dirty="0"/>
              <a:t>= </a:t>
            </a:r>
            <a:r>
              <a:rPr lang="en-US" i="1" dirty="0"/>
              <a:t>NORMINV</a:t>
            </a:r>
            <a:r>
              <a:rPr lang="en-US" dirty="0"/>
              <a:t>(0.4, 0, 1) = -0.2533.</a:t>
            </a:r>
          </a:p>
          <a:p>
            <a:pPr>
              <a:spcBef>
                <a:spcPts val="600"/>
              </a:spcBef>
              <a:spcAft>
                <a:spcPts val="1200"/>
              </a:spcAft>
            </a:pPr>
            <a:r>
              <a:rPr lang="en-US" dirty="0"/>
              <a:t>Indeed, we can check that </a:t>
            </a:r>
            <a:r>
              <a:rPr lang="en-US" i="1" dirty="0"/>
              <a:t>NORMDIST</a:t>
            </a:r>
            <a:r>
              <a:rPr lang="en-US" dirty="0"/>
              <a:t>(-0.2533, 0, 1, </a:t>
            </a:r>
            <a:r>
              <a:rPr lang="en-US" i="1" dirty="0"/>
              <a:t>true</a:t>
            </a:r>
            <a:r>
              <a:rPr lang="en-US" dirty="0"/>
              <a:t>) = 0.4, which is of course the inverse of the problem.</a:t>
            </a:r>
          </a:p>
          <a:p>
            <a:pPr>
              <a:spcBef>
                <a:spcPts val="600"/>
              </a:spcBef>
              <a:spcAft>
                <a:spcPts val="1200"/>
              </a:spcAft>
            </a:pPr>
            <a:endParaRPr lang="en-US" dirty="0"/>
          </a:p>
        </p:txBody>
      </p:sp>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4: Probability Theory – The Inverse Normal Problem</a:t>
            </a:r>
            <a:endParaRPr lang="en-US" sz="1100" b="1" dirty="0">
              <a:solidFill>
                <a:schemeClr val="tx2"/>
              </a:solidFill>
            </a:endParaRPr>
          </a:p>
        </p:txBody>
      </p:sp>
    </p:spTree>
    <p:extLst>
      <p:ext uri="{BB962C8B-B14F-4D97-AF65-F5344CB8AC3E}">
        <p14:creationId xmlns:p14="http://schemas.microsoft.com/office/powerpoint/2010/main" val="391616884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750"/>
                                        <p:tgtEl>
                                          <p:spTgt spid="2">
                                            <p:txEl>
                                              <p:pRg st="3" end="3"/>
                                            </p:txEl>
                                          </p:spTgt>
                                        </p:tgtEl>
                                      </p:cBhvr>
                                    </p:animEffect>
                                    <p:anim calcmode="lin" valueType="num">
                                      <p:cBhvr>
                                        <p:cTn id="22"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If the variable </a:t>
            </a:r>
            <a:r>
              <a:rPr lang="en-US" i="1" dirty="0">
                <a:latin typeface="Book Antiqua" panose="02040602050305030304" pitchFamily="18" charset="0"/>
              </a:rPr>
              <a:t>x</a:t>
            </a:r>
            <a:r>
              <a:rPr lang="en-US" i="1" dirty="0"/>
              <a:t> </a:t>
            </a:r>
            <a:r>
              <a:rPr lang="en-US" dirty="0"/>
              <a:t>was </a:t>
            </a:r>
            <a:r>
              <a:rPr lang="en-US" i="1" dirty="0"/>
              <a:t>N</a:t>
            </a:r>
            <a:r>
              <a:rPr lang="en-US" dirty="0"/>
              <a:t>(4, 1.5) instead of the standard normal and we again wanted to find </a:t>
            </a:r>
            <a:r>
              <a:rPr lang="en-US" i="1" dirty="0"/>
              <a:t>a </a:t>
            </a:r>
            <a:r>
              <a:rPr lang="en-US" dirty="0"/>
              <a:t>such that </a:t>
            </a:r>
            <a:r>
              <a:rPr lang="en-US" i="1" dirty="0"/>
              <a:t>P</a:t>
            </a:r>
            <a:r>
              <a:rPr lang="en-US" dirty="0"/>
              <a:t>(</a:t>
            </a:r>
            <a:r>
              <a:rPr lang="en-US" i="1" dirty="0">
                <a:latin typeface="Book Antiqua" panose="02040602050305030304" pitchFamily="18" charset="0"/>
              </a:rPr>
              <a:t>x</a:t>
            </a:r>
            <a:r>
              <a:rPr lang="en-US" i="1" dirty="0"/>
              <a:t> </a:t>
            </a:r>
            <a:r>
              <a:rPr lang="en-US" dirty="0"/>
              <a:t>&lt; </a:t>
            </a:r>
            <a:r>
              <a:rPr lang="en-US" i="1" dirty="0"/>
              <a:t>a</a:t>
            </a:r>
            <a:r>
              <a:rPr lang="en-US" dirty="0"/>
              <a:t>) = 0.4, then it is easy to see that </a:t>
            </a:r>
            <a:r>
              <a:rPr lang="en-US" i="1" dirty="0"/>
              <a:t>a </a:t>
            </a:r>
            <a:r>
              <a:rPr lang="en-US" dirty="0"/>
              <a:t>has to be less than the mean of 4. </a:t>
            </a:r>
            <a:endParaRPr lang="en-US" dirty="0" smtClean="0"/>
          </a:p>
          <a:p>
            <a:pPr lvl="1"/>
            <a:r>
              <a:rPr lang="en-US" dirty="0" smtClean="0"/>
              <a:t>In </a:t>
            </a:r>
            <a:r>
              <a:rPr lang="en-US" dirty="0"/>
              <a:t>fact, </a:t>
            </a:r>
            <a:r>
              <a:rPr lang="en-US" sz="2800" i="1" dirty="0"/>
              <a:t>a</a:t>
            </a:r>
            <a:r>
              <a:rPr lang="en-US" i="1" dirty="0"/>
              <a:t> </a:t>
            </a:r>
            <a:r>
              <a:rPr lang="en-US" dirty="0"/>
              <a:t>= </a:t>
            </a:r>
            <a:r>
              <a:rPr lang="en-US" i="1" dirty="0"/>
              <a:t>NORMINV</a:t>
            </a:r>
            <a:r>
              <a:rPr lang="en-US" dirty="0"/>
              <a:t>(0.4, 4, 1.5) = 3.6200. </a:t>
            </a:r>
            <a:endParaRPr lang="en-US" dirty="0" smtClean="0"/>
          </a:p>
          <a:p>
            <a:pPr lvl="1"/>
            <a:r>
              <a:rPr lang="en-US" dirty="0" smtClean="0"/>
              <a:t>We </a:t>
            </a:r>
            <a:r>
              <a:rPr lang="en-US" dirty="0"/>
              <a:t>could verify this again using </a:t>
            </a:r>
            <a:r>
              <a:rPr lang="en-US" i="1" dirty="0"/>
              <a:t>NORMDIST </a:t>
            </a:r>
            <a:r>
              <a:rPr lang="en-US" dirty="0"/>
              <a:t>but we will leave that to you.</a:t>
            </a:r>
          </a:p>
          <a:p>
            <a:r>
              <a:rPr lang="en-US" dirty="0"/>
              <a:t>Finally, with a little imagination and the picture of the normal </a:t>
            </a:r>
            <a:r>
              <a:rPr lang="en-US" dirty="0" smtClean="0"/>
              <a:t>distribution </a:t>
            </a:r>
            <a:r>
              <a:rPr lang="en-US" dirty="0"/>
              <a:t>in our mind we can figure out that to find </a:t>
            </a:r>
            <a:r>
              <a:rPr lang="en-US" i="1" dirty="0"/>
              <a:t>b </a:t>
            </a:r>
            <a:r>
              <a:rPr lang="en-US" dirty="0"/>
              <a:t>such that </a:t>
            </a:r>
            <a:r>
              <a:rPr lang="en-US" i="1" dirty="0"/>
              <a:t>P</a:t>
            </a:r>
            <a:r>
              <a:rPr lang="en-US" dirty="0"/>
              <a:t>(</a:t>
            </a:r>
            <a:r>
              <a:rPr lang="en-US" i="1" dirty="0">
                <a:latin typeface="Book Antiqua" panose="02040602050305030304" pitchFamily="18" charset="0"/>
              </a:rPr>
              <a:t>x</a:t>
            </a:r>
            <a:r>
              <a:rPr lang="en-US" i="1" dirty="0"/>
              <a:t> </a:t>
            </a:r>
            <a:r>
              <a:rPr lang="en-US" dirty="0"/>
              <a:t>&gt; </a:t>
            </a:r>
            <a:r>
              <a:rPr lang="en-US" i="1" dirty="0"/>
              <a:t>b</a:t>
            </a:r>
            <a:r>
              <a:rPr lang="en-US" dirty="0"/>
              <a:t>) </a:t>
            </a:r>
            <a:r>
              <a:rPr lang="en-US" dirty="0" smtClean="0"/>
              <a:t>= 0.05 </a:t>
            </a:r>
            <a:r>
              <a:rPr lang="en-US" dirty="0"/>
              <a:t>is equivalent to </a:t>
            </a:r>
            <a:r>
              <a:rPr lang="en-US" i="1" dirty="0"/>
              <a:t>P</a:t>
            </a:r>
            <a:r>
              <a:rPr lang="en-US" dirty="0"/>
              <a:t>(</a:t>
            </a:r>
            <a:r>
              <a:rPr lang="en-US" i="1" dirty="0">
                <a:latin typeface="Book Antiqua" panose="02040602050305030304" pitchFamily="18" charset="0"/>
              </a:rPr>
              <a:t>x</a:t>
            </a:r>
            <a:r>
              <a:rPr lang="en-US" i="1" dirty="0"/>
              <a:t> </a:t>
            </a:r>
            <a:r>
              <a:rPr lang="en-US" dirty="0"/>
              <a:t>&lt; </a:t>
            </a:r>
            <a:r>
              <a:rPr lang="en-US" i="1" dirty="0"/>
              <a:t>b</a:t>
            </a:r>
            <a:r>
              <a:rPr lang="en-US" dirty="0"/>
              <a:t>) = 0.95 </a:t>
            </a:r>
            <a:endParaRPr lang="en-US" dirty="0" smtClean="0"/>
          </a:p>
          <a:p>
            <a:pPr lvl="1"/>
            <a:r>
              <a:rPr lang="en-US" dirty="0"/>
              <a:t>S</a:t>
            </a:r>
            <a:r>
              <a:rPr lang="en-US" dirty="0" smtClean="0"/>
              <a:t>o </a:t>
            </a:r>
            <a:r>
              <a:rPr lang="en-US" dirty="0"/>
              <a:t>that </a:t>
            </a:r>
            <a:r>
              <a:rPr lang="en-US" i="1" dirty="0"/>
              <a:t>b </a:t>
            </a:r>
            <a:r>
              <a:rPr lang="en-US" dirty="0"/>
              <a:t>= </a:t>
            </a:r>
            <a:r>
              <a:rPr lang="en-US" i="1" dirty="0"/>
              <a:t>NORMINV</a:t>
            </a:r>
            <a:r>
              <a:rPr lang="en-US" dirty="0"/>
              <a:t>(0.95, 5, 1</a:t>
            </a:r>
            <a:r>
              <a:rPr lang="en-US" dirty="0" smtClean="0"/>
              <a:t>)= 6.6448</a:t>
            </a:r>
          </a:p>
          <a:p>
            <a:pPr lvl="1"/>
            <a:r>
              <a:rPr lang="en-US" dirty="0"/>
              <a:t>T</a:t>
            </a:r>
            <a:r>
              <a:rPr lang="en-US" dirty="0" smtClean="0"/>
              <a:t>o </a:t>
            </a:r>
            <a:r>
              <a:rPr lang="en-US" dirty="0"/>
              <a:t>double-check: </a:t>
            </a:r>
            <a:r>
              <a:rPr lang="en-US" i="1" dirty="0"/>
              <a:t>P</a:t>
            </a:r>
            <a:r>
              <a:rPr lang="en-US" dirty="0"/>
              <a:t>(</a:t>
            </a:r>
            <a:r>
              <a:rPr lang="en-US" i="1" dirty="0">
                <a:latin typeface="Book Antiqua" panose="02040602050305030304" pitchFamily="18" charset="0"/>
              </a:rPr>
              <a:t>x</a:t>
            </a:r>
            <a:r>
              <a:rPr lang="en-US" i="1" dirty="0"/>
              <a:t> </a:t>
            </a:r>
            <a:r>
              <a:rPr lang="en-US" dirty="0"/>
              <a:t>&gt; 6.6448) = 1 - </a:t>
            </a:r>
            <a:r>
              <a:rPr lang="en-US" i="1" dirty="0"/>
              <a:t>P</a:t>
            </a:r>
            <a:r>
              <a:rPr lang="en-US" dirty="0"/>
              <a:t>(</a:t>
            </a:r>
            <a:r>
              <a:rPr lang="en-US" i="1" dirty="0">
                <a:latin typeface="Book Antiqua" panose="02040602050305030304" pitchFamily="18" charset="0"/>
              </a:rPr>
              <a:t>x</a:t>
            </a:r>
            <a:r>
              <a:rPr lang="en-US" i="1" dirty="0"/>
              <a:t> </a:t>
            </a:r>
            <a:r>
              <a:rPr lang="en-US" dirty="0"/>
              <a:t>&lt; 6.6448) </a:t>
            </a:r>
            <a:r>
              <a:rPr lang="en-US" dirty="0" smtClean="0"/>
              <a:t>= 1 </a:t>
            </a:r>
            <a:r>
              <a:rPr lang="en-US" dirty="0"/>
              <a:t>- </a:t>
            </a:r>
            <a:r>
              <a:rPr lang="en-US" i="1" dirty="0"/>
              <a:t>NORMDIST</a:t>
            </a:r>
            <a:r>
              <a:rPr lang="en-US" dirty="0"/>
              <a:t>(6.6448, 5, 1, </a:t>
            </a:r>
            <a:r>
              <a:rPr lang="en-US" i="1" dirty="0"/>
              <a:t>true</a:t>
            </a:r>
            <a:r>
              <a:rPr lang="en-US" dirty="0"/>
              <a:t>) = 0.05.</a:t>
            </a:r>
          </a:p>
        </p:txBody>
      </p:sp>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4: Probability Theory – The Inverse Normal Problem</a:t>
            </a:r>
            <a:endParaRPr lang="en-US" sz="1100" b="1" dirty="0">
              <a:solidFill>
                <a:schemeClr val="tx2"/>
              </a:solidFill>
            </a:endParaRPr>
          </a:p>
        </p:txBody>
      </p:sp>
    </p:spTree>
    <p:extLst>
      <p:ext uri="{BB962C8B-B14F-4D97-AF65-F5344CB8AC3E}">
        <p14:creationId xmlns:p14="http://schemas.microsoft.com/office/powerpoint/2010/main" val="136739125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750"/>
                                        <p:tgtEl>
                                          <p:spTgt spid="2">
                                            <p:txEl>
                                              <p:pRg st="2" end="2"/>
                                            </p:txEl>
                                          </p:spTgt>
                                        </p:tgtEl>
                                      </p:cBhvr>
                                    </p:animEffect>
                                    <p:anim calcmode="lin" valueType="num">
                                      <p:cBhvr>
                                        <p:cTn id="13"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4"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750"/>
                                        <p:tgtEl>
                                          <p:spTgt spid="2">
                                            <p:txEl>
                                              <p:pRg st="3" end="3"/>
                                            </p:txEl>
                                          </p:spTgt>
                                        </p:tgtEl>
                                      </p:cBhvr>
                                    </p:animEffect>
                                    <p:anim calcmode="lin" valueType="num">
                                      <p:cBhvr>
                                        <p:cTn id="20"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1"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fade">
                                      <p:cBhvr>
                                        <p:cTn id="26" dur="750"/>
                                        <p:tgtEl>
                                          <p:spTgt spid="2">
                                            <p:txEl>
                                              <p:pRg st="4" end="4"/>
                                            </p:txEl>
                                          </p:spTgt>
                                        </p:tgtEl>
                                      </p:cBhvr>
                                    </p:animEffect>
                                    <p:anim calcmode="lin" valueType="num">
                                      <p:cBhvr>
                                        <p:cTn id="27" dur="75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Effect transition="in" filter="fade">
                                      <p:cBhvr>
                                        <p:cTn id="33" dur="750"/>
                                        <p:tgtEl>
                                          <p:spTgt spid="2">
                                            <p:txEl>
                                              <p:pRg st="5" end="5"/>
                                            </p:txEl>
                                          </p:spTgt>
                                        </p:tgtEl>
                                      </p:cBhvr>
                                    </p:animEffect>
                                    <p:anim calcmode="lin" valueType="num">
                                      <p:cBhvr>
                                        <p:cTn id="34" dur="75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5" dur="75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
          <p:cNvSpPr/>
          <p:nvPr/>
        </p:nvSpPr>
        <p:spPr>
          <a:xfrm>
            <a:off x="752312" y="817960"/>
            <a:ext cx="10940716" cy="777600"/>
          </a:xfrm>
          <a:custGeom>
            <a:avLst/>
            <a:gdLst>
              <a:gd name="connsiteX0" fmla="*/ 0 w 10940716"/>
              <a:gd name="connsiteY0" fmla="*/ 0 h 777600"/>
              <a:gd name="connsiteX1" fmla="*/ 10940716 w 10940716"/>
              <a:gd name="connsiteY1" fmla="*/ 0 h 777600"/>
              <a:gd name="connsiteX2" fmla="*/ 10940716 w 10940716"/>
              <a:gd name="connsiteY2" fmla="*/ 777600 h 777600"/>
              <a:gd name="connsiteX3" fmla="*/ 0 w 10940716"/>
              <a:gd name="connsiteY3" fmla="*/ 777600 h 777600"/>
              <a:gd name="connsiteX4" fmla="*/ 0 w 10940716"/>
              <a:gd name="connsiteY4" fmla="*/ 0 h 77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777600">
                <a:moveTo>
                  <a:pt x="0" y="0"/>
                </a:moveTo>
                <a:lnTo>
                  <a:pt x="10940716" y="0"/>
                </a:lnTo>
                <a:lnTo>
                  <a:pt x="10940716" y="777600"/>
                </a:lnTo>
                <a:lnTo>
                  <a:pt x="0" y="777600"/>
                </a:lnTo>
                <a:lnTo>
                  <a:pt x="0" y="0"/>
                </a:lnTo>
                <a:close/>
              </a:path>
            </a:pathLst>
          </a:custGeom>
          <a:solidFill>
            <a:srgbClr val="2254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en-US" sz="3600" dirty="0" smtClean="0">
                <a:solidFill>
                  <a:schemeClr val="bg1"/>
                </a:solidFill>
                <a:effectLst>
                  <a:outerShdw blurRad="38100" dist="38100" dir="2700000" algn="tl">
                    <a:srgbClr val="000000">
                      <a:alpha val="43137"/>
                    </a:srgbClr>
                  </a:outerShdw>
                </a:effectLst>
              </a:rPr>
              <a:t>Three-Sigma Rule of Thumb</a:t>
            </a:r>
            <a:endParaRPr lang="en-US" sz="3600" kern="1200" dirty="0">
              <a:solidFill>
                <a:schemeClr val="bg1"/>
              </a:solidFill>
              <a:effectLst>
                <a:outerShdw blurRad="38100" dist="38100" dir="2700000" algn="tl">
                  <a:srgbClr val="000000">
                    <a:alpha val="43137"/>
                  </a:srgbClr>
                </a:outerShdw>
              </a:effectLst>
            </a:endParaRPr>
          </a:p>
        </p:txBody>
      </p:sp>
      <p:sp>
        <p:nvSpPr>
          <p:cNvPr id="23" name="Freeform 22"/>
          <p:cNvSpPr/>
          <p:nvPr/>
        </p:nvSpPr>
        <p:spPr>
          <a:xfrm>
            <a:off x="752312" y="1595560"/>
            <a:ext cx="10940716" cy="4773156"/>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solidFill>
            <a:srgbClr val="F2FFE3"/>
          </a:soli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4018" tIns="144018" rIns="192024" bIns="216027" numCol="1" spcCol="1270" anchor="t" anchorCtr="0">
            <a:noAutofit/>
          </a:bodyPr>
          <a:lstStyle/>
          <a:p>
            <a:pPr marL="285750" indent="-285750">
              <a:buFont typeface="Wingdings" panose="05000000000000000000" pitchFamily="2" charset="2"/>
              <a:buChar char="§"/>
            </a:pPr>
            <a:r>
              <a:rPr lang="en-US" sz="2300" dirty="0"/>
              <a:t>If </a:t>
            </a:r>
            <a:r>
              <a:rPr lang="en-US" sz="2300" i="1" dirty="0">
                <a:latin typeface="Book Antiqua" panose="02040602050305030304" pitchFamily="18" charset="0"/>
              </a:rPr>
              <a:t>x</a:t>
            </a:r>
            <a:r>
              <a:rPr lang="en-US" sz="2300" i="1" dirty="0"/>
              <a:t> </a:t>
            </a:r>
            <a:r>
              <a:rPr lang="en-US" sz="2300" dirty="0"/>
              <a:t>is normally distributed with mean </a:t>
            </a:r>
            <a:r>
              <a:rPr lang="en-US" sz="2300" i="1" dirty="0">
                <a:latin typeface="Book Antiqua" panose="02040602050305030304" pitchFamily="18" charset="0"/>
              </a:rPr>
              <a:t>m</a:t>
            </a:r>
            <a:r>
              <a:rPr lang="en-US" sz="2300" i="1" dirty="0"/>
              <a:t> </a:t>
            </a:r>
            <a:r>
              <a:rPr lang="en-US" sz="2300" dirty="0"/>
              <a:t>and standard </a:t>
            </a:r>
            <a:r>
              <a:rPr lang="en-US" sz="2300" dirty="0" smtClean="0"/>
              <a:t>deviation </a:t>
            </a:r>
            <a:r>
              <a:rPr lang="en-US" sz="2300" i="1" dirty="0">
                <a:latin typeface="Book Antiqua" panose="02040602050305030304" pitchFamily="18" charset="0"/>
              </a:rPr>
              <a:t>s</a:t>
            </a:r>
            <a:r>
              <a:rPr lang="en-US" sz="2300" dirty="0"/>
              <a:t>, then the </a:t>
            </a:r>
            <a:r>
              <a:rPr lang="en-US" sz="2300" i="1" dirty="0"/>
              <a:t>three-sigma rule of thumb </a:t>
            </a:r>
            <a:r>
              <a:rPr lang="en-US" sz="2300" dirty="0" smtClean="0"/>
              <a:t>states:</a:t>
            </a:r>
          </a:p>
          <a:p>
            <a:pPr marL="800100" lvl="1" indent="-342900">
              <a:buFont typeface="Wingdings" panose="05000000000000000000" pitchFamily="2" charset="2"/>
              <a:buChar char="§"/>
            </a:pPr>
            <a:r>
              <a:rPr lang="en-US" sz="2200" dirty="0"/>
              <a:t>The interval (</a:t>
            </a:r>
            <a:r>
              <a:rPr lang="en-US" sz="2200" i="1" dirty="0">
                <a:latin typeface="Book Antiqua" panose="02040602050305030304" pitchFamily="18" charset="0"/>
              </a:rPr>
              <a:t>m </a:t>
            </a:r>
            <a:r>
              <a:rPr lang="en-US" sz="2200" dirty="0">
                <a:latin typeface="Book Antiqua" panose="02040602050305030304" pitchFamily="18" charset="0"/>
              </a:rPr>
              <a:t>- </a:t>
            </a:r>
            <a:r>
              <a:rPr lang="en-US" sz="2200" i="1" dirty="0">
                <a:latin typeface="Book Antiqua" panose="02040602050305030304" pitchFamily="18" charset="0"/>
              </a:rPr>
              <a:t>s</a:t>
            </a:r>
            <a:r>
              <a:rPr lang="en-US" sz="2200" dirty="0">
                <a:latin typeface="Book Antiqua" panose="02040602050305030304" pitchFamily="18" charset="0"/>
              </a:rPr>
              <a:t>, </a:t>
            </a:r>
            <a:r>
              <a:rPr lang="en-US" sz="2200" i="1" dirty="0">
                <a:latin typeface="Book Antiqua" panose="02040602050305030304" pitchFamily="18" charset="0"/>
              </a:rPr>
              <a:t>m </a:t>
            </a:r>
            <a:r>
              <a:rPr lang="en-US" sz="2200" dirty="0">
                <a:latin typeface="Book Antiqua" panose="02040602050305030304" pitchFamily="18" charset="0"/>
              </a:rPr>
              <a:t>+ </a:t>
            </a:r>
            <a:r>
              <a:rPr lang="en-US" sz="2200" i="1" dirty="0">
                <a:latin typeface="Book Antiqua" panose="02040602050305030304" pitchFamily="18" charset="0"/>
              </a:rPr>
              <a:t>s</a:t>
            </a:r>
            <a:r>
              <a:rPr lang="en-US" sz="2200" dirty="0"/>
              <a:t>) contains </a:t>
            </a:r>
            <a:r>
              <a:rPr lang="en-US" sz="2200" dirty="0">
                <a:latin typeface="Symbol" panose="05050102010706020507" pitchFamily="18" charset="2"/>
              </a:rPr>
              <a:t>»</a:t>
            </a:r>
            <a:r>
              <a:rPr lang="en-US" sz="2200" dirty="0"/>
              <a:t>68 percent of the data.</a:t>
            </a:r>
          </a:p>
          <a:p>
            <a:pPr marL="800100" lvl="1" indent="-342900">
              <a:buFont typeface="Wingdings" panose="05000000000000000000" pitchFamily="2" charset="2"/>
              <a:buChar char="§"/>
            </a:pPr>
            <a:r>
              <a:rPr lang="en-US" sz="2200" dirty="0"/>
              <a:t>The interval (</a:t>
            </a:r>
            <a:r>
              <a:rPr lang="en-US" sz="2200" i="1" dirty="0">
                <a:latin typeface="Book Antiqua" panose="02040602050305030304" pitchFamily="18" charset="0"/>
              </a:rPr>
              <a:t>m </a:t>
            </a:r>
            <a:r>
              <a:rPr lang="en-US" sz="2200" dirty="0">
                <a:latin typeface="Book Antiqua" panose="02040602050305030304" pitchFamily="18" charset="0"/>
              </a:rPr>
              <a:t>- 2</a:t>
            </a:r>
            <a:r>
              <a:rPr lang="en-US" sz="2200" i="1" dirty="0">
                <a:latin typeface="Book Antiqua" panose="02040602050305030304" pitchFamily="18" charset="0"/>
              </a:rPr>
              <a:t>s</a:t>
            </a:r>
            <a:r>
              <a:rPr lang="en-US" sz="2200" dirty="0">
                <a:latin typeface="Book Antiqua" panose="02040602050305030304" pitchFamily="18" charset="0"/>
              </a:rPr>
              <a:t>, </a:t>
            </a:r>
            <a:r>
              <a:rPr lang="en-US" sz="2200" i="1" dirty="0">
                <a:latin typeface="Book Antiqua" panose="02040602050305030304" pitchFamily="18" charset="0"/>
              </a:rPr>
              <a:t>m </a:t>
            </a:r>
            <a:r>
              <a:rPr lang="en-US" sz="2200" dirty="0">
                <a:latin typeface="Book Antiqua" panose="02040602050305030304" pitchFamily="18" charset="0"/>
              </a:rPr>
              <a:t>+ 2</a:t>
            </a:r>
            <a:r>
              <a:rPr lang="en-US" sz="2200" i="1" dirty="0">
                <a:latin typeface="Book Antiqua" panose="02040602050305030304" pitchFamily="18" charset="0"/>
              </a:rPr>
              <a:t>s</a:t>
            </a:r>
            <a:r>
              <a:rPr lang="en-US" sz="2200" dirty="0"/>
              <a:t>) contains </a:t>
            </a:r>
            <a:r>
              <a:rPr lang="en-US" sz="2200" dirty="0">
                <a:latin typeface="Symbol" panose="05050102010706020507" pitchFamily="18" charset="2"/>
              </a:rPr>
              <a:t>»</a:t>
            </a:r>
            <a:r>
              <a:rPr lang="en-US" sz="2200" dirty="0"/>
              <a:t>95 percent of the data.</a:t>
            </a:r>
          </a:p>
          <a:p>
            <a:pPr marL="800100" lvl="1" indent="-342900">
              <a:buFont typeface="Wingdings" panose="05000000000000000000" pitchFamily="2" charset="2"/>
              <a:buChar char="§"/>
            </a:pPr>
            <a:r>
              <a:rPr lang="en-US" sz="2200" dirty="0"/>
              <a:t>The interval (</a:t>
            </a:r>
            <a:r>
              <a:rPr lang="en-US" sz="2200" i="1" dirty="0">
                <a:latin typeface="Book Antiqua" panose="02040602050305030304" pitchFamily="18" charset="0"/>
              </a:rPr>
              <a:t>m </a:t>
            </a:r>
            <a:r>
              <a:rPr lang="en-US" sz="2200" dirty="0">
                <a:latin typeface="Book Antiqua" panose="02040602050305030304" pitchFamily="18" charset="0"/>
              </a:rPr>
              <a:t>- 3</a:t>
            </a:r>
            <a:r>
              <a:rPr lang="en-US" sz="2200" i="1" dirty="0">
                <a:latin typeface="Book Antiqua" panose="02040602050305030304" pitchFamily="18" charset="0"/>
              </a:rPr>
              <a:t>s</a:t>
            </a:r>
            <a:r>
              <a:rPr lang="en-US" sz="2200" dirty="0">
                <a:latin typeface="Book Antiqua" panose="02040602050305030304" pitchFamily="18" charset="0"/>
              </a:rPr>
              <a:t>, </a:t>
            </a:r>
            <a:r>
              <a:rPr lang="en-US" sz="2200" i="1" dirty="0">
                <a:latin typeface="Book Antiqua" panose="02040602050305030304" pitchFamily="18" charset="0"/>
              </a:rPr>
              <a:t>m </a:t>
            </a:r>
            <a:r>
              <a:rPr lang="en-US" sz="2200" dirty="0">
                <a:latin typeface="Book Antiqua" panose="02040602050305030304" pitchFamily="18" charset="0"/>
              </a:rPr>
              <a:t>+ 3</a:t>
            </a:r>
            <a:r>
              <a:rPr lang="en-US" sz="2200" i="1" dirty="0">
                <a:latin typeface="Book Antiqua" panose="02040602050305030304" pitchFamily="18" charset="0"/>
              </a:rPr>
              <a:t>s</a:t>
            </a:r>
            <a:r>
              <a:rPr lang="en-US" sz="2200" dirty="0"/>
              <a:t>) contains </a:t>
            </a:r>
            <a:r>
              <a:rPr lang="en-US" sz="2200" dirty="0">
                <a:latin typeface="Symbol" panose="05050102010706020507" pitchFamily="18" charset="2"/>
              </a:rPr>
              <a:t>»</a:t>
            </a:r>
            <a:r>
              <a:rPr lang="en-US" sz="2200" dirty="0"/>
              <a:t>99 percent of the data.</a:t>
            </a:r>
          </a:p>
          <a:p>
            <a:pPr marL="285750" indent="-285750">
              <a:buFont typeface="Wingdings" panose="05000000000000000000" pitchFamily="2" charset="2"/>
              <a:buChar char="§"/>
            </a:pPr>
            <a:endParaRPr lang="en-US" sz="2200" dirty="0" smtClean="0"/>
          </a:p>
          <a:p>
            <a:pPr marL="0" lvl="1" defTabSz="1200150">
              <a:lnSpc>
                <a:spcPct val="90000"/>
              </a:lnSpc>
              <a:spcBef>
                <a:spcPct val="0"/>
              </a:spcBef>
              <a:spcAft>
                <a:spcPts val="600"/>
              </a:spcAft>
            </a:pPr>
            <a:endParaRPr lang="en-US" sz="2300" dirty="0"/>
          </a:p>
        </p:txBody>
      </p:sp>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4: Probability Theory – Normal Distribution and Its Standard Deviation</a:t>
            </a:r>
            <a:endParaRPr lang="en-US" sz="1100" b="1" dirty="0">
              <a:solidFill>
                <a:schemeClr val="tx2"/>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6304" y="3678313"/>
            <a:ext cx="4197463" cy="2606032"/>
          </a:xfrm>
          <a:prstGeom prst="rect">
            <a:avLst/>
          </a:prstGeom>
        </p:spPr>
      </p:pic>
    </p:spTree>
    <p:extLst>
      <p:ext uri="{BB962C8B-B14F-4D97-AF65-F5344CB8AC3E}">
        <p14:creationId xmlns:p14="http://schemas.microsoft.com/office/powerpoint/2010/main" val="121181615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7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750"/>
                                        <p:tgtEl>
                                          <p:spTgt spid="23"/>
                                        </p:tgtEl>
                                      </p:cBhvr>
                                    </p:animEffect>
                                  </p:childTnLst>
                                </p:cTn>
                              </p:par>
                              <p:par>
                                <p:cTn id="13" presetID="42" presetClass="entr" presetSubtype="0" fill="hold" nodeType="with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animEffect transition="in" filter="fade">
                                      <p:cBhvr>
                                        <p:cTn id="15" dur="750"/>
                                        <p:tgtEl>
                                          <p:spTgt spid="23">
                                            <p:txEl>
                                              <p:pRg st="0" end="0"/>
                                            </p:txEl>
                                          </p:spTgt>
                                        </p:tgtEl>
                                      </p:cBhvr>
                                    </p:animEffect>
                                    <p:anim calcmode="lin" valueType="num">
                                      <p:cBhvr>
                                        <p:cTn id="16" dur="75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7" dur="75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3">
                                            <p:txEl>
                                              <p:pRg st="1" end="1"/>
                                            </p:txEl>
                                          </p:spTgt>
                                        </p:tgtEl>
                                        <p:attrNameLst>
                                          <p:attrName>style.visibility</p:attrName>
                                        </p:attrNameLst>
                                      </p:cBhvr>
                                      <p:to>
                                        <p:strVal val="visible"/>
                                      </p:to>
                                    </p:set>
                                    <p:animEffect transition="in" filter="fade">
                                      <p:cBhvr>
                                        <p:cTn id="22" dur="750"/>
                                        <p:tgtEl>
                                          <p:spTgt spid="23">
                                            <p:txEl>
                                              <p:pRg st="1" end="1"/>
                                            </p:txEl>
                                          </p:spTgt>
                                        </p:tgtEl>
                                      </p:cBhvr>
                                    </p:animEffect>
                                    <p:anim calcmode="lin" valueType="num">
                                      <p:cBhvr>
                                        <p:cTn id="23" dur="75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24" dur="75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3">
                                            <p:txEl>
                                              <p:pRg st="2" end="2"/>
                                            </p:txEl>
                                          </p:spTgt>
                                        </p:tgtEl>
                                        <p:attrNameLst>
                                          <p:attrName>style.visibility</p:attrName>
                                        </p:attrNameLst>
                                      </p:cBhvr>
                                      <p:to>
                                        <p:strVal val="visible"/>
                                      </p:to>
                                    </p:set>
                                    <p:animEffect transition="in" filter="fade">
                                      <p:cBhvr>
                                        <p:cTn id="29" dur="750"/>
                                        <p:tgtEl>
                                          <p:spTgt spid="23">
                                            <p:txEl>
                                              <p:pRg st="2" end="2"/>
                                            </p:txEl>
                                          </p:spTgt>
                                        </p:tgtEl>
                                      </p:cBhvr>
                                    </p:animEffect>
                                    <p:anim calcmode="lin" valueType="num">
                                      <p:cBhvr>
                                        <p:cTn id="30" dur="75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31" dur="75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3">
                                            <p:txEl>
                                              <p:pRg st="3" end="3"/>
                                            </p:txEl>
                                          </p:spTgt>
                                        </p:tgtEl>
                                        <p:attrNameLst>
                                          <p:attrName>style.visibility</p:attrName>
                                        </p:attrNameLst>
                                      </p:cBhvr>
                                      <p:to>
                                        <p:strVal val="visible"/>
                                      </p:to>
                                    </p:set>
                                    <p:animEffect transition="in" filter="fade">
                                      <p:cBhvr>
                                        <p:cTn id="36" dur="750"/>
                                        <p:tgtEl>
                                          <p:spTgt spid="23">
                                            <p:txEl>
                                              <p:pRg st="3" end="3"/>
                                            </p:txEl>
                                          </p:spTgt>
                                        </p:tgtEl>
                                      </p:cBhvr>
                                    </p:animEffect>
                                    <p:anim calcmode="lin" valueType="num">
                                      <p:cBhvr>
                                        <p:cTn id="37" dur="75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38" dur="75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244187" y="1123310"/>
            <a:ext cx="9937187" cy="1892660"/>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pPr>
              <a:spcBef>
                <a:spcPts val="600"/>
              </a:spcBef>
              <a:spcAft>
                <a:spcPts val="600"/>
              </a:spcAft>
            </a:pPr>
            <a:r>
              <a:rPr lang="en-US" sz="2400" dirty="0"/>
              <a:t>Bags of chips have an average weight of 425 g, with a </a:t>
            </a:r>
            <a:r>
              <a:rPr lang="en-US" sz="2400" dirty="0" smtClean="0"/>
              <a:t>standard </a:t>
            </a:r>
            <a:r>
              <a:rPr lang="en-US" sz="2400" dirty="0"/>
              <a:t>deviation of 2.5 g. Assuming the weight is normal, how many bags in a box of 500 bags weigh between 420 and 430g?</a:t>
            </a:r>
          </a:p>
          <a:p>
            <a:pPr>
              <a:spcBef>
                <a:spcPts val="600"/>
              </a:spcBef>
              <a:spcAft>
                <a:spcPts val="600"/>
              </a:spcAft>
            </a:pPr>
            <a:endParaRPr lang="en-US" sz="2400" dirty="0" smtClean="0"/>
          </a:p>
          <a:p>
            <a:pPr defTabSz="1244600">
              <a:spcBef>
                <a:spcPts val="600"/>
              </a:spcBef>
              <a:spcAft>
                <a:spcPts val="600"/>
              </a:spcAft>
            </a:pPr>
            <a:endParaRPr lang="en-US" sz="2400" kern="1200" dirty="0" smtClean="0"/>
          </a:p>
        </p:txBody>
      </p:sp>
      <p:sp>
        <p:nvSpPr>
          <p:cNvPr id="8" name="Freeform 7"/>
          <p:cNvSpPr/>
          <p:nvPr/>
        </p:nvSpPr>
        <p:spPr>
          <a:xfrm>
            <a:off x="1370905" y="738273"/>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sp>
        <p:nvSpPr>
          <p:cNvPr id="2" name="Content Placeholder 1"/>
          <p:cNvSpPr>
            <a:spLocks noGrp="1"/>
          </p:cNvSpPr>
          <p:nvPr>
            <p:ph idx="1"/>
          </p:nvPr>
        </p:nvSpPr>
        <p:spPr>
          <a:xfrm>
            <a:off x="836908" y="3316636"/>
            <a:ext cx="10745492" cy="2805867"/>
          </a:xfrm>
        </p:spPr>
        <p:txBody>
          <a:bodyPr>
            <a:normAutofit fontScale="92500" lnSpcReduction="10000"/>
          </a:bodyPr>
          <a:lstStyle/>
          <a:p>
            <a:pPr marL="68580" indent="0">
              <a:buNone/>
            </a:pPr>
            <a:r>
              <a:rPr lang="en-US" dirty="0"/>
              <a:t>We want to find</a:t>
            </a:r>
            <a:r>
              <a:rPr lang="en-US" dirty="0" smtClean="0"/>
              <a:t>:</a:t>
            </a:r>
            <a:endParaRPr lang="en-US" dirty="0"/>
          </a:p>
          <a:p>
            <a:r>
              <a:rPr lang="en-US" dirty="0"/>
              <a:t>P(420 </a:t>
            </a:r>
            <a:r>
              <a:rPr lang="en-US" dirty="0">
                <a:latin typeface="Symbol" panose="05050102010706020507" pitchFamily="18" charset="2"/>
              </a:rPr>
              <a:t></a:t>
            </a:r>
            <a:r>
              <a:rPr lang="en-US" dirty="0">
                <a:latin typeface="Book Antiqua" panose="02040602050305030304" pitchFamily="18" charset="0"/>
              </a:rPr>
              <a:t>x</a:t>
            </a:r>
            <a:r>
              <a:rPr lang="en-US" dirty="0"/>
              <a:t> </a:t>
            </a:r>
            <a:r>
              <a:rPr lang="en-US" dirty="0">
                <a:latin typeface="Symbol" panose="05050102010706020507" pitchFamily="18" charset="2"/>
              </a:rPr>
              <a:t></a:t>
            </a:r>
            <a:r>
              <a:rPr lang="en-US" dirty="0"/>
              <a:t>430) </a:t>
            </a:r>
            <a:r>
              <a:rPr lang="en-US" dirty="0">
                <a:latin typeface="Symbol" panose="05050102010706020507" pitchFamily="18" charset="2"/>
              </a:rPr>
              <a:t></a:t>
            </a:r>
            <a:r>
              <a:rPr lang="en-US" dirty="0"/>
              <a:t>NORMDIST (430, 425, 2.5,true )</a:t>
            </a:r>
          </a:p>
          <a:p>
            <a:pPr marL="68580" indent="0">
              <a:buNone/>
            </a:pPr>
            <a:r>
              <a:rPr lang="en-US" dirty="0" smtClean="0">
                <a:latin typeface="Symbol" panose="05050102010706020507" pitchFamily="18" charset="2"/>
              </a:rPr>
              <a:t>			</a:t>
            </a:r>
            <a:r>
              <a:rPr lang="en-US" dirty="0"/>
              <a:t>NORMDIST (420, 425,2 5,true ) </a:t>
            </a:r>
            <a:r>
              <a:rPr lang="en-US" dirty="0" smtClean="0"/>
              <a:t>,</a:t>
            </a:r>
            <a:endParaRPr lang="en-US" dirty="0"/>
          </a:p>
          <a:p>
            <a:pPr lvl="1"/>
            <a:r>
              <a:rPr lang="en-US" dirty="0"/>
              <a:t>which works out to </a:t>
            </a:r>
            <a:r>
              <a:rPr lang="en-US" dirty="0" smtClean="0"/>
              <a:t>0.9545</a:t>
            </a:r>
          </a:p>
          <a:p>
            <a:r>
              <a:rPr lang="en-US" dirty="0" smtClean="0"/>
              <a:t>This </a:t>
            </a:r>
            <a:r>
              <a:rPr lang="en-US" dirty="0"/>
              <a:t>matches with our observation that the interval (</a:t>
            </a:r>
            <a:r>
              <a:rPr lang="en-US" i="1" dirty="0">
                <a:latin typeface="Book Antiqua" panose="02040602050305030304" pitchFamily="18" charset="0"/>
              </a:rPr>
              <a:t>m </a:t>
            </a:r>
            <a:r>
              <a:rPr lang="en-US" i="1" dirty="0" smtClean="0">
                <a:latin typeface="Book Antiqua" panose="02040602050305030304" pitchFamily="18" charset="0"/>
              </a:rPr>
              <a:t>– 2s</a:t>
            </a:r>
            <a:r>
              <a:rPr lang="en-US" i="1" dirty="0">
                <a:latin typeface="Book Antiqua" panose="02040602050305030304" pitchFamily="18" charset="0"/>
              </a:rPr>
              <a:t>, m </a:t>
            </a:r>
            <a:r>
              <a:rPr lang="en-US" i="1" dirty="0" smtClean="0">
                <a:latin typeface="Book Antiqua" panose="02040602050305030304" pitchFamily="18" charset="0"/>
              </a:rPr>
              <a:t>+ 2s</a:t>
            </a:r>
            <a:r>
              <a:rPr lang="en-US" dirty="0"/>
              <a:t>) contains approximately 95 percent. </a:t>
            </a:r>
            <a:endParaRPr lang="en-US" dirty="0" smtClean="0"/>
          </a:p>
          <a:p>
            <a:r>
              <a:rPr lang="en-US" dirty="0" smtClean="0"/>
              <a:t>Thus</a:t>
            </a:r>
            <a:r>
              <a:rPr lang="en-US" dirty="0"/>
              <a:t>, we expect 0.95 </a:t>
            </a:r>
            <a:r>
              <a:rPr lang="en-US" dirty="0">
                <a:latin typeface="Symbol" panose="05050102010706020507" pitchFamily="18" charset="2"/>
              </a:rPr>
              <a:t></a:t>
            </a:r>
            <a:r>
              <a:rPr lang="en-US" dirty="0"/>
              <a:t>500 </a:t>
            </a:r>
            <a:r>
              <a:rPr lang="en-US" dirty="0">
                <a:latin typeface="Symbol" panose="05050102010706020507" pitchFamily="18" charset="2"/>
              </a:rPr>
              <a:t></a:t>
            </a:r>
            <a:r>
              <a:rPr lang="en-US" dirty="0"/>
              <a:t>475 bags will have the desired weight.</a:t>
            </a:r>
          </a:p>
          <a:p>
            <a:endParaRPr lang="en-US" dirty="0"/>
          </a:p>
        </p:txBody>
      </p:sp>
      <p:sp>
        <p:nvSpPr>
          <p:cNvPr id="5" name="TextBox 4"/>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4: Probability Theory – Normal Distribution and Its Standard Deviation</a:t>
            </a:r>
            <a:endParaRPr lang="en-US" sz="1100" b="1" dirty="0">
              <a:solidFill>
                <a:schemeClr val="tx2"/>
              </a:solidFill>
            </a:endParaRPr>
          </a:p>
        </p:txBody>
      </p:sp>
    </p:spTree>
    <p:extLst>
      <p:ext uri="{BB962C8B-B14F-4D97-AF65-F5344CB8AC3E}">
        <p14:creationId xmlns:p14="http://schemas.microsoft.com/office/powerpoint/2010/main" val="176129406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750"/>
                                        <p:tgtEl>
                                          <p:spTgt spid="2">
                                            <p:txEl>
                                              <p:pRg st="0" end="0"/>
                                            </p:txEl>
                                          </p:spTgt>
                                        </p:tgtEl>
                                      </p:cBhvr>
                                    </p:animEffect>
                                    <p:anim calcmode="lin" valueType="num">
                                      <p:cBhvr>
                                        <p:cTn id="8" dur="75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750"/>
                                        <p:tgtEl>
                                          <p:spTgt spid="2">
                                            <p:txEl>
                                              <p:pRg st="1" end="1"/>
                                            </p:txEl>
                                          </p:spTgt>
                                        </p:tgtEl>
                                      </p:cBhvr>
                                    </p:animEffect>
                                    <p:anim calcmode="lin" valueType="num">
                                      <p:cBhvr>
                                        <p:cTn id="13"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75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750"/>
                                        <p:tgtEl>
                                          <p:spTgt spid="2">
                                            <p:txEl>
                                              <p:pRg st="2" end="2"/>
                                            </p:txEl>
                                          </p:spTgt>
                                        </p:tgtEl>
                                      </p:cBhvr>
                                    </p:animEffect>
                                    <p:anim calcmode="lin" valueType="num">
                                      <p:cBhvr>
                                        <p:cTn id="18"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750"/>
                                        <p:tgtEl>
                                          <p:spTgt spid="2">
                                            <p:txEl>
                                              <p:pRg st="3" end="3"/>
                                            </p:txEl>
                                          </p:spTgt>
                                        </p:tgtEl>
                                      </p:cBhvr>
                                    </p:animEffect>
                                    <p:anim calcmode="lin" valueType="num">
                                      <p:cBhvr>
                                        <p:cTn id="23"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fade">
                                      <p:cBhvr>
                                        <p:cTn id="29" dur="750"/>
                                        <p:tgtEl>
                                          <p:spTgt spid="2">
                                            <p:txEl>
                                              <p:pRg st="4" end="4"/>
                                            </p:txEl>
                                          </p:spTgt>
                                        </p:tgtEl>
                                      </p:cBhvr>
                                    </p:animEffect>
                                    <p:anim calcmode="lin" valueType="num">
                                      <p:cBhvr>
                                        <p:cTn id="30" dur="75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1" dur="75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
                                            <p:txEl>
                                              <p:pRg st="5" end="5"/>
                                            </p:txEl>
                                          </p:spTgt>
                                        </p:tgtEl>
                                        <p:attrNameLst>
                                          <p:attrName>style.visibility</p:attrName>
                                        </p:attrNameLst>
                                      </p:cBhvr>
                                      <p:to>
                                        <p:strVal val="visible"/>
                                      </p:to>
                                    </p:set>
                                    <p:animEffect transition="in" filter="fade">
                                      <p:cBhvr>
                                        <p:cTn id="36" dur="750"/>
                                        <p:tgtEl>
                                          <p:spTgt spid="2">
                                            <p:txEl>
                                              <p:pRg st="5" end="5"/>
                                            </p:txEl>
                                          </p:spTgt>
                                        </p:tgtEl>
                                      </p:cBhvr>
                                    </p:animEffect>
                                    <p:anim calcmode="lin" valueType="num">
                                      <p:cBhvr>
                                        <p:cTn id="37" dur="75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8" dur="75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6908" y="1155032"/>
            <a:ext cx="10456734" cy="4967471"/>
          </a:xfrm>
        </p:spPr>
        <p:txBody>
          <a:bodyPr>
            <a:normAutofit/>
          </a:bodyPr>
          <a:lstStyle/>
          <a:p>
            <a:pPr>
              <a:spcBef>
                <a:spcPts val="600"/>
              </a:spcBef>
              <a:spcAft>
                <a:spcPts val="1200"/>
              </a:spcAft>
            </a:pPr>
            <a:r>
              <a:rPr lang="en-US" sz="2800" dirty="0"/>
              <a:t>Incidentally, the preceding rule explains why we can approximate the standard deviation </a:t>
            </a:r>
            <a:r>
              <a:rPr lang="en-US" sz="2800" i="1" dirty="0"/>
              <a:t>s </a:t>
            </a:r>
            <a:r>
              <a:rPr lang="en-US" sz="2800" dirty="0"/>
              <a:t>as </a:t>
            </a:r>
            <a:r>
              <a:rPr lang="en-US" sz="2800" i="1" dirty="0"/>
              <a:t>range</a:t>
            </a:r>
            <a:r>
              <a:rPr lang="en-US" sz="2800" dirty="0"/>
              <a:t>/4, as we saw in Chapter 3: the interval </a:t>
            </a:r>
            <a:r>
              <a:rPr lang="en-US" sz="2800" i="1" dirty="0"/>
              <a:t>m </a:t>
            </a:r>
            <a:r>
              <a:rPr lang="en-US" sz="2800" dirty="0"/>
              <a:t>- 2</a:t>
            </a:r>
            <a:r>
              <a:rPr lang="en-US" sz="2800" i="1" dirty="0"/>
              <a:t>s </a:t>
            </a:r>
            <a:r>
              <a:rPr lang="en-US" sz="2800" dirty="0"/>
              <a:t>to </a:t>
            </a:r>
            <a:r>
              <a:rPr lang="en-US" sz="2800" i="1" dirty="0"/>
              <a:t>m </a:t>
            </a:r>
            <a:r>
              <a:rPr lang="en-US" sz="2800" dirty="0"/>
              <a:t>+ 2</a:t>
            </a:r>
            <a:r>
              <a:rPr lang="en-US" sz="2800" i="1" dirty="0"/>
              <a:t>s </a:t>
            </a:r>
            <a:r>
              <a:rPr lang="en-US" sz="2800" dirty="0"/>
              <a:t>contains approximately 95 percent of the </a:t>
            </a:r>
            <a:r>
              <a:rPr lang="en-US" sz="2800" dirty="0" smtClean="0"/>
              <a:t>data</a:t>
            </a:r>
          </a:p>
          <a:p>
            <a:pPr lvl="1">
              <a:spcBef>
                <a:spcPts val="600"/>
              </a:spcBef>
              <a:spcAft>
                <a:spcPts val="1200"/>
              </a:spcAft>
            </a:pPr>
            <a:r>
              <a:rPr lang="en-US" sz="2800" dirty="0" smtClean="0"/>
              <a:t>In other words, the strip from </a:t>
            </a:r>
            <a:r>
              <a:rPr lang="en-US" sz="2800" i="1" dirty="0" smtClean="0"/>
              <a:t>m </a:t>
            </a:r>
            <a:r>
              <a:rPr lang="en-US" sz="2800" dirty="0" smtClean="0"/>
              <a:t>- 2</a:t>
            </a:r>
            <a:r>
              <a:rPr lang="en-US" sz="2800" i="1" dirty="0" smtClean="0"/>
              <a:t>s </a:t>
            </a:r>
            <a:r>
              <a:rPr lang="en-US" sz="2800" dirty="0" smtClean="0"/>
              <a:t>to </a:t>
            </a:r>
            <a:r>
              <a:rPr lang="en-US" sz="2800" i="1" dirty="0" smtClean="0"/>
              <a:t>m </a:t>
            </a:r>
            <a:r>
              <a:rPr lang="en-US" sz="2800" dirty="0" smtClean="0"/>
              <a:t>+ 2</a:t>
            </a:r>
            <a:r>
              <a:rPr lang="en-US" sz="2800" i="1" dirty="0" smtClean="0"/>
              <a:t>s </a:t>
            </a:r>
            <a:r>
              <a:rPr lang="en-US" sz="2800" dirty="0" smtClean="0"/>
              <a:t>has a width of 4</a:t>
            </a:r>
            <a:r>
              <a:rPr lang="en-US" sz="2800" i="1" dirty="0" smtClean="0"/>
              <a:t>s </a:t>
            </a:r>
            <a:r>
              <a:rPr lang="en-US" sz="2800" dirty="0" smtClean="0"/>
              <a:t>and contains 95 percent of the data, approximately. </a:t>
            </a:r>
          </a:p>
          <a:p>
            <a:pPr lvl="1">
              <a:spcBef>
                <a:spcPts val="600"/>
              </a:spcBef>
              <a:spcAft>
                <a:spcPts val="1200"/>
              </a:spcAft>
            </a:pPr>
            <a:r>
              <a:rPr lang="en-US" sz="2800" dirty="0" smtClean="0"/>
              <a:t>Thus</a:t>
            </a:r>
            <a:r>
              <a:rPr lang="en-US" sz="2800" dirty="0"/>
              <a:t>, 4</a:t>
            </a:r>
            <a:r>
              <a:rPr lang="en-US" sz="2800" i="1" dirty="0"/>
              <a:t>s </a:t>
            </a:r>
            <a:r>
              <a:rPr lang="en-US" sz="2800" dirty="0">
                <a:latin typeface="Symbol" panose="05050102010706020507" pitchFamily="18" charset="2"/>
              </a:rPr>
              <a:t>»</a:t>
            </a:r>
            <a:r>
              <a:rPr lang="en-US" sz="2800" dirty="0"/>
              <a:t> </a:t>
            </a:r>
            <a:r>
              <a:rPr lang="en-US" sz="2800" i="1" dirty="0"/>
              <a:t>range </a:t>
            </a:r>
            <a:r>
              <a:rPr lang="en-US" sz="2800" dirty="0"/>
              <a:t>or </a:t>
            </a:r>
            <a:r>
              <a:rPr lang="en-US" sz="2800" i="1" dirty="0"/>
              <a:t>s </a:t>
            </a:r>
            <a:r>
              <a:rPr lang="en-US" sz="2800" dirty="0">
                <a:latin typeface="Symbol" panose="05050102010706020507" pitchFamily="18" charset="2"/>
              </a:rPr>
              <a:t>»</a:t>
            </a:r>
            <a:r>
              <a:rPr lang="en-US" sz="2800" dirty="0"/>
              <a:t> </a:t>
            </a:r>
            <a:r>
              <a:rPr lang="en-US" sz="2800" i="1" dirty="0"/>
              <a:t>range</a:t>
            </a:r>
            <a:r>
              <a:rPr lang="en-US" sz="2800" dirty="0"/>
              <a:t>/4.</a:t>
            </a:r>
          </a:p>
          <a:p>
            <a:pPr marL="68580" indent="0">
              <a:spcBef>
                <a:spcPts val="600"/>
              </a:spcBef>
              <a:spcAft>
                <a:spcPts val="1200"/>
              </a:spcAft>
              <a:buNone/>
            </a:pPr>
            <a:endParaRPr lang="en-US" sz="2800" dirty="0"/>
          </a:p>
        </p:txBody>
      </p:sp>
      <p:sp>
        <p:nvSpPr>
          <p:cNvPr id="5" name="TextBox 4"/>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4: Probability Theory – Normal Distribution and Its Standard Deviation</a:t>
            </a:r>
            <a:endParaRPr lang="en-US" sz="1100" b="1" dirty="0">
              <a:solidFill>
                <a:schemeClr val="tx2"/>
              </a:solidFill>
            </a:endParaRPr>
          </a:p>
        </p:txBody>
      </p:sp>
    </p:spTree>
    <p:extLst>
      <p:ext uri="{BB962C8B-B14F-4D97-AF65-F5344CB8AC3E}">
        <p14:creationId xmlns:p14="http://schemas.microsoft.com/office/powerpoint/2010/main" val="165137587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
          <p:cNvSpPr/>
          <p:nvPr/>
        </p:nvSpPr>
        <p:spPr>
          <a:xfrm>
            <a:off x="625642" y="1235055"/>
            <a:ext cx="10940716" cy="777600"/>
          </a:xfrm>
          <a:custGeom>
            <a:avLst/>
            <a:gdLst>
              <a:gd name="connsiteX0" fmla="*/ 0 w 10940716"/>
              <a:gd name="connsiteY0" fmla="*/ 0 h 777600"/>
              <a:gd name="connsiteX1" fmla="*/ 10940716 w 10940716"/>
              <a:gd name="connsiteY1" fmla="*/ 0 h 777600"/>
              <a:gd name="connsiteX2" fmla="*/ 10940716 w 10940716"/>
              <a:gd name="connsiteY2" fmla="*/ 777600 h 777600"/>
              <a:gd name="connsiteX3" fmla="*/ 0 w 10940716"/>
              <a:gd name="connsiteY3" fmla="*/ 777600 h 777600"/>
              <a:gd name="connsiteX4" fmla="*/ 0 w 10940716"/>
              <a:gd name="connsiteY4" fmla="*/ 0 h 77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777600">
                <a:moveTo>
                  <a:pt x="0" y="0"/>
                </a:moveTo>
                <a:lnTo>
                  <a:pt x="10940716" y="0"/>
                </a:lnTo>
                <a:lnTo>
                  <a:pt x="10940716" y="777600"/>
                </a:lnTo>
                <a:lnTo>
                  <a:pt x="0" y="777600"/>
                </a:lnTo>
                <a:lnTo>
                  <a:pt x="0" y="0"/>
                </a:lnTo>
                <a:close/>
              </a:path>
            </a:pathLst>
          </a:custGeom>
          <a:solidFill>
            <a:srgbClr val="2254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3600" dirty="0" smtClean="0">
                <a:solidFill>
                  <a:schemeClr val="bg1"/>
                </a:solidFill>
                <a:effectLst>
                  <a:outerShdw blurRad="38100" dist="38100" dir="2700000" algn="tl">
                    <a:srgbClr val="000000">
                      <a:alpha val="43137"/>
                    </a:srgbClr>
                  </a:outerShdw>
                </a:effectLst>
              </a:rPr>
              <a:t>Transformation </a:t>
            </a:r>
            <a:r>
              <a:rPr lang="en-US" sz="3600" dirty="0">
                <a:solidFill>
                  <a:schemeClr val="bg1"/>
                </a:solidFill>
                <a:effectLst>
                  <a:outerShdw blurRad="38100" dist="38100" dir="2700000" algn="tl">
                    <a:srgbClr val="000000">
                      <a:alpha val="43137"/>
                    </a:srgbClr>
                  </a:outerShdw>
                </a:effectLst>
              </a:rPr>
              <a:t>Formula for Normal Distribution</a:t>
            </a:r>
            <a:endParaRPr lang="en-US" sz="3600" kern="1200" dirty="0">
              <a:solidFill>
                <a:schemeClr val="bg1"/>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23" name="Freeform 22"/>
              <p:cNvSpPr/>
              <p:nvPr/>
            </p:nvSpPr>
            <p:spPr>
              <a:xfrm>
                <a:off x="625642" y="2012655"/>
                <a:ext cx="10940716" cy="3746462"/>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solidFill>
                <a:srgbClr val="F2FFE3"/>
              </a:soli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4018" tIns="144018" rIns="192024" bIns="216027" numCol="1" spcCol="1270" anchor="t" anchorCtr="0">
                <a:noAutofit/>
              </a:bodyPr>
              <a:lstStyle/>
              <a:p>
                <a:pPr marL="285750" indent="-285750">
                  <a:spcBef>
                    <a:spcPts val="600"/>
                  </a:spcBef>
                  <a:spcAft>
                    <a:spcPts val="1200"/>
                  </a:spcAft>
                  <a:buFont typeface="Wingdings" panose="05000000000000000000" pitchFamily="2" charset="2"/>
                  <a:buChar char="§"/>
                </a:pPr>
                <a:r>
                  <a:rPr lang="en-US" sz="2600" dirty="0" smtClean="0"/>
                  <a:t>If </a:t>
                </a:r>
                <a:r>
                  <a:rPr lang="en-US" sz="2600" i="1" dirty="0">
                    <a:latin typeface="Book Antiqua" panose="02040602050305030304" pitchFamily="18" charset="0"/>
                  </a:rPr>
                  <a:t>x</a:t>
                </a:r>
                <a:r>
                  <a:rPr lang="en-US" sz="2600" i="1" dirty="0"/>
                  <a:t> </a:t>
                </a:r>
                <a:r>
                  <a:rPr lang="en-US" sz="2600" dirty="0"/>
                  <a:t>is normal with mean </a:t>
                </a:r>
                <a:r>
                  <a:rPr lang="en-US" sz="2600" i="1" dirty="0">
                    <a:latin typeface="Book Antiqua" panose="02040602050305030304" pitchFamily="18" charset="0"/>
                  </a:rPr>
                  <a:t>m</a:t>
                </a:r>
                <a:r>
                  <a:rPr lang="en-US" sz="2600" i="1" dirty="0" smtClean="0"/>
                  <a:t> </a:t>
                </a:r>
                <a:r>
                  <a:rPr lang="en-US" sz="2600" dirty="0"/>
                  <a:t>and standard deviation </a:t>
                </a:r>
                <a:r>
                  <a:rPr lang="en-US" sz="2600" i="1" dirty="0" smtClean="0"/>
                  <a:t>s</a:t>
                </a:r>
                <a:r>
                  <a:rPr lang="en-US" sz="2600" dirty="0" smtClean="0"/>
                  <a:t> </a:t>
                </a:r>
              </a:p>
              <a:p>
                <a:pPr marL="742950" lvl="1" indent="-285750">
                  <a:spcBef>
                    <a:spcPts val="600"/>
                  </a:spcBef>
                  <a:spcAft>
                    <a:spcPts val="1200"/>
                  </a:spcAft>
                  <a:buFont typeface="Wingdings" panose="05000000000000000000" pitchFamily="2" charset="2"/>
                  <a:buChar char="§"/>
                </a:pPr>
                <a:r>
                  <a:rPr lang="en-US" sz="2600" dirty="0"/>
                  <a:t>T</a:t>
                </a:r>
                <a:r>
                  <a:rPr lang="en-US" sz="2600" dirty="0" smtClean="0"/>
                  <a:t>hen </a:t>
                </a:r>
                <a:r>
                  <a:rPr lang="en-US" sz="2600" i="1" dirty="0"/>
                  <a:t>z </a:t>
                </a:r>
                <a:r>
                  <a:rPr lang="en-US" sz="2600" i="1" dirty="0" smtClean="0"/>
                  <a:t>= </a:t>
                </a:r>
                <a14:m>
                  <m:oMath xmlns:m="http://schemas.openxmlformats.org/officeDocument/2006/math">
                    <m:f>
                      <m:fPr>
                        <m:ctrlPr>
                          <a:rPr lang="en-US" sz="2600" i="1" dirty="0" smtClean="0">
                            <a:latin typeface="Cambria Math" panose="02040503050406030204" pitchFamily="18" charset="0"/>
                          </a:rPr>
                        </m:ctrlPr>
                      </m:fPr>
                      <m:num>
                        <m:r>
                          <a:rPr lang="en-US" sz="2600" i="1" dirty="0">
                            <a:latin typeface="Cambria Math" panose="02040503050406030204" pitchFamily="18" charset="0"/>
                          </a:rPr>
                          <m:t>𝑥</m:t>
                        </m:r>
                        <m:r>
                          <a:rPr lang="en-US" sz="2600" b="0" i="1" dirty="0" smtClean="0">
                            <a:latin typeface="Cambria Math" panose="02040503050406030204" pitchFamily="18" charset="0"/>
                          </a:rPr>
                          <m:t> −</m:t>
                        </m:r>
                        <m:r>
                          <a:rPr lang="en-US" sz="2600" b="0" i="1" dirty="0" smtClean="0">
                            <a:latin typeface="Cambria Math" panose="02040503050406030204" pitchFamily="18" charset="0"/>
                          </a:rPr>
                          <m:t>𝑚</m:t>
                        </m:r>
                      </m:num>
                      <m:den>
                        <m:r>
                          <a:rPr lang="en-US" sz="2600" b="0" i="1" dirty="0" smtClean="0">
                            <a:latin typeface="Cambria Math" panose="02040503050406030204" pitchFamily="18" charset="0"/>
                          </a:rPr>
                          <m:t>𝑠</m:t>
                        </m:r>
                      </m:den>
                    </m:f>
                    <m:r>
                      <a:rPr lang="en-US" sz="2600" b="0" i="1" dirty="0" smtClean="0">
                        <a:latin typeface="Cambria Math" panose="02040503050406030204" pitchFamily="18" charset="0"/>
                      </a:rPr>
                      <m:t> </m:t>
                    </m:r>
                  </m:oMath>
                </a14:m>
                <a:r>
                  <a:rPr lang="en-US" sz="2600" dirty="0" smtClean="0"/>
                  <a:t>has </a:t>
                </a:r>
                <a:r>
                  <a:rPr lang="en-US" sz="2600" dirty="0"/>
                  <a:t>the </a:t>
                </a:r>
                <a:r>
                  <a:rPr lang="en-US" sz="2600" i="1" dirty="0"/>
                  <a:t>standard </a:t>
                </a:r>
                <a:r>
                  <a:rPr lang="en-US" sz="2600" dirty="0"/>
                  <a:t>normal distribution, that is, the mean of </a:t>
                </a:r>
                <a:r>
                  <a:rPr lang="en-US" sz="2600" i="1" dirty="0"/>
                  <a:t>z </a:t>
                </a:r>
                <a:r>
                  <a:rPr lang="en-US" sz="2600" dirty="0"/>
                  <a:t>is 0 and its standard deviation is </a:t>
                </a:r>
                <a:r>
                  <a:rPr lang="en-US" sz="2600" dirty="0" smtClean="0"/>
                  <a:t>1</a:t>
                </a:r>
              </a:p>
              <a:p>
                <a:pPr marL="742950" lvl="1" indent="-285750">
                  <a:spcBef>
                    <a:spcPts val="600"/>
                  </a:spcBef>
                  <a:spcAft>
                    <a:spcPts val="1200"/>
                  </a:spcAft>
                  <a:buFont typeface="Wingdings" panose="05000000000000000000" pitchFamily="2" charset="2"/>
                  <a:buChar char="§"/>
                </a:pPr>
                <a:r>
                  <a:rPr lang="en-US" sz="2600" dirty="0" smtClean="0"/>
                  <a:t>The </a:t>
                </a:r>
                <a:r>
                  <a:rPr lang="en-US" sz="2600" dirty="0"/>
                  <a:t>number </a:t>
                </a:r>
                <a14:m>
                  <m:oMath xmlns:m="http://schemas.openxmlformats.org/officeDocument/2006/math">
                    <m:f>
                      <m:fPr>
                        <m:ctrlPr>
                          <a:rPr lang="en-US" sz="2600" i="1" dirty="0">
                            <a:latin typeface="Cambria Math" panose="02040503050406030204" pitchFamily="18" charset="0"/>
                          </a:rPr>
                        </m:ctrlPr>
                      </m:fPr>
                      <m:num>
                        <m:r>
                          <a:rPr lang="en-US" sz="2600" i="1" dirty="0">
                            <a:latin typeface="Cambria Math" panose="02040503050406030204" pitchFamily="18" charset="0"/>
                          </a:rPr>
                          <m:t>𝑥</m:t>
                        </m:r>
                        <m:r>
                          <a:rPr lang="en-US" sz="2600" i="1" dirty="0">
                            <a:latin typeface="Cambria Math" panose="02040503050406030204" pitchFamily="18" charset="0"/>
                          </a:rPr>
                          <m:t> −</m:t>
                        </m:r>
                        <m:r>
                          <a:rPr lang="en-US" sz="2600" i="1" dirty="0">
                            <a:latin typeface="Cambria Math" panose="02040503050406030204" pitchFamily="18" charset="0"/>
                          </a:rPr>
                          <m:t>𝑚</m:t>
                        </m:r>
                      </m:num>
                      <m:den>
                        <m:r>
                          <a:rPr lang="en-US" sz="2600" i="1" dirty="0">
                            <a:latin typeface="Cambria Math" panose="02040503050406030204" pitchFamily="18" charset="0"/>
                          </a:rPr>
                          <m:t>𝑠</m:t>
                        </m:r>
                      </m:den>
                    </m:f>
                  </m:oMath>
                </a14:m>
                <a:r>
                  <a:rPr lang="en-US" sz="2600" dirty="0" smtClean="0"/>
                  <a:t> is </a:t>
                </a:r>
                <a:r>
                  <a:rPr lang="en-US" sz="2600" dirty="0"/>
                  <a:t>frequently called the </a:t>
                </a:r>
                <a:r>
                  <a:rPr lang="en-US" sz="2600" i="1" dirty="0"/>
                  <a:t>z-score </a:t>
                </a:r>
                <a:r>
                  <a:rPr lang="en-US" sz="2600" dirty="0"/>
                  <a:t>of </a:t>
                </a:r>
                <a:r>
                  <a:rPr lang="en-US" sz="2600" i="1" dirty="0">
                    <a:latin typeface="Book Antiqua" panose="02040602050305030304" pitchFamily="18" charset="0"/>
                  </a:rPr>
                  <a:t>x</a:t>
                </a:r>
                <a:r>
                  <a:rPr lang="en-US" sz="2600" dirty="0"/>
                  <a:t>. </a:t>
                </a:r>
                <a:endParaRPr lang="en-US" sz="2600" dirty="0" smtClean="0"/>
              </a:p>
              <a:p>
                <a:pPr marL="285750" indent="-285750">
                  <a:spcBef>
                    <a:spcPts val="600"/>
                  </a:spcBef>
                  <a:spcAft>
                    <a:spcPts val="1200"/>
                  </a:spcAft>
                  <a:buFont typeface="Wingdings" panose="05000000000000000000" pitchFamily="2" charset="2"/>
                  <a:buChar char="§"/>
                </a:pPr>
                <a:r>
                  <a:rPr lang="en-US" sz="2600" dirty="0"/>
                  <a:t>This formula allows us to compute probabilities of normally </a:t>
                </a:r>
                <a:r>
                  <a:rPr lang="en-US" sz="2600" dirty="0" smtClean="0"/>
                  <a:t>distributed </a:t>
                </a:r>
                <a:r>
                  <a:rPr lang="en-US" sz="2600" dirty="0"/>
                  <a:t>variables in (at least) two ways.</a:t>
                </a:r>
              </a:p>
              <a:p>
                <a:pPr>
                  <a:spcBef>
                    <a:spcPts val="600"/>
                  </a:spcBef>
                  <a:spcAft>
                    <a:spcPts val="1200"/>
                  </a:spcAft>
                </a:pPr>
                <a:endParaRPr lang="en-US" sz="2600" dirty="0" smtClean="0"/>
              </a:p>
              <a:p>
                <a:pPr marL="0" lvl="1" defTabSz="1200150">
                  <a:lnSpc>
                    <a:spcPct val="90000"/>
                  </a:lnSpc>
                  <a:spcBef>
                    <a:spcPts val="600"/>
                  </a:spcBef>
                  <a:spcAft>
                    <a:spcPts val="1200"/>
                  </a:spcAft>
                </a:pPr>
                <a:endParaRPr lang="en-US" sz="2600" dirty="0"/>
              </a:p>
            </p:txBody>
          </p:sp>
        </mc:Choice>
        <mc:Fallback xmlns="">
          <p:sp>
            <p:nvSpPr>
              <p:cNvPr id="23" name="Freeform 22"/>
              <p:cNvSpPr>
                <a:spLocks noRot="1" noChangeAspect="1" noMove="1" noResize="1" noEditPoints="1" noAdjustHandles="1" noChangeArrowheads="1" noChangeShapeType="1" noTextEdit="1"/>
              </p:cNvSpPr>
              <p:nvPr/>
            </p:nvSpPr>
            <p:spPr>
              <a:xfrm>
                <a:off x="625642" y="2012655"/>
                <a:ext cx="10940716" cy="3746462"/>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blipFill rotWithShape="0">
                <a:blip r:embed="rId3"/>
                <a:stretch>
                  <a:fillRect l="-334"/>
                </a:stretch>
              </a:blipFill>
            </p:spPr>
            <p:txBody>
              <a:bodyPr/>
              <a:lstStyle/>
              <a:p>
                <a:r>
                  <a:rPr lang="en-US">
                    <a:noFill/>
                  </a:rPr>
                  <a:t> </a:t>
                </a:r>
              </a:p>
            </p:txBody>
          </p:sp>
        </mc:Fallback>
      </mc:AlternateContent>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4: Probability Theory – Converting to z-Scores</a:t>
            </a:r>
            <a:endParaRPr lang="en-US" sz="1100" b="1" dirty="0">
              <a:solidFill>
                <a:schemeClr val="tx2"/>
              </a:solidFill>
            </a:endParaRPr>
          </a:p>
        </p:txBody>
      </p:sp>
    </p:spTree>
    <p:extLst>
      <p:ext uri="{BB962C8B-B14F-4D97-AF65-F5344CB8AC3E}">
        <p14:creationId xmlns:p14="http://schemas.microsoft.com/office/powerpoint/2010/main" val="408994611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7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750"/>
                                        <p:tgtEl>
                                          <p:spTgt spid="23"/>
                                        </p:tgtEl>
                                      </p:cBhvr>
                                    </p:animEffect>
                                  </p:childTnLst>
                                </p:cTn>
                              </p:par>
                              <p:par>
                                <p:cTn id="13" presetID="42" presetClass="entr" presetSubtype="0" fill="hold" nodeType="with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animEffect transition="in" filter="fade">
                                      <p:cBhvr>
                                        <p:cTn id="15" dur="750"/>
                                        <p:tgtEl>
                                          <p:spTgt spid="23">
                                            <p:txEl>
                                              <p:pRg st="0" end="0"/>
                                            </p:txEl>
                                          </p:spTgt>
                                        </p:tgtEl>
                                      </p:cBhvr>
                                    </p:animEffect>
                                    <p:anim calcmode="lin" valueType="num">
                                      <p:cBhvr>
                                        <p:cTn id="16" dur="75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7" dur="75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3">
                                            <p:txEl>
                                              <p:pRg st="1" end="1"/>
                                            </p:txEl>
                                          </p:spTgt>
                                        </p:tgtEl>
                                        <p:attrNameLst>
                                          <p:attrName>style.visibility</p:attrName>
                                        </p:attrNameLst>
                                      </p:cBhvr>
                                      <p:to>
                                        <p:strVal val="visible"/>
                                      </p:to>
                                    </p:set>
                                    <p:animEffect transition="in" filter="fade">
                                      <p:cBhvr>
                                        <p:cTn id="22" dur="750"/>
                                        <p:tgtEl>
                                          <p:spTgt spid="23">
                                            <p:txEl>
                                              <p:pRg st="1" end="1"/>
                                            </p:txEl>
                                          </p:spTgt>
                                        </p:tgtEl>
                                      </p:cBhvr>
                                    </p:animEffect>
                                    <p:anim calcmode="lin" valueType="num">
                                      <p:cBhvr>
                                        <p:cTn id="23" dur="75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24" dur="75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3">
                                            <p:txEl>
                                              <p:pRg st="2" end="2"/>
                                            </p:txEl>
                                          </p:spTgt>
                                        </p:tgtEl>
                                        <p:attrNameLst>
                                          <p:attrName>style.visibility</p:attrName>
                                        </p:attrNameLst>
                                      </p:cBhvr>
                                      <p:to>
                                        <p:strVal val="visible"/>
                                      </p:to>
                                    </p:set>
                                    <p:animEffect transition="in" filter="fade">
                                      <p:cBhvr>
                                        <p:cTn id="29" dur="750"/>
                                        <p:tgtEl>
                                          <p:spTgt spid="23">
                                            <p:txEl>
                                              <p:pRg st="2" end="2"/>
                                            </p:txEl>
                                          </p:spTgt>
                                        </p:tgtEl>
                                      </p:cBhvr>
                                    </p:animEffect>
                                    <p:anim calcmode="lin" valueType="num">
                                      <p:cBhvr>
                                        <p:cTn id="30" dur="75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31" dur="75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3">
                                            <p:txEl>
                                              <p:pRg st="3" end="3"/>
                                            </p:txEl>
                                          </p:spTgt>
                                        </p:tgtEl>
                                        <p:attrNameLst>
                                          <p:attrName>style.visibility</p:attrName>
                                        </p:attrNameLst>
                                      </p:cBhvr>
                                      <p:to>
                                        <p:strVal val="visible"/>
                                      </p:to>
                                    </p:set>
                                    <p:animEffect transition="in" filter="fade">
                                      <p:cBhvr>
                                        <p:cTn id="36" dur="750"/>
                                        <p:tgtEl>
                                          <p:spTgt spid="23">
                                            <p:txEl>
                                              <p:pRg st="3" end="3"/>
                                            </p:txEl>
                                          </p:spTgt>
                                        </p:tgtEl>
                                      </p:cBhvr>
                                    </p:animEffect>
                                    <p:anim calcmode="lin" valueType="num">
                                      <p:cBhvr>
                                        <p:cTn id="37" dur="75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38" dur="75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244187" y="1123310"/>
            <a:ext cx="9937187" cy="2782174"/>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pPr>
              <a:spcBef>
                <a:spcPts val="600"/>
              </a:spcBef>
              <a:spcAft>
                <a:spcPts val="600"/>
              </a:spcAft>
            </a:pPr>
            <a:r>
              <a:rPr lang="en-US" sz="2400" dirty="0"/>
              <a:t>Suppose</a:t>
            </a:r>
            <a:r>
              <a:rPr lang="en-US" sz="2400" dirty="0">
                <a:latin typeface="Book Antiqua" panose="02040602050305030304" pitchFamily="18" charset="0"/>
              </a:rPr>
              <a:t> </a:t>
            </a:r>
            <a:r>
              <a:rPr lang="en-US" sz="2400" i="1" dirty="0">
                <a:latin typeface="Book Antiqua" panose="02040602050305030304" pitchFamily="18" charset="0"/>
              </a:rPr>
              <a:t>x </a:t>
            </a:r>
            <a:r>
              <a:rPr lang="en-US" sz="2400" dirty="0"/>
              <a:t>is normally distributed as </a:t>
            </a:r>
            <a:r>
              <a:rPr lang="en-US" sz="2400" i="1" dirty="0"/>
              <a:t>N</a:t>
            </a:r>
            <a:r>
              <a:rPr lang="en-US" sz="2400" dirty="0"/>
              <a:t>(5, 2), that is, normal with mean 5 and standard deviation 2. </a:t>
            </a:r>
            <a:endParaRPr lang="en-US" sz="2400" dirty="0" smtClean="0"/>
          </a:p>
          <a:p>
            <a:pPr marL="342900" indent="-342900">
              <a:spcBef>
                <a:spcPts val="600"/>
              </a:spcBef>
              <a:spcAft>
                <a:spcPts val="600"/>
              </a:spcAft>
              <a:buFont typeface="Wingdings" panose="05000000000000000000" pitchFamily="2" charset="2"/>
              <a:buChar char="§"/>
            </a:pPr>
            <a:r>
              <a:rPr lang="en-US" sz="2400" dirty="0" smtClean="0"/>
              <a:t>Then </a:t>
            </a:r>
            <a:r>
              <a:rPr lang="en-US" sz="2400" dirty="0"/>
              <a:t>compute </a:t>
            </a:r>
            <a:r>
              <a:rPr lang="en-US" sz="2400" i="1" dirty="0"/>
              <a:t>P</a:t>
            </a:r>
            <a:r>
              <a:rPr lang="en-US" sz="2400" dirty="0"/>
              <a:t>(2 &lt; </a:t>
            </a:r>
            <a:r>
              <a:rPr lang="en-US" sz="2400" i="1" dirty="0">
                <a:latin typeface="Book Antiqua" panose="02040602050305030304" pitchFamily="18" charset="0"/>
              </a:rPr>
              <a:t>x</a:t>
            </a:r>
            <a:r>
              <a:rPr lang="en-US" sz="2400" i="1" dirty="0"/>
              <a:t> </a:t>
            </a:r>
            <a:r>
              <a:rPr lang="en-US" sz="2400" dirty="0"/>
              <a:t>&lt; 6) using (a) the original parameters and (b) using </a:t>
            </a:r>
            <a:r>
              <a:rPr lang="en-US" sz="2400" i="1" dirty="0"/>
              <a:t>z</a:t>
            </a:r>
            <a:r>
              <a:rPr lang="en-US" sz="2400" dirty="0"/>
              <a:t>-scores.</a:t>
            </a:r>
          </a:p>
          <a:p>
            <a:pPr>
              <a:spcBef>
                <a:spcPts val="600"/>
              </a:spcBef>
              <a:spcAft>
                <a:spcPts val="600"/>
              </a:spcAft>
            </a:pPr>
            <a:endParaRPr lang="en-US" sz="2400" dirty="0" smtClean="0"/>
          </a:p>
          <a:p>
            <a:pPr defTabSz="1244600">
              <a:spcBef>
                <a:spcPts val="600"/>
              </a:spcBef>
              <a:spcAft>
                <a:spcPts val="600"/>
              </a:spcAft>
            </a:pPr>
            <a:endParaRPr lang="en-US" sz="2400" kern="1200" dirty="0" smtClean="0"/>
          </a:p>
        </p:txBody>
      </p:sp>
      <p:sp>
        <p:nvSpPr>
          <p:cNvPr id="8" name="Freeform 7"/>
          <p:cNvSpPr/>
          <p:nvPr/>
        </p:nvSpPr>
        <p:spPr>
          <a:xfrm>
            <a:off x="1370905" y="738273"/>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sp>
        <p:nvSpPr>
          <p:cNvPr id="2" name="Content Placeholder 1"/>
          <p:cNvSpPr>
            <a:spLocks noGrp="1"/>
          </p:cNvSpPr>
          <p:nvPr>
            <p:ph idx="1"/>
          </p:nvPr>
        </p:nvSpPr>
        <p:spPr>
          <a:xfrm>
            <a:off x="836908" y="4283242"/>
            <a:ext cx="10745492" cy="1839261"/>
          </a:xfrm>
        </p:spPr>
        <p:txBody>
          <a:bodyPr/>
          <a:lstStyle/>
          <a:p>
            <a:r>
              <a:rPr lang="en-US" dirty="0"/>
              <a:t>For part (a) we compute as usual</a:t>
            </a:r>
            <a:r>
              <a:rPr lang="en-US" dirty="0" smtClean="0"/>
              <a:t>:</a:t>
            </a:r>
            <a:endParaRPr lang="en-US" dirty="0"/>
          </a:p>
          <a:p>
            <a:pPr lvl="1"/>
            <a:r>
              <a:rPr lang="en-US" i="1" dirty="0"/>
              <a:t>P</a:t>
            </a:r>
            <a:r>
              <a:rPr lang="en-US" dirty="0"/>
              <a:t>(2 &lt; </a:t>
            </a:r>
            <a:r>
              <a:rPr lang="en-US" i="1" dirty="0">
                <a:latin typeface="Book Antiqua" panose="02040602050305030304" pitchFamily="18" charset="0"/>
              </a:rPr>
              <a:t>x</a:t>
            </a:r>
            <a:r>
              <a:rPr lang="en-US" i="1" dirty="0"/>
              <a:t> </a:t>
            </a:r>
            <a:r>
              <a:rPr lang="en-US" dirty="0"/>
              <a:t>&lt; 6) = </a:t>
            </a:r>
            <a:r>
              <a:rPr lang="en-US" i="1" dirty="0"/>
              <a:t>NORMDIST </a:t>
            </a:r>
            <a:r>
              <a:rPr lang="en-US" dirty="0"/>
              <a:t>(6,5, 2,</a:t>
            </a:r>
            <a:r>
              <a:rPr lang="en-US" i="1" dirty="0"/>
              <a:t>true </a:t>
            </a:r>
            <a:r>
              <a:rPr lang="en-US" dirty="0"/>
              <a:t>) - </a:t>
            </a:r>
            <a:r>
              <a:rPr lang="en-US" i="1" dirty="0"/>
              <a:t>NORMDIST </a:t>
            </a:r>
            <a:r>
              <a:rPr lang="en-US" dirty="0"/>
              <a:t>(2,5,2,</a:t>
            </a:r>
            <a:r>
              <a:rPr lang="en-US" i="1" dirty="0"/>
              <a:t>true </a:t>
            </a:r>
            <a:r>
              <a:rPr lang="en-US" dirty="0" smtClean="0"/>
              <a:t>)= </a:t>
            </a:r>
            <a:r>
              <a:rPr lang="en-US" dirty="0"/>
              <a:t>0.6915 - 0.0668 = 0.6247</a:t>
            </a:r>
          </a:p>
          <a:p>
            <a:pPr marL="68580" indent="0">
              <a:buNone/>
            </a:pPr>
            <a:endParaRPr lang="en-US" dirty="0"/>
          </a:p>
        </p:txBody>
      </p:sp>
      <p:sp>
        <p:nvSpPr>
          <p:cNvPr id="5" name="TextBox 4"/>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4: Probability Theory – Converting to z-Scores</a:t>
            </a:r>
            <a:endParaRPr lang="en-US" sz="1100" b="1" dirty="0">
              <a:solidFill>
                <a:schemeClr val="tx2"/>
              </a:solidFill>
            </a:endParaRPr>
          </a:p>
        </p:txBody>
      </p:sp>
    </p:spTree>
    <p:extLst>
      <p:ext uri="{BB962C8B-B14F-4D97-AF65-F5344CB8AC3E}">
        <p14:creationId xmlns:p14="http://schemas.microsoft.com/office/powerpoint/2010/main" val="304159570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750"/>
                                        <p:tgtEl>
                                          <p:spTgt spid="2">
                                            <p:txEl>
                                              <p:pRg st="0" end="0"/>
                                            </p:txEl>
                                          </p:spTgt>
                                        </p:tgtEl>
                                      </p:cBhvr>
                                    </p:animEffect>
                                    <p:anim calcmode="lin" valueType="num">
                                      <p:cBhvr>
                                        <p:cTn id="8" dur="75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750"/>
                                        <p:tgtEl>
                                          <p:spTgt spid="2">
                                            <p:txEl>
                                              <p:pRg st="1" end="1"/>
                                            </p:txEl>
                                          </p:spTgt>
                                        </p:tgtEl>
                                      </p:cBhvr>
                                    </p:animEffect>
                                    <p:anim calcmode="lin" valueType="num">
                                      <p:cBhvr>
                                        <p:cTn id="13"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861390" y="1315453"/>
                <a:ext cx="10721009" cy="4807051"/>
              </a:xfrm>
            </p:spPr>
            <p:txBody>
              <a:bodyPr>
                <a:normAutofit/>
              </a:bodyPr>
              <a:lstStyle/>
              <a:p>
                <a:pPr>
                  <a:spcBef>
                    <a:spcPts val="600"/>
                  </a:spcBef>
                  <a:spcAft>
                    <a:spcPts val="1200"/>
                  </a:spcAft>
                </a:pPr>
                <a:r>
                  <a:rPr lang="en-US" dirty="0" smtClean="0"/>
                  <a:t>By the transformation formula the variable </a:t>
                </a:r>
                <a:r>
                  <a:rPr lang="en-US" i="1" dirty="0"/>
                  <a:t>z </a:t>
                </a:r>
                <a:r>
                  <a:rPr lang="en-US" dirty="0"/>
                  <a:t>=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𝑥</m:t>
                        </m:r>
                        <m:r>
                          <a:rPr lang="en-US" sz="2800" b="0" i="1" smtClean="0">
                            <a:latin typeface="Cambria Math" panose="02040503050406030204" pitchFamily="18" charset="0"/>
                          </a:rPr>
                          <m:t>−5</m:t>
                        </m:r>
                      </m:num>
                      <m:den>
                        <m:r>
                          <a:rPr lang="en-US" sz="2800" b="0" i="1" smtClean="0">
                            <a:latin typeface="Cambria Math" panose="02040503050406030204" pitchFamily="18" charset="0"/>
                          </a:rPr>
                          <m:t>2</m:t>
                        </m:r>
                      </m:den>
                    </m:f>
                  </m:oMath>
                </a14:m>
                <a:r>
                  <a:rPr lang="en-US" dirty="0" smtClean="0"/>
                  <a:t> is </a:t>
                </a:r>
                <a:r>
                  <a:rPr lang="en-US" i="1" dirty="0"/>
                  <a:t>N</a:t>
                </a:r>
                <a:r>
                  <a:rPr lang="en-US" dirty="0"/>
                  <a:t>(0, 1). </a:t>
                </a:r>
                <a:endParaRPr lang="en-US" dirty="0" smtClean="0"/>
              </a:p>
              <a:p>
                <a:pPr>
                  <a:spcBef>
                    <a:spcPts val="600"/>
                  </a:spcBef>
                  <a:spcAft>
                    <a:spcPts val="1200"/>
                  </a:spcAft>
                </a:pPr>
                <a:r>
                  <a:rPr lang="en-US" dirty="0" smtClean="0"/>
                  <a:t>But </a:t>
                </a:r>
                <a:r>
                  <a:rPr lang="en-US" dirty="0"/>
                  <a:t>if </a:t>
                </a:r>
                <a:r>
                  <a:rPr lang="en-US" i="1" dirty="0">
                    <a:latin typeface="Book Antiqua" panose="02040602050305030304" pitchFamily="18" charset="0"/>
                  </a:rPr>
                  <a:t>x</a:t>
                </a:r>
                <a:r>
                  <a:rPr lang="en-US" i="1" dirty="0"/>
                  <a:t> </a:t>
                </a:r>
                <a:r>
                  <a:rPr lang="en-US" dirty="0"/>
                  <a:t>= 2 then the </a:t>
                </a:r>
                <a:r>
                  <a:rPr lang="en-US" i="1" dirty="0"/>
                  <a:t>z</a:t>
                </a:r>
                <a:r>
                  <a:rPr lang="en-US" dirty="0"/>
                  <a:t>-score is </a:t>
                </a:r>
                <a:r>
                  <a:rPr lang="en-US" i="1" dirty="0"/>
                  <a:t>z </a:t>
                </a:r>
                <a:r>
                  <a:rPr lang="en-US" dirty="0"/>
                  <a:t>= </a:t>
                </a:r>
                <a14:m>
                  <m:oMath xmlns:m="http://schemas.openxmlformats.org/officeDocument/2006/math">
                    <m:f>
                      <m:fPr>
                        <m:ctrlPr>
                          <a:rPr lang="en-US" i="1">
                            <a:latin typeface="Cambria Math" panose="02040503050406030204" pitchFamily="18" charset="0"/>
                          </a:rPr>
                        </m:ctrlPr>
                      </m:fPr>
                      <m:num>
                        <m:r>
                          <a:rPr lang="en-US" b="0" i="1" smtClean="0">
                            <a:latin typeface="Cambria Math" panose="02040503050406030204" pitchFamily="18" charset="0"/>
                          </a:rPr>
                          <m:t>2</m:t>
                        </m:r>
                        <m:r>
                          <a:rPr lang="en-US" i="1">
                            <a:latin typeface="Cambria Math" panose="02040503050406030204" pitchFamily="18" charset="0"/>
                          </a:rPr>
                          <m:t>−5</m:t>
                        </m:r>
                      </m:num>
                      <m:den>
                        <m:r>
                          <a:rPr lang="en-US" i="1">
                            <a:latin typeface="Cambria Math" panose="02040503050406030204" pitchFamily="18" charset="0"/>
                          </a:rPr>
                          <m:t>2</m:t>
                        </m:r>
                      </m:den>
                    </m:f>
                  </m:oMath>
                </a14:m>
                <a:r>
                  <a:rPr lang="en-US" dirty="0" smtClean="0"/>
                  <a:t> = -1.5 and </a:t>
                </a:r>
                <a:r>
                  <a:rPr lang="en-US" dirty="0"/>
                  <a:t>the </a:t>
                </a:r>
                <a:r>
                  <a:rPr lang="en-US" i="1" dirty="0"/>
                  <a:t>z</a:t>
                </a:r>
                <a:r>
                  <a:rPr lang="en-US" dirty="0"/>
                  <a:t>-score of </a:t>
                </a:r>
                <a:r>
                  <a:rPr lang="en-US" i="1" dirty="0">
                    <a:latin typeface="Book Antiqua" panose="02040602050305030304" pitchFamily="18" charset="0"/>
                  </a:rPr>
                  <a:t>x</a:t>
                </a:r>
                <a:r>
                  <a:rPr lang="en-US" i="1" dirty="0"/>
                  <a:t> </a:t>
                </a:r>
                <a:r>
                  <a:rPr lang="en-US" dirty="0"/>
                  <a:t>= 6 is </a:t>
                </a:r>
                <a:r>
                  <a:rPr lang="en-US" i="1" dirty="0"/>
                  <a:t>z </a:t>
                </a:r>
                <a:r>
                  <a:rPr lang="en-US" dirty="0"/>
                  <a:t>= </a:t>
                </a:r>
                <a14:m>
                  <m:oMath xmlns:m="http://schemas.openxmlformats.org/officeDocument/2006/math">
                    <m:f>
                      <m:fPr>
                        <m:ctrlPr>
                          <a:rPr lang="en-US" i="1">
                            <a:latin typeface="Cambria Math" panose="02040503050406030204" pitchFamily="18" charset="0"/>
                          </a:rPr>
                        </m:ctrlPr>
                      </m:fPr>
                      <m:num>
                        <m:r>
                          <a:rPr lang="en-US" b="0" i="1" smtClean="0">
                            <a:latin typeface="Cambria Math" panose="02040503050406030204" pitchFamily="18" charset="0"/>
                          </a:rPr>
                          <m:t>6</m:t>
                        </m:r>
                        <m:r>
                          <a:rPr lang="en-US" i="1">
                            <a:latin typeface="Cambria Math" panose="02040503050406030204" pitchFamily="18" charset="0"/>
                          </a:rPr>
                          <m:t>−5</m:t>
                        </m:r>
                      </m:num>
                      <m:den>
                        <m:r>
                          <a:rPr lang="en-US" i="1">
                            <a:latin typeface="Cambria Math" panose="02040503050406030204" pitchFamily="18" charset="0"/>
                          </a:rPr>
                          <m:t>2</m:t>
                        </m:r>
                      </m:den>
                    </m:f>
                  </m:oMath>
                </a14:m>
                <a:r>
                  <a:rPr lang="en-US" dirty="0" smtClean="0"/>
                  <a:t> = 0.5 </a:t>
                </a:r>
              </a:p>
              <a:p>
                <a:pPr lvl="1">
                  <a:spcBef>
                    <a:spcPts val="600"/>
                  </a:spcBef>
                  <a:spcAft>
                    <a:spcPts val="1200"/>
                  </a:spcAft>
                  <a:buFont typeface="Wingdings" panose="05000000000000000000" pitchFamily="2" charset="2"/>
                  <a:buChar char="§"/>
                </a:pPr>
                <a:r>
                  <a:rPr lang="en-US" sz="2600" dirty="0" smtClean="0"/>
                  <a:t>Thus</a:t>
                </a:r>
                <a:r>
                  <a:rPr lang="en-US" sz="2600" i="1" dirty="0" smtClean="0"/>
                  <a:t> P</a:t>
                </a:r>
                <a:r>
                  <a:rPr lang="en-US" sz="2600" dirty="0" smtClean="0"/>
                  <a:t>(2 </a:t>
                </a:r>
                <a:r>
                  <a:rPr lang="en-US" sz="2600" dirty="0"/>
                  <a:t>&lt; </a:t>
                </a:r>
                <a:r>
                  <a:rPr lang="en-US" sz="2600" i="1" dirty="0">
                    <a:latin typeface="Book Antiqua" panose="02040602050305030304" pitchFamily="18" charset="0"/>
                  </a:rPr>
                  <a:t>x</a:t>
                </a:r>
                <a:r>
                  <a:rPr lang="en-US" sz="2600" i="1" dirty="0"/>
                  <a:t> </a:t>
                </a:r>
                <a:r>
                  <a:rPr lang="en-US" sz="2600" dirty="0"/>
                  <a:t>&lt; 6) = </a:t>
                </a:r>
                <a:r>
                  <a:rPr lang="en-US" sz="2600" i="1" dirty="0"/>
                  <a:t>P</a:t>
                </a:r>
                <a:r>
                  <a:rPr lang="en-US" sz="2600" dirty="0"/>
                  <a:t>(-1.5 &lt; </a:t>
                </a:r>
                <a:r>
                  <a:rPr lang="en-US" sz="2600" i="1" dirty="0"/>
                  <a:t>z </a:t>
                </a:r>
                <a:r>
                  <a:rPr lang="en-US" sz="2600" dirty="0"/>
                  <a:t>&lt; 0.5</a:t>
                </a:r>
                <a:r>
                  <a:rPr lang="en-US" sz="2600" dirty="0" smtClean="0"/>
                  <a:t>)</a:t>
                </a:r>
              </a:p>
              <a:p>
                <a:pPr marL="68580" indent="0">
                  <a:spcBef>
                    <a:spcPts val="600"/>
                  </a:spcBef>
                  <a:spcAft>
                    <a:spcPts val="1200"/>
                  </a:spcAft>
                  <a:buNone/>
                </a:pPr>
                <a:r>
                  <a:rPr lang="en-US" dirty="0"/>
                  <a:t>	</a:t>
                </a:r>
                <a:r>
                  <a:rPr lang="en-US" dirty="0" smtClean="0"/>
                  <a:t>	= </a:t>
                </a:r>
                <a:r>
                  <a:rPr lang="en-US" i="1" dirty="0"/>
                  <a:t>NORMIDST </a:t>
                </a:r>
                <a:r>
                  <a:rPr lang="en-US" dirty="0"/>
                  <a:t>(0.5,0,1,</a:t>
                </a:r>
                <a:r>
                  <a:rPr lang="en-US" i="1" dirty="0"/>
                  <a:t>true </a:t>
                </a:r>
                <a:r>
                  <a:rPr lang="en-US" dirty="0"/>
                  <a:t>) - </a:t>
                </a:r>
                <a:r>
                  <a:rPr lang="en-US" i="1" dirty="0"/>
                  <a:t>NORMDIST </a:t>
                </a:r>
                <a:r>
                  <a:rPr lang="en-US" dirty="0"/>
                  <a:t>(-1.5,0,1,</a:t>
                </a:r>
                <a:r>
                  <a:rPr lang="en-US" i="1" dirty="0"/>
                  <a:t>true </a:t>
                </a:r>
                <a:r>
                  <a:rPr lang="en-US" dirty="0" smtClean="0"/>
                  <a:t>)</a:t>
                </a:r>
              </a:p>
              <a:p>
                <a:pPr marL="68580" indent="0">
                  <a:spcBef>
                    <a:spcPts val="600"/>
                  </a:spcBef>
                  <a:spcAft>
                    <a:spcPts val="1200"/>
                  </a:spcAft>
                  <a:buNone/>
                </a:pPr>
                <a:r>
                  <a:rPr lang="en-US" dirty="0"/>
                  <a:t>	</a:t>
                </a:r>
                <a:r>
                  <a:rPr lang="en-US" dirty="0" smtClean="0"/>
                  <a:t>	= </a:t>
                </a:r>
                <a:r>
                  <a:rPr lang="en-US" dirty="0"/>
                  <a:t>0.6915 - 0.0668 = 0.6247</a:t>
                </a:r>
              </a:p>
              <a:p>
                <a:pPr marL="68580" indent="0">
                  <a:spcBef>
                    <a:spcPts val="600"/>
                  </a:spcBef>
                  <a:spcAft>
                    <a:spcPts val="1200"/>
                  </a:spcAft>
                  <a:buNone/>
                </a:pPr>
                <a:endParaRPr lang="en-US" sz="2400" dirty="0" smtClean="0"/>
              </a:p>
              <a:p>
                <a:pPr>
                  <a:spcBef>
                    <a:spcPts val="600"/>
                  </a:spcBef>
                  <a:spcAft>
                    <a:spcPts val="1200"/>
                  </a:spcAft>
                </a:pPr>
                <a:endParaRPr lang="en-US" dirty="0"/>
              </a:p>
              <a:p>
                <a:pPr>
                  <a:spcBef>
                    <a:spcPts val="600"/>
                  </a:spcBef>
                  <a:spcAft>
                    <a:spcPts val="1200"/>
                  </a:spcAft>
                </a:pPr>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861390" y="1315453"/>
                <a:ext cx="10721009" cy="4807051"/>
              </a:xfrm>
              <a:blipFill rotWithShape="0">
                <a:blip r:embed="rId3"/>
                <a:stretch>
                  <a:fillRect l="-171" r="-1478"/>
                </a:stretch>
              </a:blipFill>
            </p:spPr>
            <p:txBody>
              <a:bodyPr/>
              <a:lstStyle/>
              <a:p>
                <a:r>
                  <a:rPr lang="en-US">
                    <a:noFill/>
                  </a:rPr>
                  <a:t> </a:t>
                </a:r>
              </a:p>
            </p:txBody>
          </p:sp>
        </mc:Fallback>
      </mc:AlternateContent>
      <p:sp>
        <p:nvSpPr>
          <p:cNvPr id="10" name="TextBox 9"/>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4: Probability Theory – Converting to z-Scores</a:t>
            </a:r>
            <a:endParaRPr lang="en-US" sz="1100" b="1" dirty="0">
              <a:solidFill>
                <a:schemeClr val="tx2"/>
              </a:solidFill>
            </a:endParaRPr>
          </a:p>
        </p:txBody>
      </p:sp>
    </p:spTree>
    <p:extLst>
      <p:ext uri="{BB962C8B-B14F-4D97-AF65-F5344CB8AC3E}">
        <p14:creationId xmlns:p14="http://schemas.microsoft.com/office/powerpoint/2010/main" val="192129338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750"/>
                                        <p:tgtEl>
                                          <p:spTgt spid="2">
                                            <p:txEl>
                                              <p:pRg st="3" end="3"/>
                                            </p:txEl>
                                          </p:spTgt>
                                        </p:tgtEl>
                                      </p:cBhvr>
                                    </p:animEffect>
                                    <p:anim calcmode="lin" valueType="num">
                                      <p:cBhvr>
                                        <p:cTn id="20"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1" dur="750" fill="hold"/>
                                        <p:tgtEl>
                                          <p:spTgt spid="2">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750"/>
                                        <p:tgtEl>
                                          <p:spTgt spid="2">
                                            <p:txEl>
                                              <p:pRg st="4" end="4"/>
                                            </p:txEl>
                                          </p:spTgt>
                                        </p:tgtEl>
                                      </p:cBhvr>
                                    </p:animEffect>
                                    <p:anim calcmode="lin" valueType="num">
                                      <p:cBhvr>
                                        <p:cTn id="25" dur="75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6" dur="75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
          <p:cNvSpPr/>
          <p:nvPr/>
        </p:nvSpPr>
        <p:spPr>
          <a:xfrm>
            <a:off x="752312" y="817960"/>
            <a:ext cx="10940716" cy="777600"/>
          </a:xfrm>
          <a:custGeom>
            <a:avLst/>
            <a:gdLst>
              <a:gd name="connsiteX0" fmla="*/ 0 w 10940716"/>
              <a:gd name="connsiteY0" fmla="*/ 0 h 777600"/>
              <a:gd name="connsiteX1" fmla="*/ 10940716 w 10940716"/>
              <a:gd name="connsiteY1" fmla="*/ 0 h 777600"/>
              <a:gd name="connsiteX2" fmla="*/ 10940716 w 10940716"/>
              <a:gd name="connsiteY2" fmla="*/ 777600 h 777600"/>
              <a:gd name="connsiteX3" fmla="*/ 0 w 10940716"/>
              <a:gd name="connsiteY3" fmla="*/ 777600 h 777600"/>
              <a:gd name="connsiteX4" fmla="*/ 0 w 10940716"/>
              <a:gd name="connsiteY4" fmla="*/ 0 h 77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777600">
                <a:moveTo>
                  <a:pt x="0" y="0"/>
                </a:moveTo>
                <a:lnTo>
                  <a:pt x="10940716" y="0"/>
                </a:lnTo>
                <a:lnTo>
                  <a:pt x="10940716" y="777600"/>
                </a:lnTo>
                <a:lnTo>
                  <a:pt x="0" y="777600"/>
                </a:lnTo>
                <a:lnTo>
                  <a:pt x="0" y="0"/>
                </a:lnTo>
                <a:close/>
              </a:path>
            </a:pathLst>
          </a:custGeom>
          <a:solidFill>
            <a:srgbClr val="2254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4400" dirty="0" smtClean="0">
                <a:solidFill>
                  <a:schemeClr val="bg1"/>
                </a:solidFill>
                <a:effectLst>
                  <a:outerShdw blurRad="38100" dist="38100" dir="2700000" algn="tl">
                    <a:srgbClr val="000000">
                      <a:alpha val="43137"/>
                    </a:srgbClr>
                  </a:outerShdw>
                </a:effectLst>
              </a:rPr>
              <a:t>NORMSDIST(Z</a:t>
            </a:r>
            <a:r>
              <a:rPr lang="en-US" sz="4400" dirty="0">
                <a:solidFill>
                  <a:schemeClr val="bg1"/>
                </a:solidFill>
                <a:effectLst>
                  <a:outerShdw blurRad="38100" dist="38100" dir="2700000" algn="tl">
                    <a:srgbClr val="000000">
                      <a:alpha val="43137"/>
                    </a:srgbClr>
                  </a:outerShdw>
                </a:effectLst>
              </a:rPr>
              <a:t>) </a:t>
            </a:r>
            <a:endParaRPr lang="en-US" sz="4400" kern="1200" dirty="0">
              <a:solidFill>
                <a:schemeClr val="bg1"/>
              </a:solidFill>
              <a:effectLst>
                <a:outerShdw blurRad="38100" dist="38100" dir="2700000" algn="tl">
                  <a:srgbClr val="000000">
                    <a:alpha val="43137"/>
                  </a:srgbClr>
                </a:outerShdw>
              </a:effectLst>
            </a:endParaRPr>
          </a:p>
        </p:txBody>
      </p:sp>
      <p:sp>
        <p:nvSpPr>
          <p:cNvPr id="23" name="Freeform 22"/>
          <p:cNvSpPr/>
          <p:nvPr/>
        </p:nvSpPr>
        <p:spPr>
          <a:xfrm>
            <a:off x="752312" y="1595560"/>
            <a:ext cx="10940716" cy="4514296"/>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solidFill>
            <a:srgbClr val="F2FFE3"/>
          </a:soli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4018" tIns="144018" rIns="192024" bIns="216027" numCol="1" spcCol="1270" anchor="t" anchorCtr="0">
            <a:noAutofit/>
          </a:bodyPr>
          <a:lstStyle/>
          <a:p>
            <a:pPr marL="285750" indent="-285750">
              <a:spcBef>
                <a:spcPts val="600"/>
              </a:spcBef>
              <a:spcAft>
                <a:spcPts val="1200"/>
              </a:spcAft>
              <a:buFont typeface="Wingdings" panose="05000000000000000000" pitchFamily="2" charset="2"/>
              <a:buChar char="§"/>
            </a:pPr>
            <a:r>
              <a:rPr lang="en-US" sz="2600" dirty="0"/>
              <a:t>The Excel function =</a:t>
            </a:r>
            <a:r>
              <a:rPr lang="en-US" sz="2600" i="1" dirty="0"/>
              <a:t>NORMSDIST</a:t>
            </a:r>
            <a:r>
              <a:rPr lang="en-US" sz="2600" dirty="0"/>
              <a:t>(</a:t>
            </a:r>
            <a:r>
              <a:rPr lang="en-US" sz="2600" i="1" dirty="0"/>
              <a:t>Z</a:t>
            </a:r>
            <a:r>
              <a:rPr lang="en-US" sz="2600" dirty="0"/>
              <a:t>) computes the probability </a:t>
            </a:r>
            <a:r>
              <a:rPr lang="en-US" sz="2600" i="1" dirty="0"/>
              <a:t>P</a:t>
            </a:r>
            <a:r>
              <a:rPr lang="en-US" sz="2600" dirty="0"/>
              <a:t>(</a:t>
            </a:r>
            <a:r>
              <a:rPr lang="en-US" sz="2600" i="1" dirty="0"/>
              <a:t>z </a:t>
            </a:r>
            <a:r>
              <a:rPr lang="en-US" sz="2600" dirty="0"/>
              <a:t>&lt; </a:t>
            </a:r>
            <a:r>
              <a:rPr lang="en-US" sz="2600" i="1" dirty="0"/>
              <a:t>Z</a:t>
            </a:r>
            <a:r>
              <a:rPr lang="en-US" sz="2600" dirty="0"/>
              <a:t>) if </a:t>
            </a:r>
            <a:r>
              <a:rPr lang="en-US" sz="2600" i="1" dirty="0"/>
              <a:t>z </a:t>
            </a:r>
            <a:r>
              <a:rPr lang="en-US" sz="2600" dirty="0"/>
              <a:t>has a standard normal distribution. </a:t>
            </a:r>
            <a:endParaRPr lang="en-US" sz="2600" dirty="0" smtClean="0"/>
          </a:p>
          <a:p>
            <a:pPr marL="742950" lvl="1" indent="-285750">
              <a:spcBef>
                <a:spcPts val="600"/>
              </a:spcBef>
              <a:spcAft>
                <a:spcPts val="1200"/>
              </a:spcAft>
              <a:buFont typeface="Wingdings" panose="05000000000000000000" pitchFamily="2" charset="2"/>
              <a:buChar char="§"/>
            </a:pPr>
            <a:r>
              <a:rPr lang="en-US" sz="2600" dirty="0" smtClean="0"/>
              <a:t>In </a:t>
            </a:r>
            <a:r>
              <a:rPr lang="en-US" sz="2600" dirty="0"/>
              <a:t>other words, </a:t>
            </a:r>
            <a:r>
              <a:rPr lang="en-US" sz="2600" i="1" dirty="0"/>
              <a:t>NORMSDIST</a:t>
            </a:r>
            <a:r>
              <a:rPr lang="en-US" sz="2600" dirty="0"/>
              <a:t>(</a:t>
            </a:r>
            <a:r>
              <a:rPr lang="en-US" sz="2600" i="1" dirty="0"/>
              <a:t>Z</a:t>
            </a:r>
            <a:r>
              <a:rPr lang="en-US" sz="2600" dirty="0"/>
              <a:t>) = </a:t>
            </a:r>
            <a:r>
              <a:rPr lang="en-US" sz="2600" i="1" dirty="0"/>
              <a:t>NORMDIST</a:t>
            </a:r>
            <a:r>
              <a:rPr lang="en-US" sz="2600" dirty="0"/>
              <a:t>(</a:t>
            </a:r>
            <a:r>
              <a:rPr lang="en-US" sz="2600" i="1" dirty="0"/>
              <a:t>Z</a:t>
            </a:r>
            <a:r>
              <a:rPr lang="en-US" sz="2600" dirty="0"/>
              <a:t>, 0, 1, </a:t>
            </a:r>
            <a:r>
              <a:rPr lang="en-US" sz="2600" i="1" dirty="0"/>
              <a:t>true</a:t>
            </a:r>
            <a:r>
              <a:rPr lang="en-US" sz="2600" dirty="0"/>
              <a:t>).</a:t>
            </a:r>
          </a:p>
          <a:p>
            <a:pPr marL="342900" indent="-342900">
              <a:spcBef>
                <a:spcPts val="600"/>
              </a:spcBef>
              <a:spcAft>
                <a:spcPts val="1200"/>
              </a:spcAft>
              <a:buFont typeface="Wingdings" panose="05000000000000000000" pitchFamily="2" charset="2"/>
              <a:buChar char="§"/>
            </a:pPr>
            <a:r>
              <a:rPr lang="en-US" sz="2400" dirty="0" smtClean="0"/>
              <a:t>It has </a:t>
            </a:r>
            <a:r>
              <a:rPr lang="en-US" sz="2400" dirty="0"/>
              <a:t>the advantage that it is somewhat simpler to use but offers no other benefits. </a:t>
            </a:r>
            <a:endParaRPr lang="en-US" sz="2400" dirty="0" smtClean="0"/>
          </a:p>
          <a:p>
            <a:pPr marL="800100" lvl="1" indent="-342900">
              <a:spcBef>
                <a:spcPts val="600"/>
              </a:spcBef>
              <a:spcAft>
                <a:spcPts val="1200"/>
              </a:spcAft>
              <a:buFont typeface="Wingdings" panose="05000000000000000000" pitchFamily="2" charset="2"/>
              <a:buChar char="§"/>
            </a:pPr>
            <a:r>
              <a:rPr lang="en-US" sz="2400" dirty="0" smtClean="0"/>
              <a:t>Thus</a:t>
            </a:r>
            <a:r>
              <a:rPr lang="en-US" sz="2400" dirty="0"/>
              <a:t>, we will stick with </a:t>
            </a:r>
            <a:r>
              <a:rPr lang="en-US" sz="2400" i="1" dirty="0"/>
              <a:t>NORMDIST</a:t>
            </a:r>
            <a:r>
              <a:rPr lang="en-US" sz="2400" dirty="0"/>
              <a:t>(</a:t>
            </a:r>
            <a:r>
              <a:rPr lang="en-US" sz="2400" i="1" dirty="0"/>
              <a:t>Z</a:t>
            </a:r>
            <a:r>
              <a:rPr lang="en-US" sz="2400" dirty="0"/>
              <a:t>, 0, 1, </a:t>
            </a:r>
            <a:r>
              <a:rPr lang="en-US" sz="2400" i="1" dirty="0"/>
              <a:t>true</a:t>
            </a:r>
            <a:r>
              <a:rPr lang="en-US" sz="2400" dirty="0"/>
              <a:t>) as a reminder that the standard normal distribution has mean 0 and standard deviation 1.</a:t>
            </a:r>
          </a:p>
          <a:p>
            <a:pPr>
              <a:spcBef>
                <a:spcPts val="600"/>
              </a:spcBef>
              <a:spcAft>
                <a:spcPts val="1200"/>
              </a:spcAft>
            </a:pPr>
            <a:endParaRPr lang="en-US" sz="2600" dirty="0" smtClean="0"/>
          </a:p>
          <a:p>
            <a:pPr marL="0" lvl="1" defTabSz="1200150">
              <a:lnSpc>
                <a:spcPct val="90000"/>
              </a:lnSpc>
              <a:spcBef>
                <a:spcPts val="600"/>
              </a:spcBef>
              <a:spcAft>
                <a:spcPts val="1200"/>
              </a:spcAft>
            </a:pPr>
            <a:endParaRPr lang="en-US" sz="2600" dirty="0"/>
          </a:p>
        </p:txBody>
      </p:sp>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4: Probability Theory – Converting to z-Scores</a:t>
            </a:r>
            <a:endParaRPr lang="en-US" sz="1100" b="1" dirty="0">
              <a:solidFill>
                <a:schemeClr val="tx2"/>
              </a:solidFill>
            </a:endParaRPr>
          </a:p>
        </p:txBody>
      </p:sp>
    </p:spTree>
    <p:extLst>
      <p:ext uri="{BB962C8B-B14F-4D97-AF65-F5344CB8AC3E}">
        <p14:creationId xmlns:p14="http://schemas.microsoft.com/office/powerpoint/2010/main" val="132303558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7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750"/>
                                        <p:tgtEl>
                                          <p:spTgt spid="23"/>
                                        </p:tgtEl>
                                      </p:cBhvr>
                                    </p:animEffect>
                                  </p:childTnLst>
                                </p:cTn>
                              </p:par>
                              <p:par>
                                <p:cTn id="13" presetID="42" presetClass="entr" presetSubtype="0" fill="hold" nodeType="with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animEffect transition="in" filter="fade">
                                      <p:cBhvr>
                                        <p:cTn id="15" dur="750"/>
                                        <p:tgtEl>
                                          <p:spTgt spid="23">
                                            <p:txEl>
                                              <p:pRg st="0" end="0"/>
                                            </p:txEl>
                                          </p:spTgt>
                                        </p:tgtEl>
                                      </p:cBhvr>
                                    </p:animEffect>
                                    <p:anim calcmode="lin" valueType="num">
                                      <p:cBhvr>
                                        <p:cTn id="16" dur="75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7" dur="750" fill="hold"/>
                                        <p:tgtEl>
                                          <p:spTgt spid="23">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3">
                                            <p:txEl>
                                              <p:pRg st="1" end="1"/>
                                            </p:txEl>
                                          </p:spTgt>
                                        </p:tgtEl>
                                        <p:attrNameLst>
                                          <p:attrName>style.visibility</p:attrName>
                                        </p:attrNameLst>
                                      </p:cBhvr>
                                      <p:to>
                                        <p:strVal val="visible"/>
                                      </p:to>
                                    </p:set>
                                    <p:animEffect transition="in" filter="fade">
                                      <p:cBhvr>
                                        <p:cTn id="20" dur="750"/>
                                        <p:tgtEl>
                                          <p:spTgt spid="23">
                                            <p:txEl>
                                              <p:pRg st="1" end="1"/>
                                            </p:txEl>
                                          </p:spTgt>
                                        </p:tgtEl>
                                      </p:cBhvr>
                                    </p:animEffect>
                                    <p:anim calcmode="lin" valueType="num">
                                      <p:cBhvr>
                                        <p:cTn id="21" dur="75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22" dur="75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3">
                                            <p:txEl>
                                              <p:pRg st="2" end="2"/>
                                            </p:txEl>
                                          </p:spTgt>
                                        </p:tgtEl>
                                        <p:attrNameLst>
                                          <p:attrName>style.visibility</p:attrName>
                                        </p:attrNameLst>
                                      </p:cBhvr>
                                      <p:to>
                                        <p:strVal val="visible"/>
                                      </p:to>
                                    </p:set>
                                    <p:animEffect transition="in" filter="fade">
                                      <p:cBhvr>
                                        <p:cTn id="27" dur="750"/>
                                        <p:tgtEl>
                                          <p:spTgt spid="23">
                                            <p:txEl>
                                              <p:pRg st="2" end="2"/>
                                            </p:txEl>
                                          </p:spTgt>
                                        </p:tgtEl>
                                      </p:cBhvr>
                                    </p:animEffect>
                                    <p:anim calcmode="lin" valueType="num">
                                      <p:cBhvr>
                                        <p:cTn id="28" dur="75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23">
                                            <p:txEl>
                                              <p:pRg st="2" end="2"/>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3">
                                            <p:txEl>
                                              <p:pRg st="3" end="3"/>
                                            </p:txEl>
                                          </p:spTgt>
                                        </p:tgtEl>
                                        <p:attrNameLst>
                                          <p:attrName>style.visibility</p:attrName>
                                        </p:attrNameLst>
                                      </p:cBhvr>
                                      <p:to>
                                        <p:strVal val="visible"/>
                                      </p:to>
                                    </p:set>
                                    <p:animEffect transition="in" filter="fade">
                                      <p:cBhvr>
                                        <p:cTn id="32" dur="750"/>
                                        <p:tgtEl>
                                          <p:spTgt spid="23">
                                            <p:txEl>
                                              <p:pRg st="3" end="3"/>
                                            </p:txEl>
                                          </p:spTgt>
                                        </p:tgtEl>
                                      </p:cBhvr>
                                    </p:animEffect>
                                    <p:anim calcmode="lin" valueType="num">
                                      <p:cBhvr>
                                        <p:cTn id="33" dur="75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34" dur="75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
          <p:cNvSpPr/>
          <p:nvPr/>
        </p:nvSpPr>
        <p:spPr>
          <a:xfrm>
            <a:off x="625642" y="1235055"/>
            <a:ext cx="10940716" cy="777600"/>
          </a:xfrm>
          <a:custGeom>
            <a:avLst/>
            <a:gdLst>
              <a:gd name="connsiteX0" fmla="*/ 0 w 10940716"/>
              <a:gd name="connsiteY0" fmla="*/ 0 h 777600"/>
              <a:gd name="connsiteX1" fmla="*/ 10940716 w 10940716"/>
              <a:gd name="connsiteY1" fmla="*/ 0 h 777600"/>
              <a:gd name="connsiteX2" fmla="*/ 10940716 w 10940716"/>
              <a:gd name="connsiteY2" fmla="*/ 777600 h 777600"/>
              <a:gd name="connsiteX3" fmla="*/ 0 w 10940716"/>
              <a:gd name="connsiteY3" fmla="*/ 777600 h 777600"/>
              <a:gd name="connsiteX4" fmla="*/ 0 w 10940716"/>
              <a:gd name="connsiteY4" fmla="*/ 0 h 77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777600">
                <a:moveTo>
                  <a:pt x="0" y="0"/>
                </a:moveTo>
                <a:lnTo>
                  <a:pt x="10940716" y="0"/>
                </a:lnTo>
                <a:lnTo>
                  <a:pt x="10940716" y="777600"/>
                </a:lnTo>
                <a:lnTo>
                  <a:pt x="0" y="777600"/>
                </a:lnTo>
                <a:lnTo>
                  <a:pt x="0" y="0"/>
                </a:lnTo>
                <a:close/>
              </a:path>
            </a:pathLst>
          </a:custGeom>
          <a:solidFill>
            <a:srgbClr val="2254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4400" dirty="0" smtClean="0">
                <a:solidFill>
                  <a:schemeClr val="bg1"/>
                </a:solidFill>
                <a:effectLst>
                  <a:outerShdw blurRad="38100" dist="38100" dir="2700000" algn="tl">
                    <a:srgbClr val="000000">
                      <a:alpha val="43137"/>
                    </a:srgbClr>
                  </a:outerShdw>
                </a:effectLst>
              </a:rPr>
              <a:t>Random variable</a:t>
            </a:r>
            <a:endParaRPr lang="en-US" sz="4400" kern="1200" dirty="0">
              <a:solidFill>
                <a:schemeClr val="bg1"/>
              </a:solidFill>
              <a:effectLst>
                <a:outerShdw blurRad="38100" dist="38100" dir="2700000" algn="tl">
                  <a:srgbClr val="000000">
                    <a:alpha val="43137"/>
                  </a:srgbClr>
                </a:outerShdw>
              </a:effectLst>
            </a:endParaRPr>
          </a:p>
        </p:txBody>
      </p:sp>
      <p:sp>
        <p:nvSpPr>
          <p:cNvPr id="23" name="Freeform 22"/>
          <p:cNvSpPr/>
          <p:nvPr/>
        </p:nvSpPr>
        <p:spPr>
          <a:xfrm>
            <a:off x="625642" y="2012655"/>
            <a:ext cx="10940716" cy="2848103"/>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solidFill>
            <a:srgbClr val="F2FFE3"/>
          </a:soli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4018" tIns="144018" rIns="192024" bIns="216027" numCol="1" spcCol="1270" anchor="t" anchorCtr="0">
            <a:noAutofit/>
          </a:bodyPr>
          <a:lstStyle/>
          <a:p>
            <a:pPr marL="457200" indent="-457200">
              <a:spcBef>
                <a:spcPts val="600"/>
              </a:spcBef>
              <a:spcAft>
                <a:spcPts val="1200"/>
              </a:spcAft>
              <a:buFont typeface="Wingdings" panose="05000000000000000000" pitchFamily="2" charset="2"/>
              <a:buChar char="§"/>
            </a:pPr>
            <a:r>
              <a:rPr lang="en-US" sz="2600" dirty="0"/>
              <a:t>A</a:t>
            </a:r>
            <a:r>
              <a:rPr lang="en-US" sz="2600" dirty="0" smtClean="0"/>
              <a:t> </a:t>
            </a:r>
            <a:r>
              <a:rPr lang="en-US" sz="2600" dirty="0"/>
              <a:t>variable whose values are </a:t>
            </a:r>
            <a:r>
              <a:rPr lang="en-US" sz="2600" dirty="0" smtClean="0"/>
              <a:t>numerical </a:t>
            </a:r>
            <a:r>
              <a:rPr lang="en-US" sz="2600" dirty="0"/>
              <a:t>outcomes of an </a:t>
            </a:r>
            <a:r>
              <a:rPr lang="en-US" sz="2600" dirty="0" smtClean="0"/>
              <a:t>experiment</a:t>
            </a:r>
          </a:p>
          <a:p>
            <a:pPr marL="914400" lvl="1" indent="-457200">
              <a:spcBef>
                <a:spcPts val="600"/>
              </a:spcBef>
              <a:spcAft>
                <a:spcPts val="1200"/>
              </a:spcAft>
              <a:buFont typeface="Wingdings" panose="05000000000000000000" pitchFamily="2" charset="2"/>
              <a:buChar char="§"/>
            </a:pPr>
            <a:r>
              <a:rPr lang="en-US" sz="2600" dirty="0" smtClean="0"/>
              <a:t>A </a:t>
            </a:r>
            <a:r>
              <a:rPr lang="en-US" sz="2600" i="1" dirty="0"/>
              <a:t>discrete </a:t>
            </a:r>
            <a:r>
              <a:rPr lang="en-US" sz="2600" dirty="0"/>
              <a:t>random variable can take only distinct </a:t>
            </a:r>
            <a:r>
              <a:rPr lang="en-US" sz="2600" dirty="0" smtClean="0"/>
              <a:t>values</a:t>
            </a:r>
          </a:p>
          <a:p>
            <a:pPr marL="914400" lvl="1" indent="-457200">
              <a:spcBef>
                <a:spcPts val="600"/>
              </a:spcBef>
              <a:spcAft>
                <a:spcPts val="1200"/>
              </a:spcAft>
              <a:buFont typeface="Wingdings" panose="05000000000000000000" pitchFamily="2" charset="2"/>
              <a:buChar char="§"/>
            </a:pPr>
            <a:r>
              <a:rPr lang="en-US" sz="2600" dirty="0"/>
              <a:t>A</a:t>
            </a:r>
            <a:r>
              <a:rPr lang="en-US" sz="2600" dirty="0" smtClean="0"/>
              <a:t> </a:t>
            </a:r>
            <a:r>
              <a:rPr lang="en-US" sz="2600" i="1" dirty="0"/>
              <a:t>continuous </a:t>
            </a:r>
            <a:r>
              <a:rPr lang="en-US" sz="2600" dirty="0" smtClean="0"/>
              <a:t>random variable </a:t>
            </a:r>
            <a:r>
              <a:rPr lang="en-US" sz="2600" dirty="0"/>
              <a:t>can take </a:t>
            </a:r>
            <a:r>
              <a:rPr lang="en-US" sz="2600" i="1" dirty="0"/>
              <a:t>any </a:t>
            </a:r>
            <a:r>
              <a:rPr lang="en-US" sz="2600" dirty="0"/>
              <a:t>value within a range.</a:t>
            </a:r>
          </a:p>
          <a:p>
            <a:pPr>
              <a:spcBef>
                <a:spcPts val="600"/>
              </a:spcBef>
              <a:spcAft>
                <a:spcPts val="1200"/>
              </a:spcAft>
            </a:pPr>
            <a:endParaRPr lang="en-US" sz="2600" dirty="0" smtClean="0"/>
          </a:p>
          <a:p>
            <a:pPr marL="0" lvl="1" defTabSz="1200150">
              <a:lnSpc>
                <a:spcPct val="90000"/>
              </a:lnSpc>
              <a:spcBef>
                <a:spcPts val="600"/>
              </a:spcBef>
              <a:spcAft>
                <a:spcPts val="1200"/>
              </a:spcAft>
            </a:pPr>
            <a:endParaRPr lang="en-US" sz="2600" dirty="0"/>
          </a:p>
        </p:txBody>
      </p:sp>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4: Probability Theory – Discrete </a:t>
            </a:r>
            <a:r>
              <a:rPr lang="en-US" sz="1100" b="1" dirty="0">
                <a:solidFill>
                  <a:schemeClr val="tx2"/>
                </a:solidFill>
              </a:rPr>
              <a:t>and Continuous Random Variables </a:t>
            </a:r>
          </a:p>
        </p:txBody>
      </p:sp>
    </p:spTree>
    <p:extLst>
      <p:ext uri="{BB962C8B-B14F-4D97-AF65-F5344CB8AC3E}">
        <p14:creationId xmlns:p14="http://schemas.microsoft.com/office/powerpoint/2010/main" val="137462115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7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750"/>
                                        <p:tgtEl>
                                          <p:spTgt spid="23"/>
                                        </p:tgtEl>
                                      </p:cBhvr>
                                    </p:animEffect>
                                  </p:childTnLst>
                                </p:cTn>
                              </p:par>
                              <p:par>
                                <p:cTn id="13" presetID="42" presetClass="entr" presetSubtype="0" fill="hold" nodeType="with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animEffect transition="in" filter="fade">
                                      <p:cBhvr>
                                        <p:cTn id="15" dur="750"/>
                                        <p:tgtEl>
                                          <p:spTgt spid="23">
                                            <p:txEl>
                                              <p:pRg st="0" end="0"/>
                                            </p:txEl>
                                          </p:spTgt>
                                        </p:tgtEl>
                                      </p:cBhvr>
                                    </p:animEffect>
                                    <p:anim calcmode="lin" valueType="num">
                                      <p:cBhvr>
                                        <p:cTn id="16" dur="75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7" dur="75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3">
                                            <p:txEl>
                                              <p:pRg st="1" end="1"/>
                                            </p:txEl>
                                          </p:spTgt>
                                        </p:tgtEl>
                                        <p:attrNameLst>
                                          <p:attrName>style.visibility</p:attrName>
                                        </p:attrNameLst>
                                      </p:cBhvr>
                                      <p:to>
                                        <p:strVal val="visible"/>
                                      </p:to>
                                    </p:set>
                                    <p:animEffect transition="in" filter="fade">
                                      <p:cBhvr>
                                        <p:cTn id="22" dur="750"/>
                                        <p:tgtEl>
                                          <p:spTgt spid="23">
                                            <p:txEl>
                                              <p:pRg st="1" end="1"/>
                                            </p:txEl>
                                          </p:spTgt>
                                        </p:tgtEl>
                                      </p:cBhvr>
                                    </p:animEffect>
                                    <p:anim calcmode="lin" valueType="num">
                                      <p:cBhvr>
                                        <p:cTn id="23" dur="75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24" dur="75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3">
                                            <p:txEl>
                                              <p:pRg st="2" end="2"/>
                                            </p:txEl>
                                          </p:spTgt>
                                        </p:tgtEl>
                                        <p:attrNameLst>
                                          <p:attrName>style.visibility</p:attrName>
                                        </p:attrNameLst>
                                      </p:cBhvr>
                                      <p:to>
                                        <p:strVal val="visible"/>
                                      </p:to>
                                    </p:set>
                                    <p:animEffect transition="in" filter="fade">
                                      <p:cBhvr>
                                        <p:cTn id="29" dur="750"/>
                                        <p:tgtEl>
                                          <p:spTgt spid="23">
                                            <p:txEl>
                                              <p:pRg st="2" end="2"/>
                                            </p:txEl>
                                          </p:spTgt>
                                        </p:tgtEl>
                                      </p:cBhvr>
                                    </p:animEffect>
                                    <p:anim calcmode="lin" valueType="num">
                                      <p:cBhvr>
                                        <p:cTn id="30" dur="75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31" dur="75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
          <p:cNvSpPr/>
          <p:nvPr/>
        </p:nvSpPr>
        <p:spPr>
          <a:xfrm>
            <a:off x="663742" y="527197"/>
            <a:ext cx="10940716" cy="777600"/>
          </a:xfrm>
          <a:custGeom>
            <a:avLst/>
            <a:gdLst>
              <a:gd name="connsiteX0" fmla="*/ 0 w 10940716"/>
              <a:gd name="connsiteY0" fmla="*/ 0 h 777600"/>
              <a:gd name="connsiteX1" fmla="*/ 10940716 w 10940716"/>
              <a:gd name="connsiteY1" fmla="*/ 0 h 777600"/>
              <a:gd name="connsiteX2" fmla="*/ 10940716 w 10940716"/>
              <a:gd name="connsiteY2" fmla="*/ 777600 h 777600"/>
              <a:gd name="connsiteX3" fmla="*/ 0 w 10940716"/>
              <a:gd name="connsiteY3" fmla="*/ 777600 h 777600"/>
              <a:gd name="connsiteX4" fmla="*/ 0 w 10940716"/>
              <a:gd name="connsiteY4" fmla="*/ 0 h 77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777600">
                <a:moveTo>
                  <a:pt x="0" y="0"/>
                </a:moveTo>
                <a:lnTo>
                  <a:pt x="10940716" y="0"/>
                </a:lnTo>
                <a:lnTo>
                  <a:pt x="10940716" y="777600"/>
                </a:lnTo>
                <a:lnTo>
                  <a:pt x="0" y="777600"/>
                </a:lnTo>
                <a:lnTo>
                  <a:pt x="0" y="0"/>
                </a:lnTo>
                <a:close/>
              </a:path>
            </a:pathLst>
          </a:custGeom>
          <a:solidFill>
            <a:srgbClr val="2254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en-US" sz="4400" dirty="0">
                <a:solidFill>
                  <a:schemeClr val="bg1"/>
                </a:solidFill>
                <a:effectLst>
                  <a:outerShdw blurRad="38100" dist="38100" dir="2700000" algn="tl">
                    <a:srgbClr val="000000">
                      <a:alpha val="43137"/>
                    </a:srgbClr>
                  </a:outerShdw>
                </a:effectLst>
              </a:rPr>
              <a:t>p</a:t>
            </a:r>
            <a:r>
              <a:rPr lang="en-US" sz="4400" dirty="0" smtClean="0">
                <a:solidFill>
                  <a:schemeClr val="bg1"/>
                </a:solidFill>
                <a:effectLst>
                  <a:outerShdw blurRad="38100" dist="38100" dir="2700000" algn="tl">
                    <a:srgbClr val="000000">
                      <a:alpha val="43137"/>
                    </a:srgbClr>
                  </a:outerShdw>
                </a:effectLst>
              </a:rPr>
              <a:t>robability space</a:t>
            </a:r>
            <a:endParaRPr lang="en-US" sz="4400" kern="1200" dirty="0">
              <a:solidFill>
                <a:schemeClr val="bg1"/>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23" name="Freeform 22"/>
              <p:cNvSpPr/>
              <p:nvPr/>
            </p:nvSpPr>
            <p:spPr>
              <a:xfrm>
                <a:off x="663742" y="1304796"/>
                <a:ext cx="10940716" cy="5000754"/>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solidFill>
                <a:srgbClr val="F2FFE3"/>
              </a:soli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4018" tIns="144018" rIns="192024" bIns="216027" numCol="1" spcCol="1270" anchor="t" anchorCtr="0">
                <a:noAutofit/>
              </a:bodyPr>
              <a:lstStyle/>
              <a:p>
                <a:pPr marL="285750" indent="-285750">
                  <a:spcBef>
                    <a:spcPts val="600"/>
                  </a:spcBef>
                  <a:spcAft>
                    <a:spcPts val="600"/>
                  </a:spcAft>
                  <a:buFont typeface="Wingdings" panose="05000000000000000000" pitchFamily="2" charset="2"/>
                  <a:buChar char="§"/>
                </a:pPr>
                <a:r>
                  <a:rPr lang="en-US" sz="2200" dirty="0" smtClean="0"/>
                  <a:t>Sometimes a sample space, a set of possible events, and the probabilities assigned to each event are collectively called </a:t>
                </a:r>
                <a:r>
                  <a:rPr lang="en-US" sz="2200" dirty="0" smtClean="0">
                    <a:effectLst>
                      <a:outerShdw blurRad="38100" dist="38100" dir="2700000" algn="tl">
                        <a:srgbClr val="000000">
                          <a:alpha val="43137"/>
                        </a:srgbClr>
                      </a:outerShdw>
                    </a:effectLst>
                  </a:rPr>
                  <a:t>probability space</a:t>
                </a:r>
              </a:p>
              <a:p>
                <a:pPr marL="285750" indent="-285750">
                  <a:spcBef>
                    <a:spcPts val="600"/>
                  </a:spcBef>
                  <a:spcAft>
                    <a:spcPts val="600"/>
                  </a:spcAft>
                  <a:buFont typeface="Wingdings" panose="05000000000000000000" pitchFamily="2" charset="2"/>
                  <a:buChar char="§"/>
                </a:pPr>
                <a:r>
                  <a:rPr lang="en-US" sz="2000" dirty="0">
                    <a:effectLst>
                      <a:outerShdw blurRad="38100" dist="38100" dir="2700000" algn="tl">
                        <a:srgbClr val="000000">
                          <a:alpha val="43137"/>
                        </a:srgbClr>
                      </a:outerShdw>
                    </a:effectLst>
                  </a:rPr>
                  <a:t>P</a:t>
                </a:r>
                <a:r>
                  <a:rPr lang="en-US" sz="2000" dirty="0" smtClean="0">
                    <a:effectLst>
                      <a:outerShdw blurRad="38100" dist="38100" dir="2700000" algn="tl">
                        <a:srgbClr val="000000">
                          <a:alpha val="43137"/>
                        </a:srgbClr>
                      </a:outerShdw>
                    </a:effectLst>
                  </a:rPr>
                  <a:t>robability</a:t>
                </a:r>
                <a:r>
                  <a:rPr lang="en-US" sz="2000" i="1" dirty="0" smtClean="0"/>
                  <a:t> </a:t>
                </a:r>
                <a:r>
                  <a:rPr lang="en-US" sz="2000" dirty="0" smtClean="0"/>
                  <a:t>–  a </a:t>
                </a:r>
                <a:r>
                  <a:rPr lang="en-US" sz="2000" dirty="0"/>
                  <a:t>function that has as its domain a certain collection of sets that are subsets of some sample space </a:t>
                </a:r>
                <a:r>
                  <a:rPr lang="en-US" sz="2000" b="1" i="1" dirty="0"/>
                  <a:t>S </a:t>
                </a:r>
                <a:r>
                  <a:rPr lang="en-US" sz="2000" dirty="0"/>
                  <a:t>and associates with each set </a:t>
                </a:r>
                <a:r>
                  <a:rPr lang="en-US" sz="2000" b="1" i="1" dirty="0"/>
                  <a:t>E</a:t>
                </a:r>
                <a:r>
                  <a:rPr lang="en-US" sz="2000" b="1" i="1" dirty="0">
                    <a:latin typeface="Symbol" panose="05050102010706020507" pitchFamily="18" charset="2"/>
                  </a:rPr>
                  <a:t> </a:t>
                </a:r>
                <a:r>
                  <a:rPr lang="en-US" sz="2000" dirty="0">
                    <a:latin typeface="Symbol" panose="05050102010706020507" pitchFamily="18" charset="2"/>
                  </a:rPr>
                  <a:t>Ì </a:t>
                </a:r>
                <a:r>
                  <a:rPr lang="en-US" sz="2000" b="1" i="1" dirty="0"/>
                  <a:t>S </a:t>
                </a:r>
                <a:r>
                  <a:rPr lang="en-US" sz="2000" dirty="0"/>
                  <a:t>a number between 0.0 and 1.0 so that the following properties are </a:t>
                </a:r>
                <a:r>
                  <a:rPr lang="en-US" sz="2000" dirty="0" smtClean="0"/>
                  <a:t>satisfied:</a:t>
                </a:r>
              </a:p>
              <a:p>
                <a:pPr marL="742950" lvl="1" indent="-285750">
                  <a:spcAft>
                    <a:spcPts val="600"/>
                  </a:spcAft>
                  <a:buFont typeface="Wingdings" panose="05000000000000000000" pitchFamily="2" charset="2"/>
                  <a:buChar char="§"/>
                </a:pPr>
                <a:r>
                  <a:rPr lang="en-US" sz="2000" i="1" dirty="0" smtClean="0"/>
                  <a:t>P</a:t>
                </a:r>
                <a:r>
                  <a:rPr lang="en-US" sz="2000" dirty="0" smtClean="0"/>
                  <a:t>(</a:t>
                </a:r>
                <a:r>
                  <a:rPr lang="en-US" sz="2000" dirty="0" smtClean="0">
                    <a:sym typeface="Symbol" panose="05050102010706020507" pitchFamily="18" charset="2"/>
                  </a:rPr>
                  <a:t></a:t>
                </a:r>
                <a:r>
                  <a:rPr lang="en-US" sz="2000" dirty="0" smtClean="0"/>
                  <a:t>)</a:t>
                </a:r>
                <a:r>
                  <a:rPr lang="en-US" sz="2000" i="1" dirty="0" smtClean="0"/>
                  <a:t>= </a:t>
                </a:r>
                <a:r>
                  <a:rPr lang="en-US" sz="2000" dirty="0"/>
                  <a:t>0 </a:t>
                </a:r>
                <a:r>
                  <a:rPr lang="en-US" sz="2000" dirty="0" smtClean="0"/>
                  <a:t>(</a:t>
                </a:r>
                <a:r>
                  <a:rPr lang="en-US" sz="2000" dirty="0"/>
                  <a:t>probability of the empty set is zero) and </a:t>
                </a:r>
                <a:r>
                  <a:rPr lang="en-US" sz="2000" i="1" dirty="0"/>
                  <a:t>P</a:t>
                </a:r>
                <a:r>
                  <a:rPr lang="en-US" sz="2000" dirty="0"/>
                  <a:t>(</a:t>
                </a:r>
                <a:r>
                  <a:rPr lang="en-US" sz="2000" b="1" i="1" dirty="0"/>
                  <a:t>S</a:t>
                </a:r>
                <a:r>
                  <a:rPr lang="en-US" sz="2000" dirty="0"/>
                  <a:t>) = 1 (probability of all events is one). </a:t>
                </a:r>
              </a:p>
              <a:p>
                <a:pPr marL="742950" lvl="1" indent="-285750">
                  <a:spcAft>
                    <a:spcPts val="600"/>
                  </a:spcAft>
                  <a:buFont typeface="Wingdings" panose="05000000000000000000" pitchFamily="2" charset="2"/>
                  <a:buChar char="§"/>
                </a:pPr>
                <a:r>
                  <a:rPr lang="en-US" sz="2000" dirty="0" smtClean="0"/>
                  <a:t>0 </a:t>
                </a:r>
                <a:r>
                  <a:rPr lang="en-US" sz="2000" dirty="0" smtClean="0">
                    <a:sym typeface="Symbol" panose="05050102010706020507" pitchFamily="18" charset="2"/>
                  </a:rPr>
                  <a:t></a:t>
                </a:r>
                <a:r>
                  <a:rPr lang="en-US" sz="2000" dirty="0" smtClean="0"/>
                  <a:t> </a:t>
                </a:r>
                <a:r>
                  <a:rPr lang="en-US" sz="2000" i="1" dirty="0" smtClean="0"/>
                  <a:t>PE</a:t>
                </a:r>
                <a:r>
                  <a:rPr lang="en-US" sz="2000" dirty="0">
                    <a:sym typeface="Symbol" panose="05050102010706020507" pitchFamily="18" charset="2"/>
                  </a:rPr>
                  <a:t> </a:t>
                </a:r>
                <a:r>
                  <a:rPr lang="en-US" sz="2000" dirty="0" smtClean="0">
                    <a:sym typeface="Symbol" panose="05050102010706020507" pitchFamily="18" charset="2"/>
                  </a:rPr>
                  <a:t> 1</a:t>
                </a:r>
                <a:r>
                  <a:rPr lang="en-US" sz="2000" dirty="0" smtClean="0"/>
                  <a:t> for </a:t>
                </a:r>
                <a:r>
                  <a:rPr lang="en-US" sz="2000" dirty="0"/>
                  <a:t>every event </a:t>
                </a:r>
                <a:r>
                  <a:rPr lang="en-US" sz="2000" b="1" i="1" dirty="0"/>
                  <a:t>E</a:t>
                </a:r>
                <a:r>
                  <a:rPr lang="en-US" sz="2000" dirty="0"/>
                  <a:t>. </a:t>
                </a:r>
                <a:endParaRPr lang="en-US" sz="2000" dirty="0" smtClean="0"/>
              </a:p>
              <a:p>
                <a:pPr marL="742950" lvl="1" indent="-285750">
                  <a:spcAft>
                    <a:spcPts val="600"/>
                  </a:spcAft>
                  <a:buFont typeface="Wingdings" panose="05000000000000000000" pitchFamily="2" charset="2"/>
                  <a:buChar char="§"/>
                </a:pPr>
                <a:r>
                  <a:rPr lang="en-US" sz="2000" dirty="0" smtClean="0"/>
                  <a:t>If </a:t>
                </a:r>
                <a:r>
                  <a:rPr lang="en-US" sz="2000" i="1" dirty="0" smtClean="0"/>
                  <a:t>E = </a:t>
                </a:r>
                <a14:m>
                  <m:oMath xmlns:m="http://schemas.openxmlformats.org/officeDocument/2006/math">
                    <m:sSubSup>
                      <m:sSubSupPr>
                        <m:ctrlPr>
                          <a:rPr lang="en-US" sz="2000" i="1" smtClean="0">
                            <a:latin typeface="Cambria Math" panose="02040503050406030204" pitchFamily="18" charset="0"/>
                          </a:rPr>
                        </m:ctrlPr>
                      </m:sSubSupPr>
                      <m:e>
                        <m:r>
                          <a:rPr lang="en-US" sz="2000" b="0" i="1" smtClean="0">
                            <a:latin typeface="Cambria Math" panose="02040503050406030204" pitchFamily="18" charset="0"/>
                          </a:rPr>
                          <m:t>𝑈</m:t>
                        </m:r>
                      </m:e>
                      <m:sub>
                        <m:r>
                          <a:rPr lang="en-US" sz="2000" b="0" i="1" smtClean="0">
                            <a:latin typeface="Cambria Math" panose="02040503050406030204" pitchFamily="18" charset="0"/>
                          </a:rPr>
                          <m:t>𝑗</m:t>
                        </m:r>
                        <m:r>
                          <a:rPr lang="en-US" sz="2000" b="0" i="1" smtClean="0">
                            <a:latin typeface="Cambria Math" panose="02040503050406030204" pitchFamily="18" charset="0"/>
                          </a:rPr>
                          <m:t>=0</m:t>
                        </m:r>
                      </m:sub>
                      <m:sup>
                        <m:r>
                          <a:rPr lang="en-US" sz="2000" i="1" smtClean="0">
                            <a:latin typeface="Cambria Math" panose="02040503050406030204" pitchFamily="18" charset="0"/>
                            <a:ea typeface="Cambria Math" panose="02040503050406030204" pitchFamily="18" charset="0"/>
                          </a:rPr>
                          <m:t>∞</m:t>
                        </m:r>
                      </m:sup>
                    </m:sSubSup>
                    <m:r>
                      <a:rPr lang="en-US" sz="2000" b="0" i="0" smtClean="0">
                        <a:latin typeface="Cambria Math" panose="02040503050406030204" pitchFamily="18" charset="0"/>
                      </a:rPr>
                      <m:t> </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𝐸</m:t>
                        </m:r>
                      </m:e>
                      <m:sub>
                        <m:r>
                          <a:rPr lang="en-US" sz="2000" b="0" i="1" smtClean="0">
                            <a:latin typeface="Cambria Math" panose="02040503050406030204" pitchFamily="18" charset="0"/>
                          </a:rPr>
                          <m:t>𝑗</m:t>
                        </m:r>
                      </m:sub>
                    </m:sSub>
                    <m:r>
                      <a:rPr lang="en-US" sz="2000" b="0" i="0" smtClean="0">
                        <a:latin typeface="Cambria Math" panose="02040503050406030204" pitchFamily="18" charset="0"/>
                      </a:rPr>
                      <m:t> </m:t>
                    </m:r>
                  </m:oMath>
                </a14:m>
                <a:r>
                  <a:rPr lang="en-US" sz="2000" dirty="0" smtClean="0"/>
                  <a:t>and </a:t>
                </a:r>
                <a:r>
                  <a:rPr lang="en-US" sz="2000" dirty="0"/>
                  <a:t>all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𝐸</m:t>
                        </m:r>
                      </m:e>
                      <m:sub>
                        <m:r>
                          <a:rPr lang="en-US" sz="2000" i="1">
                            <a:latin typeface="Cambria Math" panose="02040503050406030204" pitchFamily="18" charset="0"/>
                          </a:rPr>
                          <m:t>𝑗</m:t>
                        </m:r>
                      </m:sub>
                    </m:sSub>
                  </m:oMath>
                </a14:m>
                <a:r>
                  <a:rPr lang="en-US" sz="2000" dirty="0" smtClean="0"/>
                  <a:t> are </a:t>
                </a:r>
                <a:r>
                  <a:rPr lang="en-US" sz="2000" dirty="0"/>
                  <a:t>mutually disjoint, </a:t>
                </a:r>
                <a:r>
                  <a:rPr lang="en-US" sz="2000" dirty="0" smtClean="0"/>
                  <a:t>then </a:t>
                </a:r>
                <a:r>
                  <a:rPr lang="en-US" sz="2000" i="1" dirty="0" smtClean="0"/>
                  <a:t>P</a:t>
                </a:r>
                <a:r>
                  <a:rPr lang="en-US" sz="2000" dirty="0" smtClean="0"/>
                  <a:t>(</a:t>
                </a:r>
                <a:r>
                  <a:rPr lang="en-US" sz="2000" i="1" dirty="0" smtClean="0"/>
                  <a:t>E) </a:t>
                </a:r>
                <a:r>
                  <a:rPr lang="en-US" sz="2000" i="1" dirty="0"/>
                  <a:t>= </a:t>
                </a:r>
                <a:r>
                  <a:rPr lang="en-US" sz="2000" i="1" dirty="0" smtClean="0"/>
                  <a:t>P(</a:t>
                </a:r>
                <a14:m>
                  <m:oMath xmlns:m="http://schemas.openxmlformats.org/officeDocument/2006/math">
                    <m:sSubSup>
                      <m:sSubSupPr>
                        <m:ctrlPr>
                          <a:rPr lang="en-US" sz="2000" i="1">
                            <a:latin typeface="Cambria Math" panose="02040503050406030204" pitchFamily="18" charset="0"/>
                          </a:rPr>
                        </m:ctrlPr>
                      </m:sSubSupPr>
                      <m:e>
                        <m:r>
                          <a:rPr lang="en-US" sz="2000" i="1">
                            <a:latin typeface="Cambria Math" panose="02040503050406030204" pitchFamily="18" charset="0"/>
                          </a:rPr>
                          <m:t>𝑈</m:t>
                        </m:r>
                      </m:e>
                      <m:sub>
                        <m:r>
                          <a:rPr lang="en-US" sz="2000" i="1">
                            <a:latin typeface="Cambria Math" panose="02040503050406030204" pitchFamily="18" charset="0"/>
                          </a:rPr>
                          <m:t>𝑗</m:t>
                        </m:r>
                        <m:r>
                          <a:rPr lang="en-US" sz="2000" i="1">
                            <a:latin typeface="Cambria Math" panose="02040503050406030204" pitchFamily="18" charset="0"/>
                          </a:rPr>
                          <m:t>=0</m:t>
                        </m:r>
                      </m:sub>
                      <m:sup>
                        <m:r>
                          <a:rPr lang="en-US" sz="2000" i="1">
                            <a:latin typeface="Cambria Math" panose="02040503050406030204" pitchFamily="18" charset="0"/>
                            <a:ea typeface="Cambria Math" panose="02040503050406030204" pitchFamily="18" charset="0"/>
                          </a:rPr>
                          <m:t>∞</m:t>
                        </m:r>
                      </m:sup>
                    </m:sSubSup>
                    <m:r>
                      <a:rPr lang="en-US" sz="2000">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𝐸</m:t>
                        </m:r>
                      </m:e>
                      <m:sub>
                        <m:r>
                          <a:rPr lang="en-US" sz="2000" i="1">
                            <a:latin typeface="Cambria Math" panose="02040503050406030204" pitchFamily="18" charset="0"/>
                          </a:rPr>
                          <m:t>𝑗</m:t>
                        </m:r>
                      </m:sub>
                    </m:sSub>
                  </m:oMath>
                </a14:m>
                <a:r>
                  <a:rPr lang="en-US" sz="2000" dirty="0" smtClean="0"/>
                  <a:t>)= </a:t>
                </a:r>
                <a14:m>
                  <m:oMath xmlns:m="http://schemas.openxmlformats.org/officeDocument/2006/math">
                    <m:sSubSup>
                      <m:sSubSupPr>
                        <m:ctrlPr>
                          <a:rPr lang="en-US" sz="2800" i="1">
                            <a:latin typeface="Cambria Math" panose="02040503050406030204" pitchFamily="18" charset="0"/>
                          </a:rPr>
                        </m:ctrlPr>
                      </m:sSubSupPr>
                      <m:e>
                        <m:r>
                          <a:rPr lang="en-US" sz="2800" i="1" smtClean="0">
                            <a:latin typeface="Cambria Math" panose="02040503050406030204" pitchFamily="18" charset="0"/>
                            <a:sym typeface="Symbol" panose="05050102010706020507" pitchFamily="18" charset="2"/>
                          </a:rPr>
                          <m:t></m:t>
                        </m:r>
                      </m:e>
                      <m:sub>
                        <m:r>
                          <a:rPr lang="en-US" sz="2800" i="1">
                            <a:latin typeface="Cambria Math" panose="02040503050406030204" pitchFamily="18" charset="0"/>
                          </a:rPr>
                          <m:t>𝑗</m:t>
                        </m:r>
                        <m:r>
                          <a:rPr lang="en-US" sz="2800" i="1">
                            <a:latin typeface="Cambria Math" panose="02040503050406030204" pitchFamily="18" charset="0"/>
                          </a:rPr>
                          <m:t>=0</m:t>
                        </m:r>
                      </m:sub>
                      <m:sup>
                        <m:r>
                          <a:rPr lang="en-US" sz="2800" i="1">
                            <a:latin typeface="Cambria Math" panose="02040503050406030204" pitchFamily="18" charset="0"/>
                            <a:ea typeface="Cambria Math" panose="02040503050406030204" pitchFamily="18" charset="0"/>
                          </a:rPr>
                          <m:t>∞</m:t>
                        </m:r>
                      </m:sup>
                    </m:sSubSup>
                  </m:oMath>
                </a14:m>
                <a:r>
                  <a:rPr lang="en-US" sz="2000" dirty="0" smtClean="0"/>
                  <a:t> </a:t>
                </a:r>
                <a:r>
                  <a:rPr lang="en-US" sz="2000" i="1" dirty="0" smtClean="0"/>
                  <a:t>P</a:t>
                </a:r>
                <a:r>
                  <a:rPr lang="en-US" sz="2000" dirty="0" smtClean="0"/>
                  <a:t>(</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𝐸</m:t>
                        </m:r>
                      </m:e>
                      <m:sub>
                        <m:r>
                          <a:rPr lang="en-US" sz="2000" i="1">
                            <a:latin typeface="Cambria Math" panose="02040503050406030204" pitchFamily="18" charset="0"/>
                          </a:rPr>
                          <m:t>𝑗</m:t>
                        </m:r>
                      </m:sub>
                    </m:sSub>
                  </m:oMath>
                </a14:m>
                <a:r>
                  <a:rPr lang="en-US" sz="2000" dirty="0" smtClean="0"/>
                  <a:t>), </a:t>
                </a:r>
                <a:r>
                  <a:rPr lang="en-US" sz="2000" dirty="0"/>
                  <a:t>that is, the </a:t>
                </a:r>
                <a:r>
                  <a:rPr lang="en-US" sz="2200" i="1" dirty="0">
                    <a:latin typeface="Book Antiqua" panose="02040602050305030304" pitchFamily="18" charset="0"/>
                  </a:rPr>
                  <a:t>probability of a union of disjoint sets equals the sum of the probabilities of each set</a:t>
                </a:r>
                <a:r>
                  <a:rPr lang="en-US" sz="2000" i="1" dirty="0" smtClean="0"/>
                  <a:t>.</a:t>
                </a:r>
                <a:endParaRPr lang="en-US" dirty="0"/>
              </a:p>
              <a:p>
                <a:pPr marL="285750" indent="-285750">
                  <a:buFont typeface="Wingdings" panose="05000000000000000000" pitchFamily="2" charset="2"/>
                  <a:buChar char="§"/>
                </a:pPr>
                <a:r>
                  <a:rPr lang="en-US" sz="2000" dirty="0"/>
                  <a:t>These axioms are known as the </a:t>
                </a:r>
                <a:r>
                  <a:rPr lang="en-US" sz="2000" b="1" dirty="0"/>
                  <a:t>Kolmogorov axioms</a:t>
                </a:r>
                <a:r>
                  <a:rPr lang="en-US" sz="2000" dirty="0"/>
                  <a:t>, in honor of Andrei Kolmogorov, a famous Russian mathematician who lived from 1903 to 1987. </a:t>
                </a:r>
                <a:endParaRPr lang="en-US" sz="2000" dirty="0" smtClean="0"/>
              </a:p>
              <a:p>
                <a:endParaRPr lang="en-US" dirty="0" smtClean="0"/>
              </a:p>
              <a:p>
                <a:pPr marL="0" lvl="1" defTabSz="1200150">
                  <a:lnSpc>
                    <a:spcPct val="90000"/>
                  </a:lnSpc>
                  <a:spcBef>
                    <a:spcPct val="0"/>
                  </a:spcBef>
                  <a:spcAft>
                    <a:spcPts val="600"/>
                  </a:spcAft>
                </a:pPr>
                <a:endParaRPr lang="en-US" sz="2800" dirty="0"/>
              </a:p>
            </p:txBody>
          </p:sp>
        </mc:Choice>
        <mc:Fallback xmlns="">
          <p:sp>
            <p:nvSpPr>
              <p:cNvPr id="23" name="Freeform 22"/>
              <p:cNvSpPr>
                <a:spLocks noRot="1" noChangeAspect="1" noMove="1" noResize="1" noEditPoints="1" noAdjustHandles="1" noChangeArrowheads="1" noChangeShapeType="1" noTextEdit="1"/>
              </p:cNvSpPr>
              <p:nvPr/>
            </p:nvSpPr>
            <p:spPr>
              <a:xfrm>
                <a:off x="663742" y="1304796"/>
                <a:ext cx="10940716" cy="5000754"/>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blipFill rotWithShape="0">
                <a:blip r:embed="rId3"/>
                <a:stretch>
                  <a:fillRect l="-56" b="-122"/>
                </a:stretch>
              </a:blipFill>
            </p:spPr>
            <p:txBody>
              <a:bodyPr/>
              <a:lstStyle/>
              <a:p>
                <a:r>
                  <a:rPr lang="en-US">
                    <a:noFill/>
                  </a:rPr>
                  <a:t> </a:t>
                </a:r>
              </a:p>
            </p:txBody>
          </p:sp>
        </mc:Fallback>
      </mc:AlternateContent>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4: Probability Theory – Introduction</a:t>
            </a:r>
            <a:endParaRPr lang="en-US" sz="1100" b="1" dirty="0">
              <a:solidFill>
                <a:schemeClr val="tx2"/>
              </a:solidFill>
            </a:endParaRPr>
          </a:p>
        </p:txBody>
      </p:sp>
    </p:spTree>
    <p:extLst>
      <p:ext uri="{BB962C8B-B14F-4D97-AF65-F5344CB8AC3E}">
        <p14:creationId xmlns:p14="http://schemas.microsoft.com/office/powerpoint/2010/main" val="423225929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7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750"/>
                                        <p:tgtEl>
                                          <p:spTgt spid="23"/>
                                        </p:tgtEl>
                                      </p:cBhvr>
                                    </p:animEffect>
                                  </p:childTnLst>
                                </p:cTn>
                              </p:par>
                              <p:par>
                                <p:cTn id="13" presetID="42" presetClass="entr" presetSubtype="0" fill="hold" nodeType="with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animEffect transition="in" filter="fade">
                                      <p:cBhvr>
                                        <p:cTn id="15" dur="750"/>
                                        <p:tgtEl>
                                          <p:spTgt spid="23">
                                            <p:txEl>
                                              <p:pRg st="0" end="0"/>
                                            </p:txEl>
                                          </p:spTgt>
                                        </p:tgtEl>
                                      </p:cBhvr>
                                    </p:animEffect>
                                    <p:anim calcmode="lin" valueType="num">
                                      <p:cBhvr>
                                        <p:cTn id="16" dur="75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7" dur="75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3">
                                            <p:txEl>
                                              <p:pRg st="1" end="1"/>
                                            </p:txEl>
                                          </p:spTgt>
                                        </p:tgtEl>
                                        <p:attrNameLst>
                                          <p:attrName>style.visibility</p:attrName>
                                        </p:attrNameLst>
                                      </p:cBhvr>
                                      <p:to>
                                        <p:strVal val="visible"/>
                                      </p:to>
                                    </p:set>
                                    <p:animEffect transition="in" filter="fade">
                                      <p:cBhvr>
                                        <p:cTn id="22" dur="750"/>
                                        <p:tgtEl>
                                          <p:spTgt spid="23">
                                            <p:txEl>
                                              <p:pRg st="1" end="1"/>
                                            </p:txEl>
                                          </p:spTgt>
                                        </p:tgtEl>
                                      </p:cBhvr>
                                    </p:animEffect>
                                    <p:anim calcmode="lin" valueType="num">
                                      <p:cBhvr>
                                        <p:cTn id="23" dur="75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24" dur="75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3">
                                            <p:txEl>
                                              <p:pRg st="2" end="2"/>
                                            </p:txEl>
                                          </p:spTgt>
                                        </p:tgtEl>
                                        <p:attrNameLst>
                                          <p:attrName>style.visibility</p:attrName>
                                        </p:attrNameLst>
                                      </p:cBhvr>
                                      <p:to>
                                        <p:strVal val="visible"/>
                                      </p:to>
                                    </p:set>
                                    <p:animEffect transition="in" filter="fade">
                                      <p:cBhvr>
                                        <p:cTn id="29" dur="750"/>
                                        <p:tgtEl>
                                          <p:spTgt spid="23">
                                            <p:txEl>
                                              <p:pRg st="2" end="2"/>
                                            </p:txEl>
                                          </p:spTgt>
                                        </p:tgtEl>
                                      </p:cBhvr>
                                    </p:animEffect>
                                    <p:anim calcmode="lin" valueType="num">
                                      <p:cBhvr>
                                        <p:cTn id="30" dur="75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31" dur="75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3">
                                            <p:txEl>
                                              <p:pRg st="3" end="3"/>
                                            </p:txEl>
                                          </p:spTgt>
                                        </p:tgtEl>
                                        <p:attrNameLst>
                                          <p:attrName>style.visibility</p:attrName>
                                        </p:attrNameLst>
                                      </p:cBhvr>
                                      <p:to>
                                        <p:strVal val="visible"/>
                                      </p:to>
                                    </p:set>
                                    <p:animEffect transition="in" filter="fade">
                                      <p:cBhvr>
                                        <p:cTn id="36" dur="750"/>
                                        <p:tgtEl>
                                          <p:spTgt spid="23">
                                            <p:txEl>
                                              <p:pRg st="3" end="3"/>
                                            </p:txEl>
                                          </p:spTgt>
                                        </p:tgtEl>
                                      </p:cBhvr>
                                    </p:animEffect>
                                    <p:anim calcmode="lin" valueType="num">
                                      <p:cBhvr>
                                        <p:cTn id="37" dur="75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38" dur="75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3">
                                            <p:txEl>
                                              <p:pRg st="4" end="4"/>
                                            </p:txEl>
                                          </p:spTgt>
                                        </p:tgtEl>
                                        <p:attrNameLst>
                                          <p:attrName>style.visibility</p:attrName>
                                        </p:attrNameLst>
                                      </p:cBhvr>
                                      <p:to>
                                        <p:strVal val="visible"/>
                                      </p:to>
                                    </p:set>
                                    <p:animEffect transition="in" filter="fade">
                                      <p:cBhvr>
                                        <p:cTn id="43" dur="750"/>
                                        <p:tgtEl>
                                          <p:spTgt spid="23">
                                            <p:txEl>
                                              <p:pRg st="4" end="4"/>
                                            </p:txEl>
                                          </p:spTgt>
                                        </p:tgtEl>
                                      </p:cBhvr>
                                    </p:animEffect>
                                    <p:anim calcmode="lin" valueType="num">
                                      <p:cBhvr>
                                        <p:cTn id="44" dur="75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45" dur="75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23">
                                            <p:txEl>
                                              <p:pRg st="5" end="5"/>
                                            </p:txEl>
                                          </p:spTgt>
                                        </p:tgtEl>
                                        <p:attrNameLst>
                                          <p:attrName>style.visibility</p:attrName>
                                        </p:attrNameLst>
                                      </p:cBhvr>
                                      <p:to>
                                        <p:strVal val="visible"/>
                                      </p:to>
                                    </p:set>
                                    <p:animEffect transition="in" filter="fade">
                                      <p:cBhvr>
                                        <p:cTn id="50" dur="750"/>
                                        <p:tgtEl>
                                          <p:spTgt spid="23">
                                            <p:txEl>
                                              <p:pRg st="5" end="5"/>
                                            </p:txEl>
                                          </p:spTgt>
                                        </p:tgtEl>
                                      </p:cBhvr>
                                    </p:animEffect>
                                    <p:anim calcmode="lin" valueType="num">
                                      <p:cBhvr>
                                        <p:cTn id="51" dur="75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52" dur="75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7563" y="1085849"/>
            <a:ext cx="10436874" cy="5219701"/>
          </a:xfrm>
        </p:spPr>
        <p:txBody>
          <a:bodyPr>
            <a:normAutofit/>
          </a:bodyPr>
          <a:lstStyle/>
          <a:p>
            <a:pPr>
              <a:spcBef>
                <a:spcPts val="600"/>
              </a:spcBef>
              <a:spcAft>
                <a:spcPts val="1200"/>
              </a:spcAft>
              <a:buFont typeface="Wingdings" panose="05000000000000000000" pitchFamily="2" charset="2"/>
              <a:buChar char="§"/>
            </a:pPr>
            <a:r>
              <a:rPr lang="en-US" dirty="0"/>
              <a:t>Let us say we are tossing a single coin once. </a:t>
            </a:r>
            <a:endParaRPr lang="en-US" dirty="0" smtClean="0"/>
          </a:p>
          <a:p>
            <a:pPr lvl="1">
              <a:spcBef>
                <a:spcPts val="600"/>
              </a:spcBef>
              <a:spcAft>
                <a:spcPts val="1200"/>
              </a:spcAft>
            </a:pPr>
            <a:r>
              <a:rPr lang="en-US" dirty="0" smtClean="0"/>
              <a:t>A </a:t>
            </a:r>
            <a:r>
              <a:rPr lang="en-US" dirty="0"/>
              <a:t>random variable needs to assign numbers to the events in the sample space. </a:t>
            </a:r>
            <a:endParaRPr lang="en-US" dirty="0" smtClean="0"/>
          </a:p>
          <a:p>
            <a:pPr lvl="1">
              <a:spcBef>
                <a:spcPts val="600"/>
              </a:spcBef>
              <a:spcAft>
                <a:spcPts val="1200"/>
              </a:spcAft>
            </a:pPr>
            <a:r>
              <a:rPr lang="en-US" dirty="0" smtClean="0"/>
              <a:t>Thus</a:t>
            </a:r>
            <a:r>
              <a:rPr lang="en-US" dirty="0"/>
              <a:t>, we define a random variable </a:t>
            </a:r>
            <a:r>
              <a:rPr lang="en-US" i="1" dirty="0">
                <a:latin typeface="Book Antiqua" panose="02040602050305030304" pitchFamily="18" charset="0"/>
              </a:rPr>
              <a:t>x</a:t>
            </a:r>
            <a:r>
              <a:rPr lang="en-US" i="1" dirty="0"/>
              <a:t> </a:t>
            </a:r>
            <a:r>
              <a:rPr lang="en-US" dirty="0"/>
              <a:t>by saying, for example, that </a:t>
            </a:r>
            <a:r>
              <a:rPr lang="en-US" i="1" dirty="0">
                <a:latin typeface="Book Antiqua" panose="02040602050305030304" pitchFamily="18" charset="0"/>
              </a:rPr>
              <a:t>x</a:t>
            </a:r>
            <a:r>
              <a:rPr lang="en-US" dirty="0"/>
              <a:t>({</a:t>
            </a:r>
            <a:r>
              <a:rPr lang="en-US" i="1" dirty="0" smtClean="0"/>
              <a:t>H</a:t>
            </a:r>
            <a:r>
              <a:rPr lang="en-US" dirty="0" smtClean="0"/>
              <a:t>}) </a:t>
            </a:r>
            <a:r>
              <a:rPr lang="en-US" dirty="0"/>
              <a:t>= 0 and </a:t>
            </a:r>
            <a:r>
              <a:rPr lang="en-US" i="1" dirty="0">
                <a:latin typeface="Book Antiqua" panose="02040602050305030304" pitchFamily="18" charset="0"/>
              </a:rPr>
              <a:t>x</a:t>
            </a:r>
            <a:r>
              <a:rPr lang="en-US" dirty="0"/>
              <a:t>({</a:t>
            </a:r>
            <a:r>
              <a:rPr lang="en-US" i="1" dirty="0" smtClean="0"/>
              <a:t>T</a:t>
            </a:r>
            <a:r>
              <a:rPr lang="en-US" dirty="0" smtClean="0"/>
              <a:t>}) </a:t>
            </a:r>
            <a:r>
              <a:rPr lang="en-US" dirty="0"/>
              <a:t>= 1. </a:t>
            </a:r>
            <a:endParaRPr lang="en-US" dirty="0" smtClean="0"/>
          </a:p>
          <a:p>
            <a:pPr>
              <a:spcBef>
                <a:spcPts val="600"/>
              </a:spcBef>
              <a:spcAft>
                <a:spcPts val="1200"/>
              </a:spcAft>
              <a:buFont typeface="Wingdings" panose="05000000000000000000" pitchFamily="2" charset="2"/>
              <a:buChar char="§"/>
            </a:pPr>
            <a:r>
              <a:rPr lang="en-US" dirty="0" smtClean="0"/>
              <a:t>If </a:t>
            </a:r>
            <a:r>
              <a:rPr lang="en-US" dirty="0"/>
              <a:t>we toss a coin twice, a random variable could count the number of </a:t>
            </a:r>
            <a:r>
              <a:rPr lang="en-US" i="1" dirty="0"/>
              <a:t>H</a:t>
            </a:r>
            <a:r>
              <a:rPr lang="en-US" dirty="0"/>
              <a:t>’s, so that </a:t>
            </a:r>
            <a:r>
              <a:rPr lang="en-US" i="1" dirty="0">
                <a:latin typeface="Book Antiqua" panose="02040602050305030304" pitchFamily="18" charset="0"/>
              </a:rPr>
              <a:t>x</a:t>
            </a:r>
            <a:r>
              <a:rPr lang="en-US" dirty="0">
                <a:latin typeface="Book Antiqua" panose="02040602050305030304" pitchFamily="18" charset="0"/>
              </a:rPr>
              <a:t>({</a:t>
            </a:r>
            <a:r>
              <a:rPr lang="en-US" i="1" dirty="0" smtClean="0">
                <a:latin typeface="Book Antiqua" panose="02040602050305030304" pitchFamily="18" charset="0"/>
              </a:rPr>
              <a:t>T</a:t>
            </a:r>
            <a:r>
              <a:rPr lang="en-US" dirty="0" smtClean="0">
                <a:latin typeface="Book Antiqua" panose="02040602050305030304" pitchFamily="18" charset="0"/>
              </a:rPr>
              <a:t>,</a:t>
            </a:r>
            <a:r>
              <a:rPr lang="en-US" i="1" dirty="0" smtClean="0">
                <a:latin typeface="Book Antiqua" panose="02040602050305030304" pitchFamily="18" charset="0"/>
              </a:rPr>
              <a:t>T</a:t>
            </a:r>
            <a:r>
              <a:rPr lang="en-US" dirty="0" smtClean="0">
                <a:latin typeface="Book Antiqua" panose="02040602050305030304" pitchFamily="18" charset="0"/>
              </a:rPr>
              <a:t>}) </a:t>
            </a:r>
            <a:r>
              <a:rPr lang="en-US" dirty="0">
                <a:latin typeface="Book Antiqua" panose="02040602050305030304" pitchFamily="18" charset="0"/>
              </a:rPr>
              <a:t>= 0, </a:t>
            </a:r>
            <a:r>
              <a:rPr lang="en-US" i="1" dirty="0">
                <a:latin typeface="Book Antiqua" panose="02040602050305030304" pitchFamily="18" charset="0"/>
              </a:rPr>
              <a:t>x</a:t>
            </a:r>
            <a:r>
              <a:rPr lang="en-US" dirty="0">
                <a:latin typeface="Book Antiqua" panose="02040602050305030304" pitchFamily="18" charset="0"/>
              </a:rPr>
              <a:t>({</a:t>
            </a:r>
            <a:r>
              <a:rPr lang="en-US" i="1" dirty="0" smtClean="0">
                <a:latin typeface="Book Antiqua" panose="02040602050305030304" pitchFamily="18" charset="0"/>
              </a:rPr>
              <a:t>T</a:t>
            </a:r>
            <a:r>
              <a:rPr lang="en-US" dirty="0" smtClean="0">
                <a:latin typeface="Book Antiqua" panose="02040602050305030304" pitchFamily="18" charset="0"/>
              </a:rPr>
              <a:t>,</a:t>
            </a:r>
            <a:r>
              <a:rPr lang="en-US" i="1" dirty="0" smtClean="0">
                <a:latin typeface="Book Antiqua" panose="02040602050305030304" pitchFamily="18" charset="0"/>
              </a:rPr>
              <a:t>H</a:t>
            </a:r>
            <a:r>
              <a:rPr lang="en-US" dirty="0" smtClean="0">
                <a:latin typeface="Book Antiqua" panose="02040602050305030304" pitchFamily="18" charset="0"/>
              </a:rPr>
              <a:t>}) </a:t>
            </a:r>
            <a:r>
              <a:rPr lang="en-US" dirty="0">
                <a:latin typeface="Book Antiqua" panose="02040602050305030304" pitchFamily="18" charset="0"/>
              </a:rPr>
              <a:t>= </a:t>
            </a:r>
            <a:r>
              <a:rPr lang="en-US" i="1" dirty="0">
                <a:latin typeface="Book Antiqua" panose="02040602050305030304" pitchFamily="18" charset="0"/>
              </a:rPr>
              <a:t>x</a:t>
            </a:r>
            <a:r>
              <a:rPr lang="en-US" dirty="0">
                <a:latin typeface="Book Antiqua" panose="02040602050305030304" pitchFamily="18" charset="0"/>
              </a:rPr>
              <a:t>({</a:t>
            </a:r>
            <a:r>
              <a:rPr lang="en-US" i="1" dirty="0" smtClean="0">
                <a:latin typeface="Book Antiqua" panose="02040602050305030304" pitchFamily="18" charset="0"/>
              </a:rPr>
              <a:t>H</a:t>
            </a:r>
            <a:r>
              <a:rPr lang="en-US" dirty="0" smtClean="0">
                <a:latin typeface="Book Antiqua" panose="02040602050305030304" pitchFamily="18" charset="0"/>
              </a:rPr>
              <a:t>,</a:t>
            </a:r>
            <a:r>
              <a:rPr lang="en-US" i="1" dirty="0" smtClean="0">
                <a:latin typeface="Book Antiqua" panose="02040602050305030304" pitchFamily="18" charset="0"/>
              </a:rPr>
              <a:t>T</a:t>
            </a:r>
            <a:r>
              <a:rPr lang="en-US" dirty="0" smtClean="0">
                <a:latin typeface="Book Antiqua" panose="02040602050305030304" pitchFamily="18" charset="0"/>
              </a:rPr>
              <a:t>}) </a:t>
            </a:r>
            <a:r>
              <a:rPr lang="en-US" dirty="0">
                <a:latin typeface="Book Antiqua" panose="02040602050305030304" pitchFamily="18" charset="0"/>
              </a:rPr>
              <a:t>= 1, </a:t>
            </a:r>
            <a:r>
              <a:rPr lang="en-US" dirty="0"/>
              <a:t>and</a:t>
            </a:r>
            <a:r>
              <a:rPr lang="en-US" dirty="0">
                <a:latin typeface="Book Antiqua" panose="02040602050305030304" pitchFamily="18" charset="0"/>
              </a:rPr>
              <a:t> </a:t>
            </a:r>
            <a:r>
              <a:rPr lang="en-US" i="1" dirty="0">
                <a:latin typeface="Book Antiqua" panose="02040602050305030304" pitchFamily="18" charset="0"/>
              </a:rPr>
              <a:t>x</a:t>
            </a:r>
            <a:r>
              <a:rPr lang="en-US" dirty="0">
                <a:latin typeface="Book Antiqua" panose="02040602050305030304" pitchFamily="18" charset="0"/>
              </a:rPr>
              <a:t>({</a:t>
            </a:r>
            <a:r>
              <a:rPr lang="en-US" i="1" dirty="0" smtClean="0">
                <a:latin typeface="Book Antiqua" panose="02040602050305030304" pitchFamily="18" charset="0"/>
              </a:rPr>
              <a:t>H</a:t>
            </a:r>
            <a:r>
              <a:rPr lang="en-US" dirty="0" smtClean="0">
                <a:latin typeface="Book Antiqua" panose="02040602050305030304" pitchFamily="18" charset="0"/>
              </a:rPr>
              <a:t>,</a:t>
            </a:r>
            <a:r>
              <a:rPr lang="en-US" i="1" dirty="0" smtClean="0">
                <a:latin typeface="Book Antiqua" panose="02040602050305030304" pitchFamily="18" charset="0"/>
              </a:rPr>
              <a:t>H</a:t>
            </a:r>
            <a:r>
              <a:rPr lang="en-US" dirty="0" smtClean="0">
                <a:latin typeface="Book Antiqua" panose="02040602050305030304" pitchFamily="18" charset="0"/>
              </a:rPr>
              <a:t>}) </a:t>
            </a:r>
            <a:r>
              <a:rPr lang="en-US" dirty="0">
                <a:latin typeface="Book Antiqua" panose="02040602050305030304" pitchFamily="18" charset="0"/>
              </a:rPr>
              <a:t>= </a:t>
            </a:r>
            <a:r>
              <a:rPr lang="en-US" dirty="0" smtClean="0">
                <a:latin typeface="Book Antiqua" panose="02040602050305030304" pitchFamily="18" charset="0"/>
              </a:rPr>
              <a:t>2.</a:t>
            </a:r>
          </a:p>
          <a:p>
            <a:pPr lvl="1">
              <a:spcBef>
                <a:spcPts val="600"/>
              </a:spcBef>
              <a:spcAft>
                <a:spcPts val="1200"/>
              </a:spcAft>
              <a:buFont typeface="Wingdings" panose="05000000000000000000" pitchFamily="2" charset="2"/>
              <a:buChar char="§"/>
            </a:pPr>
            <a:r>
              <a:rPr lang="en-US" dirty="0" smtClean="0"/>
              <a:t>These </a:t>
            </a:r>
            <a:r>
              <a:rPr lang="en-US" dirty="0"/>
              <a:t>two variables are discrete. </a:t>
            </a:r>
            <a:endParaRPr lang="en-US" dirty="0" smtClean="0"/>
          </a:p>
        </p:txBody>
      </p:sp>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4: Probability Theory – Discrete </a:t>
            </a:r>
            <a:r>
              <a:rPr lang="en-US" sz="1100" b="1" dirty="0">
                <a:solidFill>
                  <a:schemeClr val="tx2"/>
                </a:solidFill>
              </a:rPr>
              <a:t>and Continuous Random Variables </a:t>
            </a:r>
          </a:p>
        </p:txBody>
      </p:sp>
    </p:spTree>
    <p:extLst>
      <p:ext uri="{BB962C8B-B14F-4D97-AF65-F5344CB8AC3E}">
        <p14:creationId xmlns:p14="http://schemas.microsoft.com/office/powerpoint/2010/main" val="208663218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750"/>
                                        <p:tgtEl>
                                          <p:spTgt spid="2">
                                            <p:txEl>
                                              <p:pRg st="3" end="3"/>
                                            </p:txEl>
                                          </p:spTgt>
                                        </p:tgtEl>
                                      </p:cBhvr>
                                    </p:animEffect>
                                    <p:anim calcmode="lin" valueType="num">
                                      <p:cBhvr>
                                        <p:cTn id="22"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fade">
                                      <p:cBhvr>
                                        <p:cTn id="26" dur="750"/>
                                        <p:tgtEl>
                                          <p:spTgt spid="2">
                                            <p:txEl>
                                              <p:pRg st="4" end="4"/>
                                            </p:txEl>
                                          </p:spTgt>
                                        </p:tgtEl>
                                      </p:cBhvr>
                                    </p:animEffect>
                                    <p:anim calcmode="lin" valueType="num">
                                      <p:cBhvr>
                                        <p:cTn id="27" dur="75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7563" y="1085849"/>
            <a:ext cx="10436874" cy="5219701"/>
          </a:xfrm>
        </p:spPr>
        <p:txBody>
          <a:bodyPr>
            <a:normAutofit/>
          </a:bodyPr>
          <a:lstStyle/>
          <a:p>
            <a:pPr algn="just">
              <a:spcBef>
                <a:spcPts val="600"/>
              </a:spcBef>
              <a:spcAft>
                <a:spcPts val="1200"/>
              </a:spcAft>
              <a:buFont typeface="Wingdings" panose="05000000000000000000" pitchFamily="2" charset="2"/>
              <a:buChar char="§"/>
            </a:pPr>
            <a:r>
              <a:rPr lang="en-US" dirty="0" smtClean="0"/>
              <a:t>As </a:t>
            </a:r>
            <a:r>
              <a:rPr lang="en-US" dirty="0"/>
              <a:t>an example for a continuous variable, </a:t>
            </a:r>
            <a:r>
              <a:rPr lang="en-US" dirty="0" smtClean="0"/>
              <a:t>consider </a:t>
            </a:r>
            <a:r>
              <a:rPr lang="en-US" dirty="0"/>
              <a:t>an experiment that measures the height of people. </a:t>
            </a:r>
            <a:endParaRPr lang="en-US" dirty="0" smtClean="0"/>
          </a:p>
          <a:p>
            <a:pPr lvl="1" algn="just">
              <a:spcBef>
                <a:spcPts val="600"/>
              </a:spcBef>
              <a:spcAft>
                <a:spcPts val="1200"/>
              </a:spcAft>
              <a:buFont typeface="Wingdings" panose="05000000000000000000" pitchFamily="2" charset="2"/>
              <a:buChar char="§"/>
            </a:pPr>
            <a:r>
              <a:rPr lang="en-US" dirty="0" smtClean="0"/>
              <a:t>A </a:t>
            </a:r>
            <a:r>
              <a:rPr lang="en-US" dirty="0"/>
              <a:t>random variable </a:t>
            </a:r>
            <a:r>
              <a:rPr lang="en-US" i="1" dirty="0">
                <a:latin typeface="Book Antiqua" panose="02040602050305030304" pitchFamily="18" charset="0"/>
              </a:rPr>
              <a:t>x</a:t>
            </a:r>
            <a:r>
              <a:rPr lang="en-US" i="1" dirty="0"/>
              <a:t> </a:t>
            </a:r>
            <a:r>
              <a:rPr lang="en-US" dirty="0"/>
              <a:t>could simply be the height of a person in </a:t>
            </a:r>
            <a:r>
              <a:rPr lang="en-US" dirty="0" smtClean="0"/>
              <a:t>inches.</a:t>
            </a:r>
          </a:p>
          <a:p>
            <a:pPr algn="just">
              <a:spcBef>
                <a:spcPts val="600"/>
              </a:spcBef>
              <a:spcAft>
                <a:spcPts val="1200"/>
              </a:spcAft>
              <a:buFont typeface="Wingdings" panose="05000000000000000000" pitchFamily="2" charset="2"/>
              <a:buChar char="§"/>
            </a:pPr>
            <a:r>
              <a:rPr lang="en-US" dirty="0" smtClean="0"/>
              <a:t>For </a:t>
            </a:r>
            <a:r>
              <a:rPr lang="en-US" dirty="0"/>
              <a:t>discrete random variables it is convenient to define them via a table of values including their probabilities, while continuous random variables are often </a:t>
            </a:r>
            <a:r>
              <a:rPr lang="en-US" dirty="0" smtClean="0"/>
              <a:t>represented </a:t>
            </a:r>
            <a:r>
              <a:rPr lang="en-US" dirty="0"/>
              <a:t>as the graph of a function called the </a:t>
            </a:r>
            <a:r>
              <a:rPr lang="en-US" b="1" dirty="0"/>
              <a:t>probability density function</a:t>
            </a:r>
            <a:r>
              <a:rPr lang="en-US" dirty="0"/>
              <a:t>.</a:t>
            </a:r>
          </a:p>
          <a:p>
            <a:pPr algn="just">
              <a:spcBef>
                <a:spcPts val="600"/>
              </a:spcBef>
              <a:spcAft>
                <a:spcPts val="1200"/>
              </a:spcAft>
            </a:pPr>
            <a:endParaRPr lang="en-US" dirty="0"/>
          </a:p>
        </p:txBody>
      </p:sp>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4: Probability Theory – Discrete </a:t>
            </a:r>
            <a:r>
              <a:rPr lang="en-US" sz="1100" b="1" dirty="0">
                <a:solidFill>
                  <a:schemeClr val="tx2"/>
                </a:solidFill>
              </a:rPr>
              <a:t>and Continuous Random Variables </a:t>
            </a:r>
          </a:p>
        </p:txBody>
      </p:sp>
    </p:spTree>
    <p:extLst>
      <p:ext uri="{BB962C8B-B14F-4D97-AF65-F5344CB8AC3E}">
        <p14:creationId xmlns:p14="http://schemas.microsoft.com/office/powerpoint/2010/main" val="379529449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
          <p:cNvSpPr/>
          <p:nvPr/>
        </p:nvSpPr>
        <p:spPr>
          <a:xfrm>
            <a:off x="752312" y="817960"/>
            <a:ext cx="10940716" cy="777600"/>
          </a:xfrm>
          <a:custGeom>
            <a:avLst/>
            <a:gdLst>
              <a:gd name="connsiteX0" fmla="*/ 0 w 10940716"/>
              <a:gd name="connsiteY0" fmla="*/ 0 h 777600"/>
              <a:gd name="connsiteX1" fmla="*/ 10940716 w 10940716"/>
              <a:gd name="connsiteY1" fmla="*/ 0 h 777600"/>
              <a:gd name="connsiteX2" fmla="*/ 10940716 w 10940716"/>
              <a:gd name="connsiteY2" fmla="*/ 777600 h 777600"/>
              <a:gd name="connsiteX3" fmla="*/ 0 w 10940716"/>
              <a:gd name="connsiteY3" fmla="*/ 777600 h 777600"/>
              <a:gd name="connsiteX4" fmla="*/ 0 w 10940716"/>
              <a:gd name="connsiteY4" fmla="*/ 0 h 77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777600">
                <a:moveTo>
                  <a:pt x="0" y="0"/>
                </a:moveTo>
                <a:lnTo>
                  <a:pt x="10940716" y="0"/>
                </a:lnTo>
                <a:lnTo>
                  <a:pt x="10940716" y="777600"/>
                </a:lnTo>
                <a:lnTo>
                  <a:pt x="0" y="777600"/>
                </a:lnTo>
                <a:lnTo>
                  <a:pt x="0" y="0"/>
                </a:lnTo>
                <a:close/>
              </a:path>
            </a:pathLst>
          </a:custGeom>
          <a:solidFill>
            <a:srgbClr val="2254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2700" dirty="0" smtClean="0">
                <a:solidFill>
                  <a:schemeClr val="bg1"/>
                </a:solidFill>
                <a:effectLst>
                  <a:outerShdw blurRad="38100" dist="38100" dir="2700000" algn="tl">
                    <a:srgbClr val="000000">
                      <a:alpha val="43137"/>
                    </a:srgbClr>
                  </a:outerShdw>
                </a:effectLst>
              </a:rPr>
              <a:t>Mean </a:t>
            </a:r>
            <a:r>
              <a:rPr lang="en-US" sz="2700" dirty="0">
                <a:solidFill>
                  <a:schemeClr val="bg1"/>
                </a:solidFill>
                <a:effectLst>
                  <a:outerShdw blurRad="38100" dist="38100" dir="2700000" algn="tl">
                    <a:srgbClr val="000000">
                      <a:alpha val="43137"/>
                    </a:srgbClr>
                  </a:outerShdw>
                </a:effectLst>
              </a:rPr>
              <a:t>and Standard Deviation for Discrete Random Variables</a:t>
            </a:r>
            <a:endParaRPr lang="en-US" sz="2700" kern="1200" dirty="0">
              <a:solidFill>
                <a:schemeClr val="bg1"/>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23" name="Freeform 22"/>
              <p:cNvSpPr/>
              <p:nvPr/>
            </p:nvSpPr>
            <p:spPr>
              <a:xfrm>
                <a:off x="752312" y="1595559"/>
                <a:ext cx="10940716" cy="4692945"/>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solidFill>
                <a:srgbClr val="F2FFE3"/>
              </a:soli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4018" tIns="144018" rIns="192024" bIns="216027" numCol="1" spcCol="1270" anchor="t" anchorCtr="0">
                <a:noAutofit/>
              </a:bodyPr>
              <a:lstStyle/>
              <a:p>
                <a:pPr marL="285750" indent="-285750">
                  <a:buFont typeface="Wingdings" panose="05000000000000000000" pitchFamily="2" charset="2"/>
                  <a:buChar char="§"/>
                </a:pPr>
                <a:r>
                  <a:rPr lang="en-US" sz="2000" dirty="0" smtClean="0"/>
                  <a:t>The mean </a:t>
                </a:r>
                <a:r>
                  <a:rPr lang="en-US" sz="2000" i="1" dirty="0">
                    <a:latin typeface="Symbol" panose="05050102010706020507" pitchFamily="18" charset="2"/>
                  </a:rPr>
                  <a:t>m</a:t>
                </a:r>
                <a:r>
                  <a:rPr lang="en-US" sz="2000" dirty="0"/>
                  <a:t> (or expected value </a:t>
                </a:r>
                <a:r>
                  <a:rPr lang="en-US" sz="2000" b="1" i="1" dirty="0">
                    <a:latin typeface="Book Antiqua" panose="02040602050305030304" pitchFamily="18" charset="0"/>
                  </a:rPr>
                  <a:t>E</a:t>
                </a:r>
                <a:r>
                  <a:rPr lang="en-US" sz="2000" dirty="0"/>
                  <a:t>(</a:t>
                </a:r>
                <a:r>
                  <a:rPr lang="en-US" sz="2000" b="1" i="1" dirty="0">
                    <a:latin typeface="Book Antiqua" panose="02040602050305030304" pitchFamily="18" charset="0"/>
                  </a:rPr>
                  <a:t>x</a:t>
                </a:r>
                <a:r>
                  <a:rPr lang="en-US" sz="2000" dirty="0"/>
                  <a:t>)) of a discrete random variable </a:t>
                </a:r>
                <a:r>
                  <a:rPr lang="en-US" sz="2000" i="1" dirty="0">
                    <a:latin typeface="Book Antiqua" panose="02040602050305030304" pitchFamily="18" charset="0"/>
                  </a:rPr>
                  <a:t>x</a:t>
                </a:r>
                <a:r>
                  <a:rPr lang="en-US" sz="2000" dirty="0"/>
                  <a:t> with </a:t>
                </a:r>
                <a:r>
                  <a:rPr lang="en-US" sz="2000" dirty="0" smtClean="0"/>
                  <a:t>values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1</m:t>
                        </m:r>
                      </m:sub>
                    </m:sSub>
                  </m:oMath>
                </a14:m>
                <a:r>
                  <a:rPr lang="en-US" sz="2000" dirty="0" smtClean="0"/>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b="0" i="1" smtClean="0">
                            <a:latin typeface="Cambria Math" panose="02040503050406030204" pitchFamily="18" charset="0"/>
                          </a:rPr>
                          <m:t>2</m:t>
                        </m:r>
                      </m:sub>
                    </m:sSub>
                  </m:oMath>
                </a14:m>
                <a:r>
                  <a:rPr lang="en-US" sz="2000" dirty="0"/>
                  <a:t>, ...,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b="0" i="1" smtClean="0">
                            <a:latin typeface="Cambria Math" panose="02040503050406030204" pitchFamily="18" charset="0"/>
                          </a:rPr>
                          <m:t>𝑛</m:t>
                        </m:r>
                      </m:sub>
                    </m:sSub>
                  </m:oMath>
                </a14:m>
                <a:r>
                  <a:rPr lang="en-US" sz="2000" dirty="0"/>
                  <a:t> </a:t>
                </a:r>
                <a:r>
                  <a:rPr lang="en-US" sz="2000" dirty="0" smtClean="0"/>
                  <a:t>:</a:t>
                </a:r>
              </a:p>
              <a:p>
                <a:pPr marL="0" lvl="1" defTabSz="1200150">
                  <a:lnSpc>
                    <a:spcPct val="90000"/>
                  </a:lnSpc>
                  <a:spcBef>
                    <a:spcPct val="0"/>
                  </a:spcBef>
                  <a:spcAft>
                    <a:spcPts val="600"/>
                  </a:spcAft>
                </a:pPr>
                <a:r>
                  <a:rPr lang="en-US" sz="3200" i="1" dirty="0" smtClean="0">
                    <a:latin typeface="Symbol" panose="05050102010706020507" pitchFamily="18" charset="2"/>
                  </a:rPr>
                  <a:t> </a:t>
                </a:r>
                <a:endParaRPr lang="en-US" sz="3200" dirty="0" smtClean="0"/>
              </a:p>
              <a:p>
                <a:endParaRPr lang="en-US" sz="3200" dirty="0" smtClean="0"/>
              </a:p>
              <a:p>
                <a:endParaRPr lang="en-US" sz="1600" dirty="0"/>
              </a:p>
              <a:p>
                <a:pPr marL="342900" indent="-342900">
                  <a:buFont typeface="Wingdings" panose="05000000000000000000" pitchFamily="2" charset="2"/>
                  <a:buChar char="§"/>
                </a:pPr>
                <a:r>
                  <a:rPr lang="en-US" sz="2000" dirty="0"/>
                  <a:t>The </a:t>
                </a:r>
                <a:r>
                  <a:rPr lang="en-US" sz="2000" i="1" dirty="0"/>
                  <a:t>variance </a:t>
                </a:r>
                <a14:m>
                  <m:oMath xmlns:m="http://schemas.openxmlformats.org/officeDocument/2006/math">
                    <m:sSup>
                      <m:sSupPr>
                        <m:ctrlPr>
                          <a:rPr lang="en-US" sz="2000" i="1" smtClean="0">
                            <a:latin typeface="Cambria Math" panose="02040503050406030204" pitchFamily="18" charset="0"/>
                          </a:rPr>
                        </m:ctrlPr>
                      </m:sSupPr>
                      <m:e>
                        <m:r>
                          <a:rPr lang="en-US" sz="2000" i="1" smtClean="0">
                            <a:latin typeface="Cambria Math" panose="02040503050406030204" pitchFamily="18" charset="0"/>
                            <a:ea typeface="Cambria Math" panose="02040503050406030204" pitchFamily="18" charset="0"/>
                          </a:rPr>
                          <m:t>𝜎</m:t>
                        </m:r>
                      </m:e>
                      <m:sup>
                        <m:r>
                          <a:rPr lang="en-US" sz="2000" b="0" i="1" smtClean="0">
                            <a:latin typeface="Cambria Math" panose="02040503050406030204" pitchFamily="18" charset="0"/>
                          </a:rPr>
                          <m:t>2</m:t>
                        </m:r>
                      </m:sup>
                    </m:sSup>
                  </m:oMath>
                </a14:m>
                <a:r>
                  <a:rPr lang="en-US" sz="2000" dirty="0" smtClean="0"/>
                  <a:t>of </a:t>
                </a:r>
                <a:r>
                  <a:rPr lang="en-US" sz="2000" dirty="0"/>
                  <a:t>a discrete random variable </a:t>
                </a:r>
                <a:r>
                  <a:rPr lang="en-US" sz="2000" i="1" dirty="0" smtClean="0">
                    <a:latin typeface="Book Antiqua" panose="02040602050305030304" pitchFamily="18" charset="0"/>
                  </a:rPr>
                  <a:t>x</a:t>
                </a:r>
                <a:r>
                  <a:rPr lang="en-US" sz="2000" dirty="0" smtClean="0"/>
                  <a:t>:</a:t>
                </a:r>
              </a:p>
              <a:p>
                <a:pPr marL="342900" indent="-342900">
                  <a:buFont typeface="Wingdings" panose="05000000000000000000" pitchFamily="2" charset="2"/>
                  <a:buChar char="§"/>
                </a:pPr>
                <a:endParaRPr lang="en-US" sz="2000" dirty="0"/>
              </a:p>
              <a:p>
                <a:pPr marL="342900" indent="-342900">
                  <a:buFont typeface="Wingdings" panose="05000000000000000000" pitchFamily="2" charset="2"/>
                  <a:buChar char="§"/>
                </a:pPr>
                <a:endParaRPr lang="en-US" sz="2000" dirty="0" smtClean="0"/>
              </a:p>
              <a:p>
                <a:pPr marL="342900" indent="-342900">
                  <a:buFont typeface="Wingdings" panose="05000000000000000000" pitchFamily="2" charset="2"/>
                  <a:buChar char="§"/>
                </a:pPr>
                <a:endParaRPr lang="en-US" sz="2000" dirty="0"/>
              </a:p>
              <a:p>
                <a:endParaRPr lang="en-US" sz="2000" dirty="0" smtClean="0"/>
              </a:p>
              <a:p>
                <a:endParaRPr lang="en-US" sz="2000" dirty="0" smtClean="0"/>
              </a:p>
              <a:p>
                <a:pPr marL="342900" indent="-342900">
                  <a:buFont typeface="Wingdings" panose="05000000000000000000" pitchFamily="2" charset="2"/>
                  <a:buChar char="§"/>
                </a:pPr>
                <a:r>
                  <a:rPr lang="en-US" sz="2000" dirty="0"/>
                  <a:t>The standard deviation </a:t>
                </a:r>
                <a:r>
                  <a:rPr lang="en-US" sz="2000" dirty="0" smtClean="0"/>
                  <a:t>is, as usual, the </a:t>
                </a:r>
                <a:r>
                  <a:rPr lang="en-US" sz="2000" dirty="0"/>
                  <a:t>square root of the variance</a:t>
                </a:r>
                <a:r>
                  <a:rPr lang="en-US" sz="2000" dirty="0" smtClean="0"/>
                  <a:t>:</a:t>
                </a:r>
              </a:p>
              <a:p>
                <a:pPr algn="ctr"/>
                <a:r>
                  <a:rPr lang="en-US" sz="2400" dirty="0" smtClean="0"/>
                  <a:t>𝞼=</a:t>
                </a:r>
                <a14:m>
                  <m:oMath xmlns:m="http://schemas.openxmlformats.org/officeDocument/2006/math">
                    <m:rad>
                      <m:radPr>
                        <m:degHide m:val="on"/>
                        <m:ctrlPr>
                          <a:rPr lang="en-US" sz="2400" i="1" smtClean="0">
                            <a:latin typeface="Cambria Math" panose="02040503050406030204" pitchFamily="18" charset="0"/>
                          </a:rPr>
                        </m:ctrlPr>
                      </m:radPr>
                      <m:deg/>
                      <m:e>
                        <m:sSup>
                          <m:sSupPr>
                            <m:ctrlPr>
                              <a:rPr lang="en-US" sz="2400" i="1" smtClean="0">
                                <a:latin typeface="Cambria Math" panose="02040503050406030204" pitchFamily="18" charset="0"/>
                              </a:rPr>
                            </m:ctrlPr>
                          </m:sSupPr>
                          <m:e>
                            <m:r>
                              <a:rPr lang="en-US" sz="2400" i="1" smtClean="0">
                                <a:latin typeface="Cambria Math" panose="02040503050406030204" pitchFamily="18" charset="0"/>
                                <a:ea typeface="Cambria Math" panose="02040503050406030204" pitchFamily="18" charset="0"/>
                              </a:rPr>
                              <m:t>𝜎</m:t>
                            </m:r>
                          </m:e>
                          <m:sup>
                            <m:r>
                              <a:rPr lang="en-US" sz="2400" b="0" i="1" smtClean="0">
                                <a:latin typeface="Cambria Math" panose="02040503050406030204" pitchFamily="18" charset="0"/>
                              </a:rPr>
                              <m:t>2</m:t>
                            </m:r>
                          </m:sup>
                        </m:sSup>
                      </m:e>
                    </m:rad>
                  </m:oMath>
                </a14:m>
                <a:endParaRPr lang="en-US" sz="2000" dirty="0"/>
              </a:p>
            </p:txBody>
          </p:sp>
        </mc:Choice>
        <mc:Fallback xmlns="">
          <p:sp>
            <p:nvSpPr>
              <p:cNvPr id="23" name="Freeform 22"/>
              <p:cNvSpPr>
                <a:spLocks noRot="1" noChangeAspect="1" noMove="1" noResize="1" noEditPoints="1" noAdjustHandles="1" noChangeArrowheads="1" noChangeShapeType="1" noTextEdit="1"/>
              </p:cNvSpPr>
              <p:nvPr/>
            </p:nvSpPr>
            <p:spPr>
              <a:xfrm>
                <a:off x="752312" y="1595559"/>
                <a:ext cx="10940716" cy="4692945"/>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blipFill rotWithShape="0">
                <a:blip r:embed="rId3"/>
                <a:stretch>
                  <a:fillRect b="-648"/>
                </a:stretch>
              </a:blipFill>
            </p:spPr>
            <p:txBody>
              <a:bodyPr/>
              <a:lstStyle/>
              <a:p>
                <a:r>
                  <a:rPr lang="en-US">
                    <a:noFill/>
                  </a:rPr>
                  <a:t> </a:t>
                </a:r>
              </a:p>
            </p:txBody>
          </p:sp>
        </mc:Fallback>
      </mc:AlternateContent>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4: Probability Theory </a:t>
            </a:r>
            <a:r>
              <a:rPr lang="en-US" sz="1100" b="1" dirty="0">
                <a:solidFill>
                  <a:schemeClr val="tx2"/>
                </a:solidFill>
              </a:rPr>
              <a:t>– Mean and Standard Deviation for Discrete Random Variables</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6073" y="2113306"/>
            <a:ext cx="6059854" cy="1420589"/>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13809" y="3924300"/>
            <a:ext cx="8292568" cy="1337511"/>
          </a:xfrm>
          <a:prstGeom prst="rect">
            <a:avLst/>
          </a:prstGeom>
        </p:spPr>
      </p:pic>
    </p:spTree>
    <p:extLst>
      <p:ext uri="{BB962C8B-B14F-4D97-AF65-F5344CB8AC3E}">
        <p14:creationId xmlns:p14="http://schemas.microsoft.com/office/powerpoint/2010/main" val="363699680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7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750"/>
                                        <p:tgtEl>
                                          <p:spTgt spid="23"/>
                                        </p:tgtEl>
                                      </p:cBhvr>
                                    </p:animEffect>
                                  </p:childTnLst>
                                </p:cTn>
                              </p:par>
                              <p:par>
                                <p:cTn id="13" presetID="10" presetClass="entr" presetSubtype="0" fill="hold" nodeType="with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animEffect transition="in" filter="fade">
                                      <p:cBhvr>
                                        <p:cTn id="15" dur="500"/>
                                        <p:tgtEl>
                                          <p:spTgt spid="23">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3">
                                            <p:txEl>
                                              <p:pRg st="4" end="4"/>
                                            </p:txEl>
                                          </p:spTgt>
                                        </p:tgtEl>
                                        <p:attrNameLst>
                                          <p:attrName>style.visibility</p:attrName>
                                        </p:attrNameLst>
                                      </p:cBhvr>
                                      <p:to>
                                        <p:strVal val="visible"/>
                                      </p:to>
                                    </p:set>
                                    <p:animEffect transition="in" filter="fade">
                                      <p:cBhvr>
                                        <p:cTn id="23" dur="500"/>
                                        <p:tgtEl>
                                          <p:spTgt spid="2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3">
                                            <p:txEl>
                                              <p:pRg st="10" end="10"/>
                                            </p:txEl>
                                          </p:spTgt>
                                        </p:tgtEl>
                                        <p:attrNameLst>
                                          <p:attrName>style.visibility</p:attrName>
                                        </p:attrNameLst>
                                      </p:cBhvr>
                                      <p:to>
                                        <p:strVal val="visible"/>
                                      </p:to>
                                    </p:set>
                                    <p:animEffect transition="in" filter="fade">
                                      <p:cBhvr>
                                        <p:cTn id="31" dur="500"/>
                                        <p:tgtEl>
                                          <p:spTgt spid="23">
                                            <p:txEl>
                                              <p:pRg st="10" end="10"/>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3">
                                            <p:txEl>
                                              <p:pRg st="11" end="11"/>
                                            </p:txEl>
                                          </p:spTgt>
                                        </p:tgtEl>
                                        <p:attrNameLst>
                                          <p:attrName>style.visibility</p:attrName>
                                        </p:attrNameLst>
                                      </p:cBhvr>
                                      <p:to>
                                        <p:strVal val="visible"/>
                                      </p:to>
                                    </p:set>
                                    <p:animEffect transition="in" filter="fade">
                                      <p:cBhvr>
                                        <p:cTn id="34" dur="500"/>
                                        <p:tgtEl>
                                          <p:spTgt spid="2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324398" y="1540405"/>
            <a:ext cx="9937187" cy="4288895"/>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r>
              <a:rPr lang="en-US" sz="2600" dirty="0"/>
              <a:t>Suppose you want to open a new pizzeria. You do some research and you find that 30 percent of comparable pizzerias operate at a loss of $35,000, 40 percent break even, 20 percent make a profit </a:t>
            </a:r>
            <a:r>
              <a:rPr lang="en-US" sz="2600" dirty="0" smtClean="0"/>
              <a:t>of $25,000</a:t>
            </a:r>
            <a:r>
              <a:rPr lang="en-US" sz="2600" dirty="0"/>
              <a:t>, and 10 percent make a profit of $95,000. </a:t>
            </a:r>
            <a:endParaRPr lang="en-US" sz="2600" dirty="0" smtClean="0"/>
          </a:p>
          <a:p>
            <a:pPr marL="457200" indent="-457200">
              <a:spcBef>
                <a:spcPts val="600"/>
              </a:spcBef>
              <a:spcAft>
                <a:spcPts val="600"/>
              </a:spcAft>
              <a:buFont typeface="Wingdings" panose="05000000000000000000" pitchFamily="2" charset="2"/>
              <a:buChar char="§"/>
            </a:pPr>
            <a:r>
              <a:rPr lang="en-US" sz="2600" dirty="0" smtClean="0"/>
              <a:t>How </a:t>
            </a:r>
            <a:r>
              <a:rPr lang="en-US" sz="2600" dirty="0"/>
              <a:t>much money can you expect to make if you go through with your plans? </a:t>
            </a:r>
            <a:endParaRPr lang="en-US" sz="2600" dirty="0" smtClean="0"/>
          </a:p>
          <a:p>
            <a:pPr marL="457200" indent="-457200">
              <a:spcBef>
                <a:spcPts val="600"/>
              </a:spcBef>
              <a:spcAft>
                <a:spcPts val="600"/>
              </a:spcAft>
              <a:buFont typeface="Wingdings" panose="05000000000000000000" pitchFamily="2" charset="2"/>
              <a:buChar char="§"/>
            </a:pPr>
            <a:r>
              <a:rPr lang="en-US" sz="2600" dirty="0" smtClean="0"/>
              <a:t>What </a:t>
            </a:r>
            <a:r>
              <a:rPr lang="en-US" sz="2600" dirty="0"/>
              <a:t>is the standard deviation?</a:t>
            </a:r>
          </a:p>
          <a:p>
            <a:pPr>
              <a:spcBef>
                <a:spcPts val="600"/>
              </a:spcBef>
              <a:spcAft>
                <a:spcPts val="600"/>
              </a:spcAft>
            </a:pPr>
            <a:endParaRPr lang="en-US" sz="2600" dirty="0" smtClean="0"/>
          </a:p>
          <a:p>
            <a:pPr defTabSz="1244600">
              <a:spcBef>
                <a:spcPts val="600"/>
              </a:spcBef>
              <a:spcAft>
                <a:spcPts val="600"/>
              </a:spcAft>
            </a:pPr>
            <a:endParaRPr lang="en-US" sz="2600" kern="1200" dirty="0" smtClean="0"/>
          </a:p>
        </p:txBody>
      </p:sp>
      <p:sp>
        <p:nvSpPr>
          <p:cNvPr id="8" name="Freeform 7"/>
          <p:cNvSpPr/>
          <p:nvPr/>
        </p:nvSpPr>
        <p:spPr>
          <a:xfrm>
            <a:off x="1451116" y="1155368"/>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4: Probability Theory </a:t>
            </a:r>
            <a:r>
              <a:rPr lang="en-US" sz="1100" b="1" dirty="0">
                <a:solidFill>
                  <a:schemeClr val="tx2"/>
                </a:solidFill>
              </a:rPr>
              <a:t>– Mean and Standard Deviation for Discrete Random Variables</a:t>
            </a:r>
          </a:p>
        </p:txBody>
      </p:sp>
    </p:spTree>
    <p:extLst>
      <p:ext uri="{BB962C8B-B14F-4D97-AF65-F5344CB8AC3E}">
        <p14:creationId xmlns:p14="http://schemas.microsoft.com/office/powerpoint/2010/main" val="63841176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750"/>
                                        <p:tgtEl>
                                          <p:spTgt spid="7">
                                            <p:txEl>
                                              <p:pRg st="1" end="1"/>
                                            </p:txEl>
                                          </p:spTgt>
                                        </p:tgtEl>
                                      </p:cBhvr>
                                    </p:animEffect>
                                    <p:anim calcmode="lin" valueType="num">
                                      <p:cBhvr>
                                        <p:cTn id="8" dur="75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750"/>
                                        <p:tgtEl>
                                          <p:spTgt spid="7">
                                            <p:txEl>
                                              <p:pRg st="2" end="2"/>
                                            </p:txEl>
                                          </p:spTgt>
                                        </p:tgtEl>
                                      </p:cBhvr>
                                    </p:animEffect>
                                    <p:anim calcmode="lin" valueType="num">
                                      <p:cBhvr>
                                        <p:cTn id="15" dur="75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1390" y="868366"/>
            <a:ext cx="10721009" cy="1826707"/>
          </a:xfrm>
        </p:spPr>
        <p:txBody>
          <a:bodyPr>
            <a:noAutofit/>
          </a:bodyPr>
          <a:lstStyle/>
          <a:p>
            <a:r>
              <a:rPr lang="en-US" sz="2400" dirty="0"/>
              <a:t>First, we will convert the information into our new lingo: we define the random variable </a:t>
            </a:r>
            <a:r>
              <a:rPr lang="en-US" sz="2400" i="1" dirty="0">
                <a:latin typeface="Book Antiqua" panose="02040602050305030304" pitchFamily="18" charset="0"/>
              </a:rPr>
              <a:t>x</a:t>
            </a:r>
            <a:r>
              <a:rPr lang="en-US" sz="2400" i="1" dirty="0"/>
              <a:t> </a:t>
            </a:r>
            <a:r>
              <a:rPr lang="en-US" sz="2400" dirty="0"/>
              <a:t>to measure how much profit a pizzeria makes. </a:t>
            </a:r>
            <a:endParaRPr lang="en-US" sz="2400" dirty="0" smtClean="0"/>
          </a:p>
          <a:p>
            <a:pPr lvl="1"/>
            <a:r>
              <a:rPr lang="en-US" dirty="0" smtClean="0"/>
              <a:t>Thus</a:t>
            </a:r>
            <a:r>
              <a:rPr lang="en-US" dirty="0"/>
              <a:t>, </a:t>
            </a:r>
            <a:r>
              <a:rPr lang="en-US" i="1" dirty="0">
                <a:latin typeface="Book Antiqua" panose="02040602050305030304" pitchFamily="18" charset="0"/>
              </a:rPr>
              <a:t>x</a:t>
            </a:r>
            <a:r>
              <a:rPr lang="en-US" i="1" dirty="0"/>
              <a:t> </a:t>
            </a:r>
            <a:r>
              <a:rPr lang="en-US" dirty="0"/>
              <a:t>has four distinct values with the probabilities as shown in column 2 of Table 4.3.</a:t>
            </a:r>
          </a:p>
          <a:p>
            <a:pPr marL="68580" indent="0">
              <a:buNone/>
            </a:pPr>
            <a:r>
              <a:rPr lang="en-US" sz="2400" dirty="0"/>
              <a:t/>
            </a:r>
            <a:br>
              <a:rPr lang="en-US" sz="2400" dirty="0"/>
            </a:br>
            <a:endParaRPr lang="en-US" sz="2400" dirty="0"/>
          </a:p>
        </p:txBody>
      </p:sp>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4: Probability Theory </a:t>
            </a:r>
            <a:r>
              <a:rPr lang="en-US" sz="1100" b="1" dirty="0">
                <a:solidFill>
                  <a:schemeClr val="tx2"/>
                </a:solidFill>
              </a:rPr>
              <a:t>– Mean and Standard Deviation for Discrete Random Variables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0212" y="2983179"/>
            <a:ext cx="8791575" cy="3228975"/>
          </a:xfrm>
          <a:prstGeom prst="rect">
            <a:avLst/>
          </a:prstGeom>
        </p:spPr>
      </p:pic>
    </p:spTree>
    <p:extLst>
      <p:ext uri="{BB962C8B-B14F-4D97-AF65-F5344CB8AC3E}">
        <p14:creationId xmlns:p14="http://schemas.microsoft.com/office/powerpoint/2010/main" val="251713408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750" fill="hold"/>
                                        <p:tgtEl>
                                          <p:spTgt spid="4"/>
                                        </p:tgtEl>
                                        <p:attrNameLst>
                                          <p:attrName>ppt_w</p:attrName>
                                        </p:attrNameLst>
                                      </p:cBhvr>
                                      <p:tavLst>
                                        <p:tav tm="0">
                                          <p:val>
                                            <p:fltVal val="0"/>
                                          </p:val>
                                        </p:tav>
                                        <p:tav tm="100000">
                                          <p:val>
                                            <p:strVal val="#ppt_w"/>
                                          </p:val>
                                        </p:tav>
                                      </p:tavLst>
                                    </p:anim>
                                    <p:anim calcmode="lin" valueType="num">
                                      <p:cBhvr>
                                        <p:cTn id="15" dur="750" fill="hold"/>
                                        <p:tgtEl>
                                          <p:spTgt spid="4"/>
                                        </p:tgtEl>
                                        <p:attrNameLst>
                                          <p:attrName>ppt_h</p:attrName>
                                        </p:attrNameLst>
                                      </p:cBhvr>
                                      <p:tavLst>
                                        <p:tav tm="0">
                                          <p:val>
                                            <p:fltVal val="0"/>
                                          </p:val>
                                        </p:tav>
                                        <p:tav tm="100000">
                                          <p:val>
                                            <p:strVal val="#ppt_h"/>
                                          </p:val>
                                        </p:tav>
                                      </p:tavLst>
                                    </p:anim>
                                    <p:animEffect transition="in" filter="fade">
                                      <p:cBhvr>
                                        <p:cTn id="16"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861390" y="868366"/>
                <a:ext cx="10721009" cy="5243676"/>
              </a:xfrm>
            </p:spPr>
            <p:txBody>
              <a:bodyPr>
                <a:noAutofit/>
              </a:bodyPr>
              <a:lstStyle/>
              <a:p>
                <a:pPr>
                  <a:buFont typeface="Wingdings" panose="05000000000000000000" pitchFamily="2" charset="2"/>
                  <a:buChar char="§"/>
                </a:pPr>
                <a:r>
                  <a:rPr lang="en-US" sz="2400" dirty="0" smtClean="0"/>
                  <a:t>To </a:t>
                </a:r>
                <a:r>
                  <a:rPr lang="en-US" sz="2400" dirty="0"/>
                  <a:t>find the mean, or the expected value, we multiply </a:t>
                </a:r>
                <a14:m>
                  <m:oMath xmlns:m="http://schemas.openxmlformats.org/officeDocument/2006/math">
                    <m:sSub>
                      <m:sSubPr>
                        <m:ctrlPr>
                          <a:rPr lang="en-US" sz="2800" i="1" dirty="0" smtClean="0">
                            <a:latin typeface="Cambria Math" panose="02040503050406030204" pitchFamily="18" charset="0"/>
                          </a:rPr>
                        </m:ctrlPr>
                      </m:sSubPr>
                      <m:e>
                        <m:r>
                          <a:rPr lang="en-US" sz="2800" b="0" i="1" dirty="0" smtClean="0">
                            <a:latin typeface="Cambria Math" panose="02040503050406030204" pitchFamily="18" charset="0"/>
                          </a:rPr>
                          <m:t>𝑥</m:t>
                        </m:r>
                      </m:e>
                      <m:sub>
                        <m:r>
                          <a:rPr lang="en-US" sz="2800" b="0" i="1" dirty="0" smtClean="0">
                            <a:latin typeface="Cambria Math" panose="02040503050406030204" pitchFamily="18" charset="0"/>
                          </a:rPr>
                          <m:t>𝑖</m:t>
                        </m:r>
                      </m:sub>
                    </m:sSub>
                  </m:oMath>
                </a14:m>
                <a:r>
                  <a:rPr lang="en-US" sz="2400" i="1" dirty="0"/>
                  <a:t> P</a:t>
                </a:r>
                <a:r>
                  <a:rPr lang="en-US" sz="2400" dirty="0"/>
                  <a:t>(</a:t>
                </a:r>
                <a:r>
                  <a:rPr lang="en-US" sz="2400" i="1" dirty="0">
                    <a:latin typeface="Book Antiqua" panose="02040602050305030304" pitchFamily="18" charset="0"/>
                  </a:rPr>
                  <a:t>x</a:t>
                </a:r>
                <a:r>
                  <a:rPr lang="en-US" sz="2400" i="1" dirty="0"/>
                  <a:t> </a:t>
                </a:r>
                <a:r>
                  <a:rPr lang="en-US" sz="2400" dirty="0"/>
                  <a:t>= </a:t>
                </a:r>
                <a14:m>
                  <m:oMath xmlns:m="http://schemas.openxmlformats.org/officeDocument/2006/math">
                    <m:sSub>
                      <m:sSubPr>
                        <m:ctrlPr>
                          <a:rPr lang="en-US" sz="2800" i="1" dirty="0">
                            <a:latin typeface="Cambria Math" panose="02040503050406030204" pitchFamily="18" charset="0"/>
                          </a:rPr>
                        </m:ctrlPr>
                      </m:sSubPr>
                      <m:e>
                        <m:r>
                          <a:rPr lang="en-US" sz="2800" i="1" dirty="0">
                            <a:latin typeface="Cambria Math" panose="02040503050406030204" pitchFamily="18" charset="0"/>
                          </a:rPr>
                          <m:t>𝑥</m:t>
                        </m:r>
                      </m:e>
                      <m:sub>
                        <m:r>
                          <a:rPr lang="en-US" sz="2800" b="0" i="1" dirty="0" smtClean="0">
                            <a:latin typeface="Cambria Math" panose="02040503050406030204" pitchFamily="18" charset="0"/>
                          </a:rPr>
                          <m:t>1</m:t>
                        </m:r>
                      </m:sub>
                    </m:sSub>
                  </m:oMath>
                </a14:m>
                <a:r>
                  <a:rPr lang="en-US" sz="2400" dirty="0"/>
                  <a:t>) and add column 3 to the table. </a:t>
                </a:r>
                <a:endParaRPr lang="en-US" sz="2400" dirty="0" smtClean="0"/>
              </a:p>
              <a:p>
                <a:pPr lvl="1">
                  <a:buFont typeface="Wingdings" panose="05000000000000000000" pitchFamily="2" charset="2"/>
                  <a:buChar char="§"/>
                </a:pPr>
                <a:r>
                  <a:rPr lang="en-US" dirty="0" smtClean="0"/>
                  <a:t>Since </a:t>
                </a:r>
                <a:r>
                  <a:rPr lang="en-US" dirty="0"/>
                  <a:t>we also need to find the standard deviation, we add one more column containing </a:t>
                </a:r>
                <a14:m>
                  <m:oMath xmlns:m="http://schemas.openxmlformats.org/officeDocument/2006/math">
                    <m:sSubSup>
                      <m:sSubSupPr>
                        <m:ctrlPr>
                          <a:rPr lang="en-US" sz="2800" i="1" dirty="0" smtClean="0">
                            <a:latin typeface="Cambria Math" panose="02040503050406030204" pitchFamily="18" charset="0"/>
                          </a:rPr>
                        </m:ctrlPr>
                      </m:sSubSupPr>
                      <m:e>
                        <m:r>
                          <a:rPr lang="en-US" sz="2800" b="0" i="1" dirty="0" smtClean="0">
                            <a:latin typeface="Cambria Math" panose="02040503050406030204" pitchFamily="18" charset="0"/>
                          </a:rPr>
                          <m:t>𝑥</m:t>
                        </m:r>
                      </m:e>
                      <m:sub>
                        <m:r>
                          <a:rPr lang="en-US" sz="2800" b="0" i="1" dirty="0" smtClean="0">
                            <a:latin typeface="Cambria Math" panose="02040503050406030204" pitchFamily="18" charset="0"/>
                          </a:rPr>
                          <m:t>𝑖</m:t>
                        </m:r>
                      </m:sub>
                      <m:sup>
                        <m:r>
                          <a:rPr lang="en-US" sz="2800" b="0" i="1" dirty="0" smtClean="0">
                            <a:latin typeface="Cambria Math" panose="02040503050406030204" pitchFamily="18" charset="0"/>
                          </a:rPr>
                          <m:t>2</m:t>
                        </m:r>
                      </m:sup>
                    </m:sSubSup>
                    <m:r>
                      <a:rPr lang="en-US" sz="2800" b="0" i="0" dirty="0" smtClean="0">
                        <a:latin typeface="Cambria Math" panose="02040503050406030204" pitchFamily="18" charset="0"/>
                      </a:rPr>
                      <m:t> </m:t>
                    </m:r>
                  </m:oMath>
                </a14:m>
                <a:r>
                  <a:rPr lang="en-US" i="1" dirty="0"/>
                  <a:t>P</a:t>
                </a:r>
                <a:r>
                  <a:rPr lang="en-US" dirty="0"/>
                  <a:t>(</a:t>
                </a:r>
                <a:r>
                  <a:rPr lang="en-US" i="1" dirty="0">
                    <a:latin typeface="Book Antiqua" panose="02040602050305030304" pitchFamily="18" charset="0"/>
                  </a:rPr>
                  <a:t>x</a:t>
                </a:r>
                <a:r>
                  <a:rPr lang="en-US" i="1" dirty="0"/>
                  <a:t> </a:t>
                </a:r>
                <a:r>
                  <a:rPr lang="en-US" dirty="0"/>
                  <a:t>= </a:t>
                </a:r>
                <a14:m>
                  <m:oMath xmlns:m="http://schemas.openxmlformats.org/officeDocument/2006/math">
                    <m:sSub>
                      <m:sSubPr>
                        <m:ctrlPr>
                          <a:rPr lang="en-US" sz="2800" i="1" dirty="0">
                            <a:latin typeface="Cambria Math" panose="02040503050406030204" pitchFamily="18" charset="0"/>
                          </a:rPr>
                        </m:ctrlPr>
                      </m:sSubPr>
                      <m:e>
                        <m:r>
                          <a:rPr lang="en-US" sz="2800" i="1" dirty="0">
                            <a:latin typeface="Cambria Math" panose="02040503050406030204" pitchFamily="18" charset="0"/>
                          </a:rPr>
                          <m:t>𝑥</m:t>
                        </m:r>
                      </m:e>
                      <m:sub>
                        <m:r>
                          <a:rPr lang="en-US" sz="2800" i="1" dirty="0">
                            <a:latin typeface="Cambria Math" panose="02040503050406030204" pitchFamily="18" charset="0"/>
                          </a:rPr>
                          <m:t>1</m:t>
                        </m:r>
                      </m:sub>
                    </m:sSub>
                  </m:oMath>
                </a14:m>
                <a:r>
                  <a:rPr lang="en-US" dirty="0"/>
                  <a:t>) </a:t>
                </a:r>
                <a:r>
                  <a:rPr lang="en-US" dirty="0" smtClean="0"/>
                  <a:t>. </a:t>
                </a:r>
              </a:p>
              <a:p>
                <a:pPr lvl="1">
                  <a:buFont typeface="Wingdings" panose="05000000000000000000" pitchFamily="2" charset="2"/>
                  <a:buChar char="§"/>
                </a:pPr>
                <a:r>
                  <a:rPr lang="en-US" dirty="0" smtClean="0"/>
                  <a:t>Then </a:t>
                </a:r>
                <a:r>
                  <a:rPr lang="en-US" dirty="0"/>
                  <a:t>we find the total of column 3, which will be the expected value of </a:t>
                </a:r>
                <a:r>
                  <a:rPr lang="en-US" i="1" dirty="0">
                    <a:latin typeface="Book Antiqua" panose="02040602050305030304" pitchFamily="18" charset="0"/>
                  </a:rPr>
                  <a:t>x</a:t>
                </a:r>
                <a:r>
                  <a:rPr lang="en-US" dirty="0"/>
                  <a:t>. </a:t>
                </a:r>
                <a:endParaRPr lang="en-US" dirty="0" smtClean="0"/>
              </a:p>
              <a:p>
                <a:pPr lvl="1">
                  <a:buFont typeface="Wingdings" panose="05000000000000000000" pitchFamily="2" charset="2"/>
                  <a:buChar char="§"/>
                </a:pPr>
                <a:r>
                  <a:rPr lang="en-US" dirty="0" smtClean="0"/>
                  <a:t>Thus</a:t>
                </a:r>
                <a:r>
                  <a:rPr lang="en-US" dirty="0"/>
                  <a:t>, the expected value of </a:t>
                </a:r>
                <a:r>
                  <a:rPr lang="en-US" i="1" dirty="0">
                    <a:latin typeface="Book Antiqua" panose="02040602050305030304" pitchFamily="18" charset="0"/>
                  </a:rPr>
                  <a:t>x</a:t>
                </a:r>
                <a:r>
                  <a:rPr lang="en-US" i="1" dirty="0"/>
                  <a:t> </a:t>
                </a:r>
                <a:r>
                  <a:rPr lang="en-US" dirty="0"/>
                  <a:t>is $4,000, which means that statistically speaking you can expect a profit of $4,000 if you open the pizzeria. </a:t>
                </a:r>
              </a:p>
              <a:p>
                <a:r>
                  <a:rPr lang="en-US" sz="2400" dirty="0"/>
                  <a:t>To compute the variance (and hence the standard deviation), we add up the fourth column and use the preceding formula to compute the variance: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𝜎</m:t>
                        </m:r>
                      </m:e>
                      <m:sup>
                        <m:r>
                          <a:rPr lang="en-US" sz="2400" i="1">
                            <a:latin typeface="Cambria Math" panose="02040503050406030204" pitchFamily="18" charset="0"/>
                          </a:rPr>
                          <m:t>2</m:t>
                        </m:r>
                      </m:sup>
                    </m:sSup>
                  </m:oMath>
                </a14:m>
                <a:r>
                  <a:rPr lang="en-US" sz="2400" dirty="0" smtClean="0"/>
                  <a:t>= </a:t>
                </a:r>
                <a:r>
                  <a:rPr lang="en-US" sz="2400" dirty="0"/>
                  <a:t>1,395,000,000 − 16,000,000 = 1,379,000,000 so that the standard deviation becomes $37,134.89. </a:t>
                </a:r>
                <a:r>
                  <a:rPr lang="en-US" sz="2400" dirty="0" smtClean="0"/>
                  <a:t/>
                </a:r>
                <a:br>
                  <a:rPr lang="en-US" sz="2400" dirty="0" smtClean="0"/>
                </a:br>
                <a:endParaRPr lang="en-US" sz="2400"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861390" y="868366"/>
                <a:ext cx="10721009" cy="5243676"/>
              </a:xfrm>
              <a:blipFill rotWithShape="0">
                <a:blip r:embed="rId2"/>
                <a:stretch>
                  <a:fillRect l="-57" t="-232" r="-739" b="-3484"/>
                </a:stretch>
              </a:blipFill>
            </p:spPr>
            <p:txBody>
              <a:bodyPr/>
              <a:lstStyle/>
              <a:p>
                <a:r>
                  <a:rPr lang="en-US">
                    <a:noFill/>
                  </a:rPr>
                  <a:t> </a:t>
                </a:r>
              </a:p>
            </p:txBody>
          </p:sp>
        </mc:Fallback>
      </mc:AlternateContent>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4: Probability Theory </a:t>
            </a:r>
            <a:r>
              <a:rPr lang="en-US" sz="1100" b="1" dirty="0">
                <a:solidFill>
                  <a:schemeClr val="tx2"/>
                </a:solidFill>
              </a:rPr>
              <a:t>– Mean and Standard Deviation for Discrete Random Variables</a:t>
            </a:r>
          </a:p>
        </p:txBody>
      </p:sp>
    </p:spTree>
    <p:extLst>
      <p:ext uri="{BB962C8B-B14F-4D97-AF65-F5344CB8AC3E}">
        <p14:creationId xmlns:p14="http://schemas.microsoft.com/office/powerpoint/2010/main" val="399831582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750"/>
                                        <p:tgtEl>
                                          <p:spTgt spid="2">
                                            <p:txEl>
                                              <p:pRg st="3" end="3"/>
                                            </p:txEl>
                                          </p:spTgt>
                                        </p:tgtEl>
                                      </p:cBhvr>
                                    </p:animEffect>
                                    <p:anim calcmode="lin" valueType="num">
                                      <p:cBhvr>
                                        <p:cTn id="22"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750"/>
                                        <p:tgtEl>
                                          <p:spTgt spid="2">
                                            <p:txEl>
                                              <p:pRg st="4" end="4"/>
                                            </p:txEl>
                                          </p:spTgt>
                                        </p:tgtEl>
                                      </p:cBhvr>
                                    </p:animEffect>
                                    <p:anim calcmode="lin" valueType="num">
                                      <p:cBhvr>
                                        <p:cTn id="29" dur="75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75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
          <p:cNvSpPr/>
          <p:nvPr/>
        </p:nvSpPr>
        <p:spPr>
          <a:xfrm>
            <a:off x="752312" y="817960"/>
            <a:ext cx="10940716" cy="777600"/>
          </a:xfrm>
          <a:custGeom>
            <a:avLst/>
            <a:gdLst>
              <a:gd name="connsiteX0" fmla="*/ 0 w 10940716"/>
              <a:gd name="connsiteY0" fmla="*/ 0 h 777600"/>
              <a:gd name="connsiteX1" fmla="*/ 10940716 w 10940716"/>
              <a:gd name="connsiteY1" fmla="*/ 0 h 777600"/>
              <a:gd name="connsiteX2" fmla="*/ 10940716 w 10940716"/>
              <a:gd name="connsiteY2" fmla="*/ 777600 h 777600"/>
              <a:gd name="connsiteX3" fmla="*/ 0 w 10940716"/>
              <a:gd name="connsiteY3" fmla="*/ 777600 h 777600"/>
              <a:gd name="connsiteX4" fmla="*/ 0 w 10940716"/>
              <a:gd name="connsiteY4" fmla="*/ 0 h 77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777600">
                <a:moveTo>
                  <a:pt x="0" y="0"/>
                </a:moveTo>
                <a:lnTo>
                  <a:pt x="10940716" y="0"/>
                </a:lnTo>
                <a:lnTo>
                  <a:pt x="10940716" y="777600"/>
                </a:lnTo>
                <a:lnTo>
                  <a:pt x="0" y="777600"/>
                </a:lnTo>
                <a:lnTo>
                  <a:pt x="0" y="0"/>
                </a:lnTo>
                <a:close/>
              </a:path>
            </a:pathLst>
          </a:custGeom>
          <a:solidFill>
            <a:srgbClr val="2254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2600" dirty="0" smtClean="0">
                <a:solidFill>
                  <a:schemeClr val="bg1"/>
                </a:solidFill>
                <a:effectLst>
                  <a:outerShdw blurRad="38100" dist="38100" dir="2700000" algn="tl">
                    <a:srgbClr val="000000">
                      <a:alpha val="43137"/>
                    </a:srgbClr>
                  </a:outerShdw>
                </a:effectLst>
              </a:rPr>
              <a:t>Mean </a:t>
            </a:r>
            <a:r>
              <a:rPr lang="en-US" sz="2600" dirty="0">
                <a:solidFill>
                  <a:schemeClr val="bg1"/>
                </a:solidFill>
                <a:effectLst>
                  <a:outerShdw blurRad="38100" dist="38100" dir="2700000" algn="tl">
                    <a:srgbClr val="000000">
                      <a:alpha val="43137"/>
                    </a:srgbClr>
                  </a:outerShdw>
                </a:effectLst>
              </a:rPr>
              <a:t>and Standard Deviation for </a:t>
            </a:r>
            <a:r>
              <a:rPr lang="en-US" sz="2600" dirty="0" smtClean="0">
                <a:solidFill>
                  <a:schemeClr val="bg1"/>
                </a:solidFill>
                <a:effectLst>
                  <a:outerShdw blurRad="38100" dist="38100" dir="2700000" algn="tl">
                    <a:srgbClr val="000000">
                      <a:alpha val="43137"/>
                    </a:srgbClr>
                  </a:outerShdw>
                </a:effectLst>
              </a:rPr>
              <a:t>Continuous </a:t>
            </a:r>
            <a:r>
              <a:rPr lang="en-US" sz="2600" dirty="0">
                <a:solidFill>
                  <a:schemeClr val="bg1"/>
                </a:solidFill>
                <a:effectLst>
                  <a:outerShdw blurRad="38100" dist="38100" dir="2700000" algn="tl">
                    <a:srgbClr val="000000">
                      <a:alpha val="43137"/>
                    </a:srgbClr>
                  </a:outerShdw>
                </a:effectLst>
              </a:rPr>
              <a:t>Random Variables</a:t>
            </a:r>
            <a:endParaRPr lang="en-US" sz="2600" kern="1200" dirty="0">
              <a:solidFill>
                <a:schemeClr val="bg1"/>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23" name="Freeform 22"/>
              <p:cNvSpPr/>
              <p:nvPr/>
            </p:nvSpPr>
            <p:spPr>
              <a:xfrm>
                <a:off x="752312" y="1595560"/>
                <a:ext cx="10940716" cy="4692945"/>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solidFill>
                <a:srgbClr val="F2FFE3"/>
              </a:soli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4018" tIns="144018" rIns="192024" bIns="216027" numCol="1" spcCol="1270" anchor="t" anchorCtr="0">
                <a:noAutofit/>
              </a:bodyPr>
              <a:lstStyle/>
              <a:p>
                <a:pPr marL="285750" indent="-285750">
                  <a:buFont typeface="Wingdings" panose="05000000000000000000" pitchFamily="2" charset="2"/>
                  <a:buChar char="§"/>
                </a:pPr>
                <a:r>
                  <a:rPr lang="en-US" sz="2000" dirty="0" smtClean="0"/>
                  <a:t>The mean </a:t>
                </a:r>
                <a:r>
                  <a:rPr lang="en-US" sz="2000" i="1" dirty="0">
                    <a:latin typeface="Symbol" panose="05050102010706020507" pitchFamily="18" charset="2"/>
                  </a:rPr>
                  <a:t>m</a:t>
                </a:r>
                <a:r>
                  <a:rPr lang="en-US" sz="2000" dirty="0"/>
                  <a:t> (or expected value </a:t>
                </a:r>
                <a:r>
                  <a:rPr lang="en-US" sz="2000" b="1" i="1" dirty="0">
                    <a:latin typeface="Book Antiqua" panose="02040602050305030304" pitchFamily="18" charset="0"/>
                  </a:rPr>
                  <a:t>E</a:t>
                </a:r>
                <a:r>
                  <a:rPr lang="en-US" sz="2000" dirty="0"/>
                  <a:t>(</a:t>
                </a:r>
                <a:r>
                  <a:rPr lang="en-US" sz="2000" b="1" i="1" dirty="0">
                    <a:latin typeface="Book Antiqua" panose="02040602050305030304" pitchFamily="18" charset="0"/>
                  </a:rPr>
                  <a:t>x</a:t>
                </a:r>
                <a:r>
                  <a:rPr lang="en-US" sz="2000" dirty="0"/>
                  <a:t>)) of a </a:t>
                </a:r>
                <a:r>
                  <a:rPr lang="en-US" sz="2000" dirty="0" smtClean="0"/>
                  <a:t>continuous </a:t>
                </a:r>
                <a:r>
                  <a:rPr lang="en-US" sz="2000" dirty="0"/>
                  <a:t>random variable </a:t>
                </a:r>
                <a:r>
                  <a:rPr lang="en-US" sz="2000" i="1" dirty="0">
                    <a:latin typeface="Book Antiqua" panose="02040602050305030304" pitchFamily="18" charset="0"/>
                  </a:rPr>
                  <a:t>x</a:t>
                </a:r>
                <a:r>
                  <a:rPr lang="en-US" sz="2000" dirty="0"/>
                  <a:t> with </a:t>
                </a:r>
                <a:r>
                  <a:rPr lang="en-US" sz="2000" dirty="0" smtClean="0"/>
                  <a:t>density function </a:t>
                </a:r>
                <a:r>
                  <a:rPr lang="en-US" sz="2000" i="1" dirty="0" smtClean="0"/>
                  <a:t>p</a:t>
                </a:r>
                <a:r>
                  <a:rPr lang="en-US" sz="2000" dirty="0" smtClean="0"/>
                  <a:t>(</a:t>
                </a:r>
                <a:r>
                  <a:rPr lang="en-US" sz="2000" i="1" dirty="0" smtClean="0">
                    <a:latin typeface="Book Antiqua" panose="02040602050305030304" pitchFamily="18" charset="0"/>
                  </a:rPr>
                  <a:t>x</a:t>
                </a:r>
                <a:r>
                  <a:rPr lang="en-US" sz="2000" dirty="0" smtClean="0"/>
                  <a:t>):</a:t>
                </a:r>
              </a:p>
              <a:p>
                <a:pPr marL="0" lvl="1" defTabSz="1200150">
                  <a:lnSpc>
                    <a:spcPct val="90000"/>
                  </a:lnSpc>
                  <a:spcBef>
                    <a:spcPct val="0"/>
                  </a:spcBef>
                  <a:spcAft>
                    <a:spcPts val="600"/>
                  </a:spcAft>
                </a:pPr>
                <a:r>
                  <a:rPr lang="en-US" sz="3200" i="1" dirty="0" smtClean="0">
                    <a:latin typeface="Symbol" panose="05050102010706020507" pitchFamily="18" charset="2"/>
                  </a:rPr>
                  <a:t> </a:t>
                </a:r>
                <a:endParaRPr lang="en-US" sz="3200" dirty="0" smtClean="0"/>
              </a:p>
              <a:p>
                <a:endParaRPr lang="en-US" sz="3200" dirty="0" smtClean="0"/>
              </a:p>
              <a:p>
                <a:endParaRPr lang="en-US" sz="1600" dirty="0"/>
              </a:p>
              <a:p>
                <a:pPr marL="342900" indent="-342900">
                  <a:buFont typeface="Wingdings" panose="05000000000000000000" pitchFamily="2" charset="2"/>
                  <a:buChar char="§"/>
                </a:pPr>
                <a:r>
                  <a:rPr lang="en-US" sz="2000" dirty="0"/>
                  <a:t>The </a:t>
                </a:r>
                <a:r>
                  <a:rPr lang="en-US" sz="2000" i="1" dirty="0"/>
                  <a:t>variance </a:t>
                </a:r>
                <a14:m>
                  <m:oMath xmlns:m="http://schemas.openxmlformats.org/officeDocument/2006/math">
                    <m:sSup>
                      <m:sSupPr>
                        <m:ctrlPr>
                          <a:rPr lang="en-US" sz="2000" i="1" smtClean="0">
                            <a:latin typeface="Cambria Math" panose="02040503050406030204" pitchFamily="18" charset="0"/>
                          </a:rPr>
                        </m:ctrlPr>
                      </m:sSupPr>
                      <m:e>
                        <m:r>
                          <a:rPr lang="en-US" sz="2000" i="1" smtClean="0">
                            <a:latin typeface="Cambria Math" panose="02040503050406030204" pitchFamily="18" charset="0"/>
                            <a:ea typeface="Cambria Math" panose="02040503050406030204" pitchFamily="18" charset="0"/>
                          </a:rPr>
                          <m:t>𝜎</m:t>
                        </m:r>
                      </m:e>
                      <m:sup>
                        <m:r>
                          <a:rPr lang="en-US" sz="2000" b="0" i="1" smtClean="0">
                            <a:latin typeface="Cambria Math" panose="02040503050406030204" pitchFamily="18" charset="0"/>
                          </a:rPr>
                          <m:t>2</m:t>
                        </m:r>
                      </m:sup>
                    </m:sSup>
                  </m:oMath>
                </a14:m>
                <a:r>
                  <a:rPr lang="en-US" sz="2000" dirty="0" smtClean="0"/>
                  <a:t>of the continuous </a:t>
                </a:r>
                <a:r>
                  <a:rPr lang="en-US" sz="2000" dirty="0"/>
                  <a:t>random variable </a:t>
                </a:r>
                <a:r>
                  <a:rPr lang="en-US" sz="2000" i="1" dirty="0">
                    <a:latin typeface="Book Antiqua" panose="02040602050305030304" pitchFamily="18" charset="0"/>
                  </a:rPr>
                  <a:t>x</a:t>
                </a:r>
                <a:r>
                  <a:rPr lang="en-US" sz="2000" i="1" dirty="0"/>
                  <a:t> </a:t>
                </a:r>
                <a:r>
                  <a:rPr lang="en-US" sz="2000" dirty="0"/>
                  <a:t>is</a:t>
                </a:r>
                <a:r>
                  <a:rPr lang="en-US" sz="2000" dirty="0" smtClean="0"/>
                  <a:t>:</a:t>
                </a:r>
              </a:p>
              <a:p>
                <a:pPr marL="342900" indent="-342900">
                  <a:buFont typeface="Wingdings" panose="05000000000000000000" pitchFamily="2" charset="2"/>
                  <a:buChar char="§"/>
                </a:pPr>
                <a:endParaRPr lang="en-US" sz="2000" dirty="0"/>
              </a:p>
              <a:p>
                <a:pPr marL="342900" indent="-342900">
                  <a:buFont typeface="Wingdings" panose="05000000000000000000" pitchFamily="2" charset="2"/>
                  <a:buChar char="§"/>
                </a:pPr>
                <a:endParaRPr lang="en-US" sz="2000" dirty="0" smtClean="0"/>
              </a:p>
              <a:p>
                <a:pPr marL="342900" indent="-342900">
                  <a:buFont typeface="Wingdings" panose="05000000000000000000" pitchFamily="2" charset="2"/>
                  <a:buChar char="§"/>
                </a:pPr>
                <a:endParaRPr lang="en-US" sz="2000" dirty="0"/>
              </a:p>
              <a:p>
                <a:endParaRPr lang="en-US" sz="2000" dirty="0" smtClean="0"/>
              </a:p>
              <a:p>
                <a:endParaRPr lang="en-US" sz="2000" dirty="0" smtClean="0"/>
              </a:p>
              <a:p>
                <a:pPr marL="342900" indent="-342900">
                  <a:buFont typeface="Wingdings" panose="05000000000000000000" pitchFamily="2" charset="2"/>
                  <a:buChar char="§"/>
                </a:pPr>
                <a:r>
                  <a:rPr lang="en-US" sz="2000" dirty="0"/>
                  <a:t>The standard deviation </a:t>
                </a:r>
                <a:r>
                  <a:rPr lang="en-US" sz="2000" dirty="0" smtClean="0"/>
                  <a:t>is, as usual, the </a:t>
                </a:r>
                <a:r>
                  <a:rPr lang="en-US" sz="2000" dirty="0"/>
                  <a:t>square root of the variance</a:t>
                </a:r>
                <a:r>
                  <a:rPr lang="en-US" sz="2000" dirty="0" smtClean="0"/>
                  <a:t>:</a:t>
                </a:r>
              </a:p>
              <a:p>
                <a:pPr algn="ctr"/>
                <a:r>
                  <a:rPr lang="en-US" sz="2400" dirty="0" smtClean="0"/>
                  <a:t>𝞼=</a:t>
                </a:r>
                <a14:m>
                  <m:oMath xmlns:m="http://schemas.openxmlformats.org/officeDocument/2006/math">
                    <m:rad>
                      <m:radPr>
                        <m:degHide m:val="on"/>
                        <m:ctrlPr>
                          <a:rPr lang="en-US" sz="2400" i="1" smtClean="0">
                            <a:latin typeface="Cambria Math" panose="02040503050406030204" pitchFamily="18" charset="0"/>
                          </a:rPr>
                        </m:ctrlPr>
                      </m:radPr>
                      <m:deg/>
                      <m:e>
                        <m:sSup>
                          <m:sSupPr>
                            <m:ctrlPr>
                              <a:rPr lang="en-US" sz="2400" i="1" smtClean="0">
                                <a:latin typeface="Cambria Math" panose="02040503050406030204" pitchFamily="18" charset="0"/>
                              </a:rPr>
                            </m:ctrlPr>
                          </m:sSupPr>
                          <m:e>
                            <m:r>
                              <a:rPr lang="en-US" sz="2400" i="1" smtClean="0">
                                <a:latin typeface="Cambria Math" panose="02040503050406030204" pitchFamily="18" charset="0"/>
                                <a:ea typeface="Cambria Math" panose="02040503050406030204" pitchFamily="18" charset="0"/>
                              </a:rPr>
                              <m:t>𝜎</m:t>
                            </m:r>
                          </m:e>
                          <m:sup>
                            <m:r>
                              <a:rPr lang="en-US" sz="2400" b="0" i="1" smtClean="0">
                                <a:latin typeface="Cambria Math" panose="02040503050406030204" pitchFamily="18" charset="0"/>
                              </a:rPr>
                              <m:t>2</m:t>
                            </m:r>
                          </m:sup>
                        </m:sSup>
                      </m:e>
                    </m:rad>
                  </m:oMath>
                </a14:m>
                <a:endParaRPr lang="en-US" sz="2000" dirty="0"/>
              </a:p>
            </p:txBody>
          </p:sp>
        </mc:Choice>
        <mc:Fallback xmlns="">
          <p:sp>
            <p:nvSpPr>
              <p:cNvPr id="23" name="Freeform 22"/>
              <p:cNvSpPr>
                <a:spLocks noRot="1" noChangeAspect="1" noMove="1" noResize="1" noEditPoints="1" noAdjustHandles="1" noChangeArrowheads="1" noChangeShapeType="1" noTextEdit="1"/>
              </p:cNvSpPr>
              <p:nvPr/>
            </p:nvSpPr>
            <p:spPr>
              <a:xfrm>
                <a:off x="752312" y="1595560"/>
                <a:ext cx="10940716" cy="4692945"/>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blipFill rotWithShape="0">
                <a:blip r:embed="rId3"/>
                <a:stretch>
                  <a:fillRect b="-648"/>
                </a:stretch>
              </a:blipFill>
            </p:spPr>
            <p:txBody>
              <a:bodyPr/>
              <a:lstStyle/>
              <a:p>
                <a:r>
                  <a:rPr lang="en-US">
                    <a:noFill/>
                  </a:rPr>
                  <a:t> </a:t>
                </a:r>
              </a:p>
            </p:txBody>
          </p:sp>
        </mc:Fallback>
      </mc:AlternateContent>
      <p:sp>
        <p:nvSpPr>
          <p:cNvPr id="4" name="TextBox 3"/>
          <p:cNvSpPr txBox="1"/>
          <p:nvPr/>
        </p:nvSpPr>
        <p:spPr>
          <a:xfrm>
            <a:off x="5710989" y="6500261"/>
            <a:ext cx="6285267"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4: Probability Theory </a:t>
            </a:r>
            <a:r>
              <a:rPr lang="en-US" sz="1100" b="1" dirty="0">
                <a:solidFill>
                  <a:schemeClr val="tx2"/>
                </a:solidFill>
              </a:rPr>
              <a:t>– Mean and Standard Deviation for </a:t>
            </a:r>
            <a:r>
              <a:rPr lang="en-US" sz="1100" b="1" dirty="0" smtClean="0">
                <a:solidFill>
                  <a:schemeClr val="tx2"/>
                </a:solidFill>
              </a:rPr>
              <a:t>Continuous </a:t>
            </a:r>
            <a:r>
              <a:rPr lang="en-US" sz="1100" b="1" dirty="0">
                <a:solidFill>
                  <a:schemeClr val="tx2"/>
                </a:solidFill>
              </a:rPr>
              <a:t>Random Variables</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8733" y="2175105"/>
            <a:ext cx="3714533" cy="131201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70928" y="3951555"/>
            <a:ext cx="4050144" cy="1414475"/>
          </a:xfrm>
          <a:prstGeom prst="rect">
            <a:avLst/>
          </a:prstGeom>
        </p:spPr>
      </p:pic>
    </p:spTree>
    <p:extLst>
      <p:ext uri="{BB962C8B-B14F-4D97-AF65-F5344CB8AC3E}">
        <p14:creationId xmlns:p14="http://schemas.microsoft.com/office/powerpoint/2010/main" val="110881543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7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750"/>
                                        <p:tgtEl>
                                          <p:spTgt spid="23"/>
                                        </p:tgtEl>
                                      </p:cBhvr>
                                    </p:animEffect>
                                  </p:childTnLst>
                                </p:cTn>
                              </p:par>
                              <p:par>
                                <p:cTn id="13" presetID="10" presetClass="entr" presetSubtype="0" fill="hold" nodeType="with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animEffect transition="in" filter="fade">
                                      <p:cBhvr>
                                        <p:cTn id="15" dur="500"/>
                                        <p:tgtEl>
                                          <p:spTgt spid="23">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3">
                                            <p:txEl>
                                              <p:pRg st="4" end="4"/>
                                            </p:txEl>
                                          </p:spTgt>
                                        </p:tgtEl>
                                        <p:attrNameLst>
                                          <p:attrName>style.visibility</p:attrName>
                                        </p:attrNameLst>
                                      </p:cBhvr>
                                      <p:to>
                                        <p:strVal val="visible"/>
                                      </p:to>
                                    </p:set>
                                    <p:animEffect transition="in" filter="fade">
                                      <p:cBhvr>
                                        <p:cTn id="23" dur="500"/>
                                        <p:tgtEl>
                                          <p:spTgt spid="2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3">
                                            <p:txEl>
                                              <p:pRg st="10" end="10"/>
                                            </p:txEl>
                                          </p:spTgt>
                                        </p:tgtEl>
                                        <p:attrNameLst>
                                          <p:attrName>style.visibility</p:attrName>
                                        </p:attrNameLst>
                                      </p:cBhvr>
                                      <p:to>
                                        <p:strVal val="visible"/>
                                      </p:to>
                                    </p:set>
                                    <p:animEffect transition="in" filter="fade">
                                      <p:cBhvr>
                                        <p:cTn id="31" dur="500"/>
                                        <p:tgtEl>
                                          <p:spTgt spid="23">
                                            <p:txEl>
                                              <p:pRg st="10" end="10"/>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3">
                                            <p:txEl>
                                              <p:pRg st="11" end="11"/>
                                            </p:txEl>
                                          </p:spTgt>
                                        </p:tgtEl>
                                        <p:attrNameLst>
                                          <p:attrName>style.visibility</p:attrName>
                                        </p:attrNameLst>
                                      </p:cBhvr>
                                      <p:to>
                                        <p:strVal val="visible"/>
                                      </p:to>
                                    </p:set>
                                    <p:animEffect transition="in" filter="fade">
                                      <p:cBhvr>
                                        <p:cTn id="34" dur="500"/>
                                        <p:tgtEl>
                                          <p:spTgt spid="2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244187" y="1123310"/>
            <a:ext cx="10109613" cy="5091510"/>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pPr>
              <a:spcBef>
                <a:spcPts val="600"/>
              </a:spcBef>
              <a:spcAft>
                <a:spcPts val="600"/>
              </a:spcAft>
            </a:pPr>
            <a:r>
              <a:rPr lang="en-US" sz="2400" dirty="0"/>
              <a:t>Suppose we constructed a dial with a spinner, similar to a wheel of fortune, and spin it </a:t>
            </a:r>
            <a:r>
              <a:rPr lang="en-US" sz="2400" dirty="0" smtClean="0"/>
              <a:t>randomly. </a:t>
            </a:r>
          </a:p>
          <a:p>
            <a:pPr>
              <a:spcBef>
                <a:spcPts val="600"/>
              </a:spcBef>
              <a:spcAft>
                <a:spcPts val="600"/>
              </a:spcAft>
            </a:pPr>
            <a:endParaRPr lang="en-US" sz="2400" dirty="0"/>
          </a:p>
          <a:p>
            <a:pPr>
              <a:spcBef>
                <a:spcPts val="600"/>
              </a:spcBef>
              <a:spcAft>
                <a:spcPts val="600"/>
              </a:spcAft>
            </a:pPr>
            <a:endParaRPr lang="en-US" sz="2400" dirty="0" smtClean="0"/>
          </a:p>
          <a:p>
            <a:pPr>
              <a:spcBef>
                <a:spcPts val="600"/>
              </a:spcBef>
              <a:spcAft>
                <a:spcPts val="600"/>
              </a:spcAft>
            </a:pPr>
            <a:endParaRPr lang="en-US" sz="2400" dirty="0"/>
          </a:p>
          <a:p>
            <a:pPr>
              <a:spcBef>
                <a:spcPts val="600"/>
              </a:spcBef>
              <a:spcAft>
                <a:spcPts val="600"/>
              </a:spcAft>
            </a:pPr>
            <a:endParaRPr lang="en-US" sz="2400" dirty="0" smtClean="0"/>
          </a:p>
          <a:p>
            <a:pPr>
              <a:spcBef>
                <a:spcPts val="600"/>
              </a:spcBef>
              <a:spcAft>
                <a:spcPts val="600"/>
              </a:spcAft>
            </a:pPr>
            <a:endParaRPr lang="en-US" sz="2400" dirty="0"/>
          </a:p>
          <a:p>
            <a:pPr marL="342900" indent="-342900">
              <a:spcBef>
                <a:spcPts val="600"/>
              </a:spcBef>
              <a:spcAft>
                <a:spcPts val="600"/>
              </a:spcAft>
              <a:buFont typeface="Wingdings" panose="05000000000000000000" pitchFamily="2" charset="2"/>
              <a:buChar char="§"/>
            </a:pPr>
            <a:r>
              <a:rPr lang="en-US" sz="2400" dirty="0" smtClean="0"/>
              <a:t>Define </a:t>
            </a:r>
            <a:r>
              <a:rPr lang="en-US" sz="2400" dirty="0"/>
              <a:t>the random variable </a:t>
            </a:r>
            <a:r>
              <a:rPr lang="en-US" sz="2400" i="1" dirty="0">
                <a:latin typeface="Book Antiqua" panose="02040602050305030304" pitchFamily="18" charset="0"/>
              </a:rPr>
              <a:t>x</a:t>
            </a:r>
            <a:r>
              <a:rPr lang="en-US" sz="2400" i="1" dirty="0"/>
              <a:t> </a:t>
            </a:r>
            <a:r>
              <a:rPr lang="en-US" sz="2400" dirty="0"/>
              <a:t>to be the angle at which the spinner comes to a rest. Compute the mean and variance of </a:t>
            </a:r>
            <a:r>
              <a:rPr lang="en-US" sz="2400" i="1" dirty="0">
                <a:latin typeface="Book Antiqua" panose="02040602050305030304" pitchFamily="18" charset="0"/>
              </a:rPr>
              <a:t>x</a:t>
            </a:r>
            <a:r>
              <a:rPr lang="en-US" sz="2400" dirty="0"/>
              <a:t>.</a:t>
            </a:r>
          </a:p>
          <a:p>
            <a:pPr>
              <a:spcBef>
                <a:spcPts val="600"/>
              </a:spcBef>
              <a:spcAft>
                <a:spcPts val="600"/>
              </a:spcAft>
            </a:pPr>
            <a:endParaRPr lang="en-US" sz="2400" dirty="0" smtClean="0"/>
          </a:p>
          <a:p>
            <a:pPr defTabSz="1244600">
              <a:spcBef>
                <a:spcPts val="600"/>
              </a:spcBef>
              <a:spcAft>
                <a:spcPts val="600"/>
              </a:spcAft>
            </a:pPr>
            <a:endParaRPr lang="en-US" sz="2400" kern="1200" dirty="0" smtClean="0"/>
          </a:p>
        </p:txBody>
      </p:sp>
      <p:sp>
        <p:nvSpPr>
          <p:cNvPr id="8" name="Freeform 7"/>
          <p:cNvSpPr/>
          <p:nvPr/>
        </p:nvSpPr>
        <p:spPr>
          <a:xfrm>
            <a:off x="1370905" y="738273"/>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sp>
        <p:nvSpPr>
          <p:cNvPr id="4" name="TextBox 3"/>
          <p:cNvSpPr txBox="1"/>
          <p:nvPr/>
        </p:nvSpPr>
        <p:spPr>
          <a:xfrm>
            <a:off x="5710989" y="6500261"/>
            <a:ext cx="6285267"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4: Probability Theory </a:t>
            </a:r>
            <a:r>
              <a:rPr lang="en-US" sz="1100" b="1" dirty="0">
                <a:solidFill>
                  <a:schemeClr val="tx2"/>
                </a:solidFill>
              </a:rPr>
              <a:t>– Mean and Standard Deviation for </a:t>
            </a:r>
            <a:r>
              <a:rPr lang="en-US" sz="1100" b="1" dirty="0" smtClean="0">
                <a:solidFill>
                  <a:schemeClr val="tx2"/>
                </a:solidFill>
              </a:rPr>
              <a:t>Continuous </a:t>
            </a:r>
            <a:r>
              <a:rPr lang="en-US" sz="1100" b="1" dirty="0">
                <a:solidFill>
                  <a:schemeClr val="tx2"/>
                </a:solidFill>
              </a:rPr>
              <a:t>Random Variables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0526" y="2396545"/>
            <a:ext cx="4158793" cy="2507215"/>
          </a:xfrm>
          <a:prstGeom prst="rect">
            <a:avLst/>
          </a:prstGeom>
        </p:spPr>
      </p:pic>
    </p:spTree>
    <p:extLst>
      <p:ext uri="{BB962C8B-B14F-4D97-AF65-F5344CB8AC3E}">
        <p14:creationId xmlns:p14="http://schemas.microsoft.com/office/powerpoint/2010/main" val="417284422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animEffect transition="in" filter="fade">
                                      <p:cBhvr>
                                        <p:cTn id="7" dur="750"/>
                                        <p:tgtEl>
                                          <p:spTgt spid="7">
                                            <p:txEl>
                                              <p:pRg st="6" end="6"/>
                                            </p:txEl>
                                          </p:spTgt>
                                        </p:tgtEl>
                                      </p:cBhvr>
                                    </p:animEffect>
                                    <p:anim calcmode="lin" valueType="num">
                                      <p:cBhvr>
                                        <p:cTn id="8" dur="75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9" dur="75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5411" y="965162"/>
            <a:ext cx="10824331" cy="2459963"/>
          </a:xfrm>
        </p:spPr>
        <p:txBody>
          <a:bodyPr>
            <a:normAutofit fontScale="92500" lnSpcReduction="10000"/>
          </a:bodyPr>
          <a:lstStyle/>
          <a:p>
            <a:pPr>
              <a:spcBef>
                <a:spcPts val="600"/>
              </a:spcBef>
              <a:buFont typeface="Wingdings" panose="05000000000000000000" pitchFamily="2" charset="2"/>
              <a:buChar char="§"/>
            </a:pPr>
            <a:r>
              <a:rPr lang="en-US" dirty="0" smtClean="0"/>
              <a:t>The </a:t>
            </a:r>
            <a:r>
              <a:rPr lang="en-US" dirty="0"/>
              <a:t>random variable </a:t>
            </a:r>
            <a:r>
              <a:rPr lang="en-US" i="1" dirty="0">
                <a:latin typeface="Book Antiqua" panose="02040602050305030304" pitchFamily="18" charset="0"/>
              </a:rPr>
              <a:t>x</a:t>
            </a:r>
            <a:r>
              <a:rPr lang="en-US" i="1" dirty="0"/>
              <a:t> </a:t>
            </a:r>
            <a:r>
              <a:rPr lang="en-US" dirty="0"/>
              <a:t>can take any value between 0 and 360: it is therefore a continuous variable. </a:t>
            </a:r>
            <a:endParaRPr lang="en-US" dirty="0" smtClean="0"/>
          </a:p>
          <a:p>
            <a:pPr lvl="1">
              <a:spcBef>
                <a:spcPts val="600"/>
              </a:spcBef>
              <a:buFont typeface="Wingdings" panose="05000000000000000000" pitchFamily="2" charset="2"/>
              <a:buChar char="§"/>
            </a:pPr>
            <a:r>
              <a:rPr lang="en-US" dirty="0" smtClean="0"/>
              <a:t>Since </a:t>
            </a:r>
            <a:r>
              <a:rPr lang="en-US" dirty="0"/>
              <a:t>you are spinning randomly, every angle is equally likely, so </a:t>
            </a:r>
            <a:r>
              <a:rPr lang="en-US" i="1" dirty="0">
                <a:latin typeface="Book Antiqua" panose="02040602050305030304" pitchFamily="18" charset="0"/>
              </a:rPr>
              <a:t>x</a:t>
            </a:r>
            <a:r>
              <a:rPr lang="en-US" i="1" dirty="0"/>
              <a:t> </a:t>
            </a:r>
            <a:r>
              <a:rPr lang="en-US" dirty="0"/>
              <a:t>is called a </a:t>
            </a:r>
            <a:r>
              <a:rPr lang="en-US" i="1" dirty="0"/>
              <a:t>uniformly </a:t>
            </a:r>
            <a:r>
              <a:rPr lang="en-US" dirty="0"/>
              <a:t>distributed random variable. </a:t>
            </a:r>
            <a:endParaRPr lang="en-US" dirty="0" smtClean="0"/>
          </a:p>
          <a:p>
            <a:pPr lvl="1">
              <a:spcBef>
                <a:spcPts val="600"/>
              </a:spcBef>
              <a:buFont typeface="Wingdings" panose="05000000000000000000" pitchFamily="2" charset="2"/>
              <a:buChar char="§"/>
            </a:pPr>
            <a:r>
              <a:rPr lang="en-US" dirty="0" smtClean="0"/>
              <a:t>The </a:t>
            </a:r>
            <a:r>
              <a:rPr lang="en-US" dirty="0"/>
              <a:t>probability density function for </a:t>
            </a:r>
            <a:r>
              <a:rPr lang="en-US" i="1" dirty="0">
                <a:latin typeface="Book Antiqua" panose="02040602050305030304" pitchFamily="18" charset="0"/>
              </a:rPr>
              <a:t>x</a:t>
            </a:r>
            <a:r>
              <a:rPr lang="en-US" i="1" dirty="0"/>
              <a:t> </a:t>
            </a:r>
            <a:r>
              <a:rPr lang="en-US" dirty="0"/>
              <a:t>must be constant, since every value between 0 and 360 is equally likely: </a:t>
            </a:r>
            <a:r>
              <a:rPr lang="en-US" i="1" dirty="0"/>
              <a:t>p</a:t>
            </a:r>
            <a:r>
              <a:rPr lang="en-US" dirty="0"/>
              <a:t>(</a:t>
            </a:r>
            <a:r>
              <a:rPr lang="en-US" i="1" dirty="0">
                <a:latin typeface="Book Antiqua" panose="02040602050305030304" pitchFamily="18" charset="0"/>
              </a:rPr>
              <a:t>x</a:t>
            </a:r>
            <a:r>
              <a:rPr lang="en-US" dirty="0"/>
              <a:t>) = </a:t>
            </a:r>
            <a:r>
              <a:rPr lang="en-US" i="1" dirty="0"/>
              <a:t>c </a:t>
            </a:r>
            <a:r>
              <a:rPr lang="en-US" dirty="0"/>
              <a:t>for 0 ≤ </a:t>
            </a:r>
            <a:r>
              <a:rPr lang="en-US" i="1" dirty="0">
                <a:latin typeface="Book Antiqua" panose="02040602050305030304" pitchFamily="18" charset="0"/>
              </a:rPr>
              <a:t>x</a:t>
            </a:r>
            <a:r>
              <a:rPr lang="en-US" i="1" dirty="0"/>
              <a:t> </a:t>
            </a:r>
            <a:r>
              <a:rPr lang="en-US" dirty="0"/>
              <a:t>≤ 360 (see Figure 4.13).</a:t>
            </a:r>
          </a:p>
        </p:txBody>
      </p:sp>
      <p:sp>
        <p:nvSpPr>
          <p:cNvPr id="3" name="TextBox 2"/>
          <p:cNvSpPr txBox="1"/>
          <p:nvPr/>
        </p:nvSpPr>
        <p:spPr>
          <a:xfrm>
            <a:off x="5710989" y="6500261"/>
            <a:ext cx="6285267"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4: Probability Theory </a:t>
            </a:r>
            <a:r>
              <a:rPr lang="en-US" sz="1100" b="1" dirty="0">
                <a:solidFill>
                  <a:schemeClr val="tx2"/>
                </a:solidFill>
              </a:rPr>
              <a:t>– Mean and Standard Deviation for </a:t>
            </a:r>
            <a:r>
              <a:rPr lang="en-US" sz="1100" b="1" dirty="0" smtClean="0">
                <a:solidFill>
                  <a:schemeClr val="tx2"/>
                </a:solidFill>
              </a:rPr>
              <a:t>Continuous </a:t>
            </a:r>
            <a:r>
              <a:rPr lang="en-US" sz="1100" b="1" dirty="0">
                <a:solidFill>
                  <a:schemeClr val="tx2"/>
                </a:solidFill>
              </a:rPr>
              <a:t>Random Variables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0964" y="3181350"/>
            <a:ext cx="6490376" cy="3024399"/>
          </a:xfrm>
          <a:prstGeom prst="rect">
            <a:avLst/>
          </a:prstGeom>
        </p:spPr>
      </p:pic>
    </p:spTree>
    <p:extLst>
      <p:ext uri="{BB962C8B-B14F-4D97-AF65-F5344CB8AC3E}">
        <p14:creationId xmlns:p14="http://schemas.microsoft.com/office/powerpoint/2010/main" val="283076323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675411" y="965162"/>
                <a:ext cx="10824331" cy="2583950"/>
              </a:xfrm>
            </p:spPr>
            <p:txBody>
              <a:bodyPr>
                <a:normAutofit/>
              </a:bodyPr>
              <a:lstStyle/>
              <a:p>
                <a:r>
                  <a:rPr lang="en-US" dirty="0" smtClean="0"/>
                  <a:t>We know that the total probability has to be 1, as always, so that the area of the rectangle with width 360 and height </a:t>
                </a:r>
                <a:r>
                  <a:rPr lang="en-US" i="1" dirty="0"/>
                  <a:t>c </a:t>
                </a:r>
                <a:r>
                  <a:rPr lang="en-US" dirty="0"/>
                  <a:t>must be 1. </a:t>
                </a:r>
                <a:endParaRPr lang="en-US" dirty="0" smtClean="0"/>
              </a:p>
              <a:p>
                <a:pPr lvl="1"/>
                <a:r>
                  <a:rPr lang="en-US" dirty="0" smtClean="0"/>
                  <a:t>Therefore</a:t>
                </a:r>
                <a:r>
                  <a:rPr lang="en-US" dirty="0"/>
                  <a:t>, 360 </a:t>
                </a:r>
                <a:r>
                  <a:rPr lang="en-US" i="1" dirty="0"/>
                  <a:t>c </a:t>
                </a:r>
                <a:r>
                  <a:rPr lang="en-US" dirty="0"/>
                  <a:t>= 1, so </a:t>
                </a:r>
                <a:r>
                  <a:rPr lang="en-US" dirty="0" smtClean="0"/>
                  <a:t>that </a:t>
                </a:r>
                <a:r>
                  <a:rPr lang="en-US" i="1" dirty="0" smtClean="0"/>
                  <a:t>c</a:t>
                </a:r>
                <a:r>
                  <a:rPr lang="en-US" dirty="0" smtClean="0"/>
                  <a:t>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360</m:t>
                        </m:r>
                      </m:den>
                    </m:f>
                  </m:oMath>
                </a14:m>
                <a:r>
                  <a:rPr lang="en-US" dirty="0" smtClean="0"/>
                  <a:t> = 0.0028.</a:t>
                </a:r>
              </a:p>
              <a:p>
                <a:pPr lvl="1"/>
                <a:r>
                  <a:rPr lang="en-US" dirty="0" smtClean="0"/>
                  <a:t>Now </a:t>
                </a:r>
                <a:r>
                  <a:rPr lang="en-US" dirty="0"/>
                  <a:t>we can find </a:t>
                </a:r>
                <a:r>
                  <a:rPr lang="en-US" dirty="0" smtClean="0"/>
                  <a:t>the </a:t>
                </a:r>
                <a:r>
                  <a:rPr lang="en-US" dirty="0"/>
                  <a:t>mean and variance: </a:t>
                </a:r>
                <a:endParaRPr lang="en-US" dirty="0" smtClean="0"/>
              </a:p>
              <a:p>
                <a:pPr lvl="1"/>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675411" y="965162"/>
                <a:ext cx="10824331" cy="2583950"/>
              </a:xfrm>
              <a:blipFill rotWithShape="0">
                <a:blip r:embed="rId2"/>
                <a:stretch>
                  <a:fillRect l="-169" t="-2123" r="-1465"/>
                </a:stretch>
              </a:blipFill>
            </p:spPr>
            <p:txBody>
              <a:bodyPr/>
              <a:lstStyle/>
              <a:p>
                <a:r>
                  <a:rPr lang="en-US">
                    <a:noFill/>
                  </a:rPr>
                  <a:t> </a:t>
                </a:r>
              </a:p>
            </p:txBody>
          </p:sp>
        </mc:Fallback>
      </mc:AlternateContent>
      <p:sp>
        <p:nvSpPr>
          <p:cNvPr id="3" name="TextBox 2"/>
          <p:cNvSpPr txBox="1"/>
          <p:nvPr/>
        </p:nvSpPr>
        <p:spPr>
          <a:xfrm>
            <a:off x="5710989" y="6500261"/>
            <a:ext cx="6285267"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4: Probability Theory </a:t>
            </a:r>
            <a:r>
              <a:rPr lang="en-US" sz="1100" b="1" dirty="0">
                <a:solidFill>
                  <a:schemeClr val="tx2"/>
                </a:solidFill>
              </a:rPr>
              <a:t>– Mean and Standard Deviation for </a:t>
            </a:r>
            <a:r>
              <a:rPr lang="en-US" sz="1100" b="1" dirty="0" smtClean="0">
                <a:solidFill>
                  <a:schemeClr val="tx2"/>
                </a:solidFill>
              </a:rPr>
              <a:t>Continuous </a:t>
            </a:r>
            <a:r>
              <a:rPr lang="en-US" sz="1100" b="1" dirty="0">
                <a:solidFill>
                  <a:schemeClr val="tx2"/>
                </a:solidFill>
              </a:rPr>
              <a:t>Random Variables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0650" y="3549112"/>
            <a:ext cx="7590699" cy="2586932"/>
          </a:xfrm>
          <a:prstGeom prst="rect">
            <a:avLst/>
          </a:prstGeom>
        </p:spPr>
      </p:pic>
    </p:spTree>
    <p:extLst>
      <p:ext uri="{BB962C8B-B14F-4D97-AF65-F5344CB8AC3E}">
        <p14:creationId xmlns:p14="http://schemas.microsoft.com/office/powerpoint/2010/main" val="11603299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500"/>
                                        <p:tgtEl>
                                          <p:spTgt spid="2">
                                            <p:txEl>
                                              <p:pRg st="2" end="2"/>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244187" y="1123310"/>
            <a:ext cx="9937187" cy="5091510"/>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pPr>
              <a:spcBef>
                <a:spcPts val="600"/>
              </a:spcBef>
              <a:spcAft>
                <a:spcPts val="600"/>
              </a:spcAft>
            </a:pPr>
            <a:r>
              <a:rPr lang="en-US" sz="2400" dirty="0"/>
              <a:t>Let us say our experiment consists of tossing fair a coin once. List the sample space. </a:t>
            </a:r>
            <a:endParaRPr lang="en-US" sz="2400" dirty="0" smtClean="0"/>
          </a:p>
          <a:p>
            <a:pPr marL="342900" indent="-342900">
              <a:spcBef>
                <a:spcPts val="600"/>
              </a:spcBef>
              <a:spcAft>
                <a:spcPts val="600"/>
              </a:spcAft>
              <a:buFont typeface="Wingdings" panose="05000000000000000000" pitchFamily="2" charset="2"/>
              <a:buChar char="§"/>
            </a:pPr>
            <a:r>
              <a:rPr lang="en-US" sz="2400" dirty="0" smtClean="0"/>
              <a:t>What </a:t>
            </a:r>
            <a:r>
              <a:rPr lang="en-US" sz="2400" dirty="0"/>
              <a:t>is the probability of obtaining </a:t>
            </a:r>
            <a:r>
              <a:rPr lang="en-US" sz="2400" i="1" dirty="0"/>
              <a:t>head</a:t>
            </a:r>
            <a:r>
              <a:rPr lang="en-US" sz="2400" dirty="0"/>
              <a:t>? </a:t>
            </a:r>
            <a:r>
              <a:rPr lang="en-US" sz="2400" dirty="0" smtClean="0"/>
              <a:t>Suppose </a:t>
            </a:r>
            <a:r>
              <a:rPr lang="en-US" sz="2400" dirty="0"/>
              <a:t>our experiment consists of rolling a die. </a:t>
            </a:r>
            <a:endParaRPr lang="en-US" sz="2400" dirty="0" smtClean="0"/>
          </a:p>
          <a:p>
            <a:pPr marL="342900" indent="-342900">
              <a:spcBef>
                <a:spcPts val="600"/>
              </a:spcBef>
              <a:spcAft>
                <a:spcPts val="600"/>
              </a:spcAft>
              <a:buFont typeface="Wingdings" panose="05000000000000000000" pitchFamily="2" charset="2"/>
              <a:buChar char="§"/>
            </a:pPr>
            <a:r>
              <a:rPr lang="en-US" sz="2400" dirty="0" smtClean="0"/>
              <a:t>What </a:t>
            </a:r>
            <a:r>
              <a:rPr lang="en-US" sz="2400" dirty="0"/>
              <a:t>is the probability of getting a 5 or a larger </a:t>
            </a:r>
            <a:r>
              <a:rPr lang="en-US" sz="2400" dirty="0" smtClean="0"/>
              <a:t>number?</a:t>
            </a:r>
          </a:p>
          <a:p>
            <a:pPr marL="342900" indent="-342900">
              <a:spcBef>
                <a:spcPts val="600"/>
              </a:spcBef>
              <a:spcAft>
                <a:spcPts val="600"/>
              </a:spcAft>
              <a:buFont typeface="Wingdings" panose="05000000000000000000" pitchFamily="2" charset="2"/>
              <a:buChar char="§"/>
            </a:pPr>
            <a:r>
              <a:rPr lang="en-US" sz="2400" dirty="0" smtClean="0"/>
              <a:t>What </a:t>
            </a:r>
            <a:r>
              <a:rPr lang="en-US" sz="2400" dirty="0"/>
              <a:t>is the probability of two dice </a:t>
            </a:r>
            <a:r>
              <a:rPr lang="en-US" sz="2400" dirty="0" smtClean="0"/>
              <a:t>adding </a:t>
            </a:r>
            <a:r>
              <a:rPr lang="en-US" sz="2400" dirty="0"/>
              <a:t>to 4 when tossing them simultaneously? </a:t>
            </a:r>
            <a:endParaRPr lang="en-US" sz="2400" dirty="0" smtClean="0"/>
          </a:p>
          <a:p>
            <a:pPr marL="342900" indent="-342900">
              <a:spcBef>
                <a:spcPts val="600"/>
              </a:spcBef>
              <a:spcAft>
                <a:spcPts val="600"/>
              </a:spcAft>
              <a:buFont typeface="Wingdings" panose="05000000000000000000" pitchFamily="2" charset="2"/>
              <a:buChar char="§"/>
            </a:pPr>
            <a:r>
              <a:rPr lang="en-US" sz="2400" dirty="0" smtClean="0"/>
              <a:t>If </a:t>
            </a:r>
            <a:r>
              <a:rPr lang="en-US" sz="2400" dirty="0"/>
              <a:t>we throw a dart randomly into a square with side length 1 m, what is the probability of landing in a circle of radius 10 cm in the middle of the square (bull’s-eye).</a:t>
            </a:r>
          </a:p>
          <a:p>
            <a:pPr>
              <a:spcBef>
                <a:spcPts val="600"/>
              </a:spcBef>
              <a:spcAft>
                <a:spcPts val="600"/>
              </a:spcAft>
            </a:pPr>
            <a:endParaRPr lang="en-US" sz="2400" dirty="0" smtClean="0"/>
          </a:p>
          <a:p>
            <a:pPr defTabSz="1244600">
              <a:spcBef>
                <a:spcPts val="600"/>
              </a:spcBef>
              <a:spcAft>
                <a:spcPts val="600"/>
              </a:spcAft>
            </a:pPr>
            <a:endParaRPr lang="en-US" sz="2400" kern="1200" dirty="0" smtClean="0"/>
          </a:p>
        </p:txBody>
      </p:sp>
      <p:sp>
        <p:nvSpPr>
          <p:cNvPr id="8" name="Freeform 7"/>
          <p:cNvSpPr/>
          <p:nvPr/>
        </p:nvSpPr>
        <p:spPr>
          <a:xfrm>
            <a:off x="1370905" y="738273"/>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4: Probability Theory – Introduction</a:t>
            </a:r>
            <a:endParaRPr lang="en-US" sz="1100" b="1" dirty="0">
              <a:solidFill>
                <a:schemeClr val="tx2"/>
              </a:solidFill>
            </a:endParaRPr>
          </a:p>
        </p:txBody>
      </p:sp>
    </p:spTree>
    <p:extLst>
      <p:ext uri="{BB962C8B-B14F-4D97-AF65-F5344CB8AC3E}">
        <p14:creationId xmlns:p14="http://schemas.microsoft.com/office/powerpoint/2010/main" val="173873966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750"/>
                                        <p:tgtEl>
                                          <p:spTgt spid="7">
                                            <p:txEl>
                                              <p:pRg st="1" end="1"/>
                                            </p:txEl>
                                          </p:spTgt>
                                        </p:tgtEl>
                                      </p:cBhvr>
                                    </p:animEffect>
                                    <p:anim calcmode="lin" valueType="num">
                                      <p:cBhvr>
                                        <p:cTn id="8" dur="75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750"/>
                                        <p:tgtEl>
                                          <p:spTgt spid="7">
                                            <p:txEl>
                                              <p:pRg st="2" end="2"/>
                                            </p:txEl>
                                          </p:spTgt>
                                        </p:tgtEl>
                                      </p:cBhvr>
                                    </p:animEffect>
                                    <p:anim calcmode="lin" valueType="num">
                                      <p:cBhvr>
                                        <p:cTn id="15" dur="75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fade">
                                      <p:cBhvr>
                                        <p:cTn id="21" dur="750"/>
                                        <p:tgtEl>
                                          <p:spTgt spid="7">
                                            <p:txEl>
                                              <p:pRg st="3" end="3"/>
                                            </p:txEl>
                                          </p:spTgt>
                                        </p:tgtEl>
                                      </p:cBhvr>
                                    </p:animEffect>
                                    <p:anim calcmode="lin" valueType="num">
                                      <p:cBhvr>
                                        <p:cTn id="22" dur="75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animEffect transition="in" filter="fade">
                                      <p:cBhvr>
                                        <p:cTn id="28" dur="750"/>
                                        <p:tgtEl>
                                          <p:spTgt spid="7">
                                            <p:txEl>
                                              <p:pRg st="4" end="4"/>
                                            </p:txEl>
                                          </p:spTgt>
                                        </p:tgtEl>
                                      </p:cBhvr>
                                    </p:animEffect>
                                    <p:anim calcmode="lin" valueType="num">
                                      <p:cBhvr>
                                        <p:cTn id="29" dur="75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0" dur="75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
          <p:cNvSpPr/>
          <p:nvPr/>
        </p:nvSpPr>
        <p:spPr>
          <a:xfrm>
            <a:off x="752312" y="817960"/>
            <a:ext cx="5343688" cy="777600"/>
          </a:xfrm>
          <a:custGeom>
            <a:avLst/>
            <a:gdLst>
              <a:gd name="connsiteX0" fmla="*/ 0 w 10940716"/>
              <a:gd name="connsiteY0" fmla="*/ 0 h 777600"/>
              <a:gd name="connsiteX1" fmla="*/ 10940716 w 10940716"/>
              <a:gd name="connsiteY1" fmla="*/ 0 h 777600"/>
              <a:gd name="connsiteX2" fmla="*/ 10940716 w 10940716"/>
              <a:gd name="connsiteY2" fmla="*/ 777600 h 777600"/>
              <a:gd name="connsiteX3" fmla="*/ 0 w 10940716"/>
              <a:gd name="connsiteY3" fmla="*/ 777600 h 777600"/>
              <a:gd name="connsiteX4" fmla="*/ 0 w 10940716"/>
              <a:gd name="connsiteY4" fmla="*/ 0 h 77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777600">
                <a:moveTo>
                  <a:pt x="0" y="0"/>
                </a:moveTo>
                <a:lnTo>
                  <a:pt x="10940716" y="0"/>
                </a:lnTo>
                <a:lnTo>
                  <a:pt x="10940716" y="777600"/>
                </a:lnTo>
                <a:lnTo>
                  <a:pt x="0" y="777600"/>
                </a:lnTo>
                <a:lnTo>
                  <a:pt x="0" y="0"/>
                </a:lnTo>
                <a:close/>
              </a:path>
            </a:pathLst>
          </a:custGeom>
          <a:solidFill>
            <a:srgbClr val="2254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3600" dirty="0" smtClean="0">
                <a:solidFill>
                  <a:schemeClr val="bg1"/>
                </a:solidFill>
                <a:effectLst>
                  <a:outerShdw blurRad="38100" dist="38100" dir="2700000" algn="tl">
                    <a:srgbClr val="000000">
                      <a:alpha val="43137"/>
                    </a:srgbClr>
                  </a:outerShdw>
                </a:effectLst>
              </a:rPr>
              <a:t>Student </a:t>
            </a:r>
            <a:r>
              <a:rPr lang="en-US" sz="3600" dirty="0">
                <a:solidFill>
                  <a:schemeClr val="bg1"/>
                </a:solidFill>
                <a:effectLst>
                  <a:outerShdw blurRad="38100" dist="38100" dir="2700000" algn="tl">
                    <a:srgbClr val="000000">
                      <a:alpha val="43137"/>
                    </a:srgbClr>
                  </a:outerShdw>
                </a:effectLst>
              </a:rPr>
              <a:t>t-distribution</a:t>
            </a:r>
            <a:endParaRPr lang="en-US" sz="3600" kern="1200" dirty="0">
              <a:solidFill>
                <a:schemeClr val="bg1"/>
              </a:solidFill>
              <a:effectLst>
                <a:outerShdw blurRad="38100" dist="38100" dir="2700000" algn="tl">
                  <a:srgbClr val="000000">
                    <a:alpha val="43137"/>
                  </a:srgbClr>
                </a:outerShdw>
              </a:effectLst>
            </a:endParaRPr>
          </a:p>
        </p:txBody>
      </p:sp>
      <p:sp>
        <p:nvSpPr>
          <p:cNvPr id="23" name="Freeform 22"/>
          <p:cNvSpPr/>
          <p:nvPr/>
        </p:nvSpPr>
        <p:spPr>
          <a:xfrm>
            <a:off x="752312" y="1595560"/>
            <a:ext cx="5343688" cy="4514296"/>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solidFill>
            <a:srgbClr val="F2FFE3"/>
          </a:soli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4018" tIns="144018" rIns="192024" bIns="216027" numCol="1" spcCol="1270" anchor="t" anchorCtr="0">
            <a:noAutofit/>
          </a:bodyPr>
          <a:lstStyle/>
          <a:p>
            <a:pPr marL="285750" indent="-285750">
              <a:spcAft>
                <a:spcPts val="1200"/>
              </a:spcAft>
              <a:buFont typeface="Wingdings" panose="05000000000000000000" pitchFamily="2" charset="2"/>
              <a:buChar char="§"/>
            </a:pPr>
            <a:r>
              <a:rPr lang="en-US" sz="2600" i="1" dirty="0"/>
              <a:t>TDIST</a:t>
            </a:r>
            <a:r>
              <a:rPr lang="en-US" sz="2600" dirty="0"/>
              <a:t>(</a:t>
            </a:r>
            <a:r>
              <a:rPr lang="en-US" sz="2600" i="1" dirty="0">
                <a:latin typeface="Book Antiqua" panose="02040602050305030304" pitchFamily="18" charset="0"/>
              </a:rPr>
              <a:t>x</a:t>
            </a:r>
            <a:r>
              <a:rPr lang="en-US" sz="2600" dirty="0"/>
              <a:t>, </a:t>
            </a:r>
            <a:r>
              <a:rPr lang="en-US" sz="2600" i="1" dirty="0" err="1">
                <a:latin typeface="Book Antiqua" panose="02040602050305030304" pitchFamily="18" charset="0"/>
              </a:rPr>
              <a:t>df</a:t>
            </a:r>
            <a:r>
              <a:rPr lang="en-US" sz="2600" dirty="0"/>
              <a:t>, </a:t>
            </a:r>
            <a:r>
              <a:rPr lang="en-US" sz="2600" i="1" dirty="0"/>
              <a:t>tails</a:t>
            </a:r>
            <a:r>
              <a:rPr lang="en-US" sz="2600" dirty="0" smtClean="0"/>
              <a:t>)</a:t>
            </a:r>
          </a:p>
          <a:p>
            <a:pPr marL="742950" lvl="1" indent="-285750">
              <a:spcAft>
                <a:spcPts val="1200"/>
              </a:spcAft>
              <a:buFont typeface="Wingdings" panose="05000000000000000000" pitchFamily="2" charset="2"/>
              <a:buChar char="§"/>
            </a:pPr>
            <a:r>
              <a:rPr lang="en-US" sz="2600" dirty="0" smtClean="0"/>
              <a:t>where </a:t>
            </a:r>
            <a:r>
              <a:rPr lang="en-US" sz="2600" i="1" dirty="0" err="1">
                <a:latin typeface="Book Antiqua" panose="02040602050305030304" pitchFamily="18" charset="0"/>
              </a:rPr>
              <a:t>df</a:t>
            </a:r>
            <a:r>
              <a:rPr lang="en-US" sz="2600" i="1" dirty="0"/>
              <a:t> </a:t>
            </a:r>
            <a:r>
              <a:rPr lang="en-US" sz="2600" dirty="0"/>
              <a:t>stands for degree of freedom </a:t>
            </a:r>
          </a:p>
          <a:p>
            <a:pPr marL="742950" lvl="1" indent="-285750">
              <a:spcAft>
                <a:spcPts val="1200"/>
              </a:spcAft>
              <a:buFont typeface="Wingdings" panose="05000000000000000000" pitchFamily="2" charset="2"/>
              <a:buChar char="§"/>
            </a:pPr>
            <a:r>
              <a:rPr lang="en-US" sz="2600" i="1" dirty="0" smtClean="0"/>
              <a:t>tails </a:t>
            </a:r>
            <a:r>
              <a:rPr lang="en-US" sz="2600" dirty="0"/>
              <a:t>is 1 (to compute one tail) or 2 (to compute two tails</a:t>
            </a:r>
            <a:r>
              <a:rPr lang="en-US" sz="2600" dirty="0" smtClean="0"/>
              <a:t>)</a:t>
            </a:r>
          </a:p>
          <a:p>
            <a:pPr marL="285750" indent="-285750">
              <a:spcBef>
                <a:spcPts val="600"/>
              </a:spcBef>
              <a:spcAft>
                <a:spcPts val="1200"/>
              </a:spcAft>
              <a:buFont typeface="Wingdings" panose="05000000000000000000" pitchFamily="2" charset="2"/>
              <a:buChar char="§"/>
            </a:pPr>
            <a:r>
              <a:rPr lang="en-US" sz="2600" i="1" dirty="0" smtClean="0"/>
              <a:t>TDIST</a:t>
            </a:r>
            <a:r>
              <a:rPr lang="en-US" sz="2600" dirty="0" smtClean="0"/>
              <a:t>(</a:t>
            </a:r>
            <a:r>
              <a:rPr lang="en-US" sz="2600" i="1" dirty="0" smtClean="0"/>
              <a:t>x</a:t>
            </a:r>
            <a:r>
              <a:rPr lang="en-US" sz="2600" dirty="0"/>
              <a:t>, </a:t>
            </a:r>
            <a:r>
              <a:rPr lang="en-US" sz="2600" i="1" dirty="0" err="1">
                <a:latin typeface="Book Antiqua" panose="02040602050305030304" pitchFamily="18" charset="0"/>
              </a:rPr>
              <a:t>df</a:t>
            </a:r>
            <a:r>
              <a:rPr lang="en-US" sz="2600" dirty="0"/>
              <a:t>, 1) = </a:t>
            </a:r>
            <a:r>
              <a:rPr lang="en-US" sz="2600" i="1" dirty="0"/>
              <a:t>P</a:t>
            </a:r>
            <a:r>
              <a:rPr lang="en-US" sz="2600" dirty="0"/>
              <a:t>(</a:t>
            </a:r>
            <a:r>
              <a:rPr lang="en-US" sz="2600" i="1" dirty="0"/>
              <a:t>X </a:t>
            </a:r>
            <a:r>
              <a:rPr lang="en-US" sz="2600" dirty="0"/>
              <a:t>&gt; </a:t>
            </a:r>
            <a:r>
              <a:rPr lang="en-US" sz="2600" i="1" dirty="0">
                <a:latin typeface="Book Antiqua" panose="02040602050305030304" pitchFamily="18" charset="0"/>
              </a:rPr>
              <a:t>x</a:t>
            </a:r>
            <a:r>
              <a:rPr lang="en-US" sz="2600" dirty="0"/>
              <a:t>) and </a:t>
            </a:r>
            <a:r>
              <a:rPr lang="en-US" sz="2600" i="1" dirty="0"/>
              <a:t>TDIST</a:t>
            </a:r>
            <a:r>
              <a:rPr lang="en-US" sz="2600" dirty="0"/>
              <a:t>(</a:t>
            </a:r>
            <a:r>
              <a:rPr lang="en-US" sz="2600" i="1" dirty="0"/>
              <a:t>x</a:t>
            </a:r>
            <a:r>
              <a:rPr lang="en-US" sz="2600" dirty="0"/>
              <a:t>, </a:t>
            </a:r>
            <a:r>
              <a:rPr lang="en-US" sz="2600" i="1" dirty="0" err="1">
                <a:latin typeface="Book Antiqua" panose="02040602050305030304" pitchFamily="18" charset="0"/>
              </a:rPr>
              <a:t>df</a:t>
            </a:r>
            <a:r>
              <a:rPr lang="en-US" sz="2600" dirty="0"/>
              <a:t>, 2) = </a:t>
            </a:r>
            <a:r>
              <a:rPr lang="en-US" sz="2600" i="1" dirty="0"/>
              <a:t>P</a:t>
            </a:r>
            <a:r>
              <a:rPr lang="en-US" sz="2600" dirty="0"/>
              <a:t>(</a:t>
            </a:r>
            <a:r>
              <a:rPr lang="en-US" sz="2600" i="1" dirty="0"/>
              <a:t>X </a:t>
            </a:r>
            <a:r>
              <a:rPr lang="en-US" sz="2600" dirty="0"/>
              <a:t>&gt; </a:t>
            </a:r>
            <a:r>
              <a:rPr lang="en-US" sz="2600" i="1" dirty="0">
                <a:latin typeface="Book Antiqua" panose="02040602050305030304" pitchFamily="18" charset="0"/>
              </a:rPr>
              <a:t>x</a:t>
            </a:r>
            <a:r>
              <a:rPr lang="en-US" sz="2600" dirty="0"/>
              <a:t>) + </a:t>
            </a:r>
            <a:r>
              <a:rPr lang="en-US" sz="2600" i="1" dirty="0"/>
              <a:t>P</a:t>
            </a:r>
            <a:r>
              <a:rPr lang="en-US" sz="2600" dirty="0"/>
              <a:t>(</a:t>
            </a:r>
            <a:r>
              <a:rPr lang="en-US" sz="2600" i="1" dirty="0"/>
              <a:t>X </a:t>
            </a:r>
            <a:r>
              <a:rPr lang="en-US" sz="2600" dirty="0"/>
              <a:t>&lt; -</a:t>
            </a:r>
            <a:r>
              <a:rPr lang="en-US" sz="2600" i="1" dirty="0">
                <a:latin typeface="Book Antiqua" panose="02040602050305030304" pitchFamily="18" charset="0"/>
              </a:rPr>
              <a:t>x</a:t>
            </a:r>
            <a:r>
              <a:rPr lang="en-US" sz="2600" dirty="0"/>
              <a:t>) for positive </a:t>
            </a:r>
            <a:r>
              <a:rPr lang="en-US" sz="2600" i="1" dirty="0">
                <a:latin typeface="Book Antiqua" panose="02040602050305030304" pitchFamily="18" charset="0"/>
              </a:rPr>
              <a:t>x</a:t>
            </a:r>
            <a:endParaRPr lang="en-US" sz="2600" dirty="0" smtClean="0">
              <a:latin typeface="Book Antiqua" panose="02040602050305030304" pitchFamily="18" charset="0"/>
            </a:endParaRPr>
          </a:p>
          <a:p>
            <a:pPr marL="0" lvl="1" defTabSz="1200150">
              <a:lnSpc>
                <a:spcPct val="90000"/>
              </a:lnSpc>
              <a:spcBef>
                <a:spcPts val="600"/>
              </a:spcBef>
              <a:spcAft>
                <a:spcPts val="1200"/>
              </a:spcAft>
            </a:pPr>
            <a:endParaRPr lang="en-US" sz="2600" dirty="0"/>
          </a:p>
        </p:txBody>
      </p:sp>
      <p:sp>
        <p:nvSpPr>
          <p:cNvPr id="4" name="TextBox 3"/>
          <p:cNvSpPr txBox="1"/>
          <p:nvPr/>
        </p:nvSpPr>
        <p:spPr>
          <a:xfrm>
            <a:off x="5710989" y="6500261"/>
            <a:ext cx="6285267"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4: Probability Theory </a:t>
            </a:r>
            <a:r>
              <a:rPr lang="en-US" sz="1100" b="1" dirty="0">
                <a:solidFill>
                  <a:schemeClr val="tx2"/>
                </a:solidFill>
              </a:rPr>
              <a:t>– </a:t>
            </a:r>
            <a:r>
              <a:rPr lang="en-US" sz="1100" b="1" dirty="0" smtClean="0">
                <a:solidFill>
                  <a:schemeClr val="tx2"/>
                </a:solidFill>
              </a:rPr>
              <a:t>Other Distributions</a:t>
            </a:r>
            <a:endParaRPr lang="en-US" sz="1100" b="1" dirty="0">
              <a:solidFill>
                <a:schemeClr val="tx2"/>
              </a:solidFill>
            </a:endParaRPr>
          </a:p>
        </p:txBody>
      </p:sp>
      <p:sp>
        <p:nvSpPr>
          <p:cNvPr id="5" name="Freeform 4"/>
          <p:cNvSpPr/>
          <p:nvPr/>
        </p:nvSpPr>
        <p:spPr>
          <a:xfrm>
            <a:off x="6096000" y="817960"/>
            <a:ext cx="5343688" cy="777600"/>
          </a:xfrm>
          <a:custGeom>
            <a:avLst/>
            <a:gdLst>
              <a:gd name="connsiteX0" fmla="*/ 0 w 10940716"/>
              <a:gd name="connsiteY0" fmla="*/ 0 h 777600"/>
              <a:gd name="connsiteX1" fmla="*/ 10940716 w 10940716"/>
              <a:gd name="connsiteY1" fmla="*/ 0 h 777600"/>
              <a:gd name="connsiteX2" fmla="*/ 10940716 w 10940716"/>
              <a:gd name="connsiteY2" fmla="*/ 777600 h 777600"/>
              <a:gd name="connsiteX3" fmla="*/ 0 w 10940716"/>
              <a:gd name="connsiteY3" fmla="*/ 777600 h 777600"/>
              <a:gd name="connsiteX4" fmla="*/ 0 w 10940716"/>
              <a:gd name="connsiteY4" fmla="*/ 0 h 77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777600">
                <a:moveTo>
                  <a:pt x="0" y="0"/>
                </a:moveTo>
                <a:lnTo>
                  <a:pt x="10940716" y="0"/>
                </a:lnTo>
                <a:lnTo>
                  <a:pt x="10940716" y="777600"/>
                </a:lnTo>
                <a:lnTo>
                  <a:pt x="0" y="777600"/>
                </a:lnTo>
                <a:lnTo>
                  <a:pt x="0" y="0"/>
                </a:lnTo>
                <a:close/>
              </a:path>
            </a:pathLst>
          </a:custGeom>
          <a:solidFill>
            <a:srgbClr val="2254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3600" dirty="0" smtClean="0">
                <a:solidFill>
                  <a:schemeClr val="bg1"/>
                </a:solidFill>
                <a:effectLst>
                  <a:outerShdw blurRad="38100" dist="38100" dir="2700000" algn="tl">
                    <a:srgbClr val="000000">
                      <a:alpha val="43137"/>
                    </a:srgbClr>
                  </a:outerShdw>
                </a:effectLst>
              </a:rPr>
              <a:t>F distribution</a:t>
            </a:r>
            <a:endParaRPr lang="en-US" sz="3600" kern="1200" dirty="0">
              <a:solidFill>
                <a:schemeClr val="bg1"/>
              </a:solidFill>
              <a:effectLst>
                <a:outerShdw blurRad="38100" dist="38100" dir="2700000" algn="tl">
                  <a:srgbClr val="000000">
                    <a:alpha val="43137"/>
                  </a:srgbClr>
                </a:outerShdw>
              </a:effectLst>
            </a:endParaRPr>
          </a:p>
        </p:txBody>
      </p:sp>
      <p:sp>
        <p:nvSpPr>
          <p:cNvPr id="6" name="Freeform 5"/>
          <p:cNvSpPr/>
          <p:nvPr/>
        </p:nvSpPr>
        <p:spPr>
          <a:xfrm>
            <a:off x="6096000" y="1595560"/>
            <a:ext cx="5343688" cy="4514296"/>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solidFill>
            <a:srgbClr val="F2FFE3"/>
          </a:soli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4018" tIns="144018" rIns="192024" bIns="216027" numCol="1" spcCol="1270" anchor="t" anchorCtr="0">
            <a:noAutofit/>
          </a:bodyPr>
          <a:lstStyle/>
          <a:p>
            <a:pPr marL="285750" lvl="0" indent="-285750">
              <a:spcAft>
                <a:spcPts val="1200"/>
              </a:spcAft>
              <a:buFont typeface="Wingdings" panose="05000000000000000000" pitchFamily="2" charset="2"/>
              <a:buChar char="§"/>
            </a:pPr>
            <a:r>
              <a:rPr lang="en-US" sz="2600" i="1" dirty="0"/>
              <a:t>FDIST</a:t>
            </a:r>
            <a:r>
              <a:rPr lang="en-US" sz="2600" dirty="0"/>
              <a:t>(</a:t>
            </a:r>
            <a:r>
              <a:rPr lang="en-US" sz="2600" i="1" dirty="0"/>
              <a:t>x</a:t>
            </a:r>
            <a:r>
              <a:rPr lang="en-US" sz="2600" dirty="0"/>
              <a:t>, </a:t>
            </a:r>
            <a:r>
              <a:rPr lang="en-US" sz="2600" i="1" dirty="0" err="1" smtClean="0">
                <a:latin typeface="Book Antiqua" panose="02040602050305030304" pitchFamily="18" charset="0"/>
              </a:rPr>
              <a:t>df</a:t>
            </a:r>
            <a:r>
              <a:rPr lang="en-US" sz="2600" i="1" dirty="0" smtClean="0"/>
              <a:t> </a:t>
            </a:r>
            <a:r>
              <a:rPr lang="en-US" sz="2600" dirty="0" smtClean="0"/>
              <a:t>1, </a:t>
            </a:r>
            <a:r>
              <a:rPr lang="en-US" sz="2600" i="1" dirty="0" err="1" smtClean="0">
                <a:latin typeface="Book Antiqua" panose="02040602050305030304" pitchFamily="18" charset="0"/>
              </a:rPr>
              <a:t>df</a:t>
            </a:r>
            <a:r>
              <a:rPr lang="en-US" sz="2600" i="1" dirty="0" smtClean="0"/>
              <a:t> </a:t>
            </a:r>
            <a:r>
              <a:rPr lang="en-US" sz="2600" dirty="0" smtClean="0"/>
              <a:t>2)</a:t>
            </a:r>
          </a:p>
          <a:p>
            <a:pPr marL="742950" lvl="1" indent="-285750">
              <a:spcAft>
                <a:spcPts val="1200"/>
              </a:spcAft>
              <a:buFont typeface="Wingdings" panose="05000000000000000000" pitchFamily="2" charset="2"/>
              <a:buChar char="§"/>
            </a:pPr>
            <a:r>
              <a:rPr lang="en-US" sz="2600" dirty="0" smtClean="0"/>
              <a:t>where </a:t>
            </a:r>
            <a:r>
              <a:rPr lang="en-US" sz="2600" i="1" dirty="0" err="1" smtClean="0">
                <a:latin typeface="Book Antiqua" panose="02040602050305030304" pitchFamily="18" charset="0"/>
              </a:rPr>
              <a:t>df</a:t>
            </a:r>
            <a:r>
              <a:rPr lang="en-US" sz="2600" i="1" dirty="0" smtClean="0"/>
              <a:t> </a:t>
            </a:r>
            <a:r>
              <a:rPr lang="en-US" sz="2600" dirty="0" smtClean="0"/>
              <a:t>1 and </a:t>
            </a:r>
            <a:r>
              <a:rPr lang="en-US" sz="2600" i="1" dirty="0" err="1" smtClean="0">
                <a:latin typeface="Book Antiqua" panose="02040602050305030304" pitchFamily="18" charset="0"/>
              </a:rPr>
              <a:t>df</a:t>
            </a:r>
            <a:r>
              <a:rPr lang="en-US" sz="2600" i="1" dirty="0" smtClean="0"/>
              <a:t> </a:t>
            </a:r>
            <a:r>
              <a:rPr lang="en-US" sz="2600" dirty="0" smtClean="0"/>
              <a:t>2 </a:t>
            </a:r>
            <a:r>
              <a:rPr lang="en-US" sz="2600" dirty="0"/>
              <a:t>stand for degrees of freedom 1 and 2, </a:t>
            </a:r>
            <a:r>
              <a:rPr lang="en-US" sz="2600" dirty="0" smtClean="0"/>
              <a:t>respectively</a:t>
            </a:r>
            <a:endParaRPr lang="en-US" sz="2600" dirty="0"/>
          </a:p>
          <a:p>
            <a:pPr marL="285750" indent="-285750">
              <a:spcBef>
                <a:spcPts val="600"/>
              </a:spcBef>
              <a:spcAft>
                <a:spcPts val="1200"/>
              </a:spcAft>
              <a:buFont typeface="Wingdings" panose="05000000000000000000" pitchFamily="2" charset="2"/>
              <a:buChar char="§"/>
            </a:pPr>
            <a:r>
              <a:rPr lang="en-US" sz="2600" i="1" dirty="0"/>
              <a:t>FDIST</a:t>
            </a:r>
            <a:r>
              <a:rPr lang="en-US" sz="2600" dirty="0"/>
              <a:t>(</a:t>
            </a:r>
            <a:r>
              <a:rPr lang="en-US" sz="2600" i="1" dirty="0">
                <a:latin typeface="Book Antiqua" panose="02040602050305030304" pitchFamily="18" charset="0"/>
              </a:rPr>
              <a:t>x</a:t>
            </a:r>
            <a:r>
              <a:rPr lang="en-US" sz="2600" dirty="0"/>
              <a:t>, </a:t>
            </a:r>
            <a:r>
              <a:rPr lang="en-US" sz="2600" i="1" dirty="0" err="1">
                <a:latin typeface="Book Antiqua" panose="02040602050305030304" pitchFamily="18" charset="0"/>
              </a:rPr>
              <a:t>df</a:t>
            </a:r>
            <a:r>
              <a:rPr lang="en-US" sz="2600" i="1" dirty="0"/>
              <a:t> </a:t>
            </a:r>
            <a:r>
              <a:rPr lang="en-US" sz="2600" dirty="0"/>
              <a:t>1, </a:t>
            </a:r>
            <a:r>
              <a:rPr lang="en-US" sz="2600" i="1" dirty="0" err="1">
                <a:latin typeface="Book Antiqua" panose="02040602050305030304" pitchFamily="18" charset="0"/>
              </a:rPr>
              <a:t>df</a:t>
            </a:r>
            <a:r>
              <a:rPr lang="en-US" sz="2600" i="1" dirty="0"/>
              <a:t> </a:t>
            </a:r>
            <a:r>
              <a:rPr lang="en-US" sz="2600" dirty="0"/>
              <a:t>2) = </a:t>
            </a:r>
            <a:r>
              <a:rPr lang="en-US" sz="2600" i="1" dirty="0"/>
              <a:t>P</a:t>
            </a:r>
            <a:r>
              <a:rPr lang="en-US" sz="2600" dirty="0"/>
              <a:t>(</a:t>
            </a:r>
            <a:r>
              <a:rPr lang="en-US" sz="2600" i="1" dirty="0"/>
              <a:t>X </a:t>
            </a:r>
            <a:r>
              <a:rPr lang="en-US" sz="2600" dirty="0"/>
              <a:t>&gt; </a:t>
            </a:r>
            <a:r>
              <a:rPr lang="en-US" sz="2600" i="1" dirty="0">
                <a:latin typeface="Book Antiqua" panose="02040602050305030304" pitchFamily="18" charset="0"/>
              </a:rPr>
              <a:t>x</a:t>
            </a:r>
            <a:r>
              <a:rPr lang="en-US" sz="2600" dirty="0"/>
              <a:t>)</a:t>
            </a:r>
            <a:endParaRPr lang="en-US" sz="2600" dirty="0" smtClean="0"/>
          </a:p>
          <a:p>
            <a:pPr marL="0" lvl="1" defTabSz="1200150">
              <a:lnSpc>
                <a:spcPct val="90000"/>
              </a:lnSpc>
              <a:spcBef>
                <a:spcPts val="600"/>
              </a:spcBef>
              <a:spcAft>
                <a:spcPts val="1200"/>
              </a:spcAft>
            </a:pPr>
            <a:endParaRPr lang="en-US" sz="2600" dirty="0"/>
          </a:p>
        </p:txBody>
      </p:sp>
    </p:spTree>
    <p:extLst>
      <p:ext uri="{BB962C8B-B14F-4D97-AF65-F5344CB8AC3E}">
        <p14:creationId xmlns:p14="http://schemas.microsoft.com/office/powerpoint/2010/main" val="380060887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7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750"/>
                                        <p:tgtEl>
                                          <p:spTgt spid="23"/>
                                        </p:tgtEl>
                                      </p:cBhvr>
                                    </p:animEffect>
                                  </p:childTnLst>
                                </p:cTn>
                              </p:par>
                              <p:par>
                                <p:cTn id="13" presetID="42" presetClass="entr" presetSubtype="0" fill="hold" nodeType="with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animEffect transition="in" filter="fade">
                                      <p:cBhvr>
                                        <p:cTn id="15" dur="750"/>
                                        <p:tgtEl>
                                          <p:spTgt spid="23">
                                            <p:txEl>
                                              <p:pRg st="0" end="0"/>
                                            </p:txEl>
                                          </p:spTgt>
                                        </p:tgtEl>
                                      </p:cBhvr>
                                    </p:animEffect>
                                    <p:anim calcmode="lin" valueType="num">
                                      <p:cBhvr>
                                        <p:cTn id="16" dur="75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7" dur="750" fill="hold"/>
                                        <p:tgtEl>
                                          <p:spTgt spid="23">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3">
                                            <p:txEl>
                                              <p:pRg st="1" end="1"/>
                                            </p:txEl>
                                          </p:spTgt>
                                        </p:tgtEl>
                                        <p:attrNameLst>
                                          <p:attrName>style.visibility</p:attrName>
                                        </p:attrNameLst>
                                      </p:cBhvr>
                                      <p:to>
                                        <p:strVal val="visible"/>
                                      </p:to>
                                    </p:set>
                                    <p:animEffect transition="in" filter="fade">
                                      <p:cBhvr>
                                        <p:cTn id="20" dur="750"/>
                                        <p:tgtEl>
                                          <p:spTgt spid="23">
                                            <p:txEl>
                                              <p:pRg st="1" end="1"/>
                                            </p:txEl>
                                          </p:spTgt>
                                        </p:tgtEl>
                                      </p:cBhvr>
                                    </p:animEffect>
                                    <p:anim calcmode="lin" valueType="num">
                                      <p:cBhvr>
                                        <p:cTn id="21" dur="75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22" dur="750" fill="hold"/>
                                        <p:tgtEl>
                                          <p:spTgt spid="23">
                                            <p:txEl>
                                              <p:pRg st="1" end="1"/>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3">
                                            <p:txEl>
                                              <p:pRg st="2" end="2"/>
                                            </p:txEl>
                                          </p:spTgt>
                                        </p:tgtEl>
                                        <p:attrNameLst>
                                          <p:attrName>style.visibility</p:attrName>
                                        </p:attrNameLst>
                                      </p:cBhvr>
                                      <p:to>
                                        <p:strVal val="visible"/>
                                      </p:to>
                                    </p:set>
                                    <p:animEffect transition="in" filter="fade">
                                      <p:cBhvr>
                                        <p:cTn id="25" dur="750"/>
                                        <p:tgtEl>
                                          <p:spTgt spid="23">
                                            <p:txEl>
                                              <p:pRg st="2" end="2"/>
                                            </p:txEl>
                                          </p:spTgt>
                                        </p:tgtEl>
                                      </p:cBhvr>
                                    </p:animEffect>
                                    <p:anim calcmode="lin" valueType="num">
                                      <p:cBhvr>
                                        <p:cTn id="26" dur="75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27" dur="75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3">
                                            <p:txEl>
                                              <p:pRg st="3" end="3"/>
                                            </p:txEl>
                                          </p:spTgt>
                                        </p:tgtEl>
                                        <p:attrNameLst>
                                          <p:attrName>style.visibility</p:attrName>
                                        </p:attrNameLst>
                                      </p:cBhvr>
                                      <p:to>
                                        <p:strVal val="visible"/>
                                      </p:to>
                                    </p:set>
                                    <p:animEffect transition="in" filter="fade">
                                      <p:cBhvr>
                                        <p:cTn id="32" dur="750"/>
                                        <p:tgtEl>
                                          <p:spTgt spid="23">
                                            <p:txEl>
                                              <p:pRg st="3" end="3"/>
                                            </p:txEl>
                                          </p:spTgt>
                                        </p:tgtEl>
                                      </p:cBhvr>
                                    </p:animEffect>
                                    <p:anim calcmode="lin" valueType="num">
                                      <p:cBhvr>
                                        <p:cTn id="33" dur="75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34" dur="75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box(in)">
                                      <p:cBhvr>
                                        <p:cTn id="39" dur="75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750"/>
                                        <p:tgtEl>
                                          <p:spTgt spid="6"/>
                                        </p:tgtEl>
                                      </p:cBhvr>
                                    </p:animEffect>
                                  </p:childTnLst>
                                </p:cTn>
                              </p:par>
                              <p:par>
                                <p:cTn id="45" presetID="42" presetClass="entr" presetSubtype="0" fill="hold" nodeType="withEffect">
                                  <p:stCondLst>
                                    <p:cond delay="0"/>
                                  </p:stCondLst>
                                  <p:childTnLst>
                                    <p:set>
                                      <p:cBhvr>
                                        <p:cTn id="46" dur="1" fill="hold">
                                          <p:stCondLst>
                                            <p:cond delay="0"/>
                                          </p:stCondLst>
                                        </p:cTn>
                                        <p:tgtEl>
                                          <p:spTgt spid="6">
                                            <p:txEl>
                                              <p:pRg st="0" end="0"/>
                                            </p:txEl>
                                          </p:spTgt>
                                        </p:tgtEl>
                                        <p:attrNameLst>
                                          <p:attrName>style.visibility</p:attrName>
                                        </p:attrNameLst>
                                      </p:cBhvr>
                                      <p:to>
                                        <p:strVal val="visible"/>
                                      </p:to>
                                    </p:set>
                                    <p:animEffect transition="in" filter="fade">
                                      <p:cBhvr>
                                        <p:cTn id="47" dur="750"/>
                                        <p:tgtEl>
                                          <p:spTgt spid="6">
                                            <p:txEl>
                                              <p:pRg st="0" end="0"/>
                                            </p:txEl>
                                          </p:spTgt>
                                        </p:tgtEl>
                                      </p:cBhvr>
                                    </p:animEffect>
                                    <p:anim calcmode="lin" valueType="num">
                                      <p:cBhvr>
                                        <p:cTn id="48" dur="75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49" dur="750" fill="hold"/>
                                        <p:tgtEl>
                                          <p:spTgt spid="6">
                                            <p:txEl>
                                              <p:pRg st="0" end="0"/>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6">
                                            <p:txEl>
                                              <p:pRg st="1" end="1"/>
                                            </p:txEl>
                                          </p:spTgt>
                                        </p:tgtEl>
                                        <p:attrNameLst>
                                          <p:attrName>style.visibility</p:attrName>
                                        </p:attrNameLst>
                                      </p:cBhvr>
                                      <p:to>
                                        <p:strVal val="visible"/>
                                      </p:to>
                                    </p:set>
                                    <p:animEffect transition="in" filter="fade">
                                      <p:cBhvr>
                                        <p:cTn id="52" dur="750"/>
                                        <p:tgtEl>
                                          <p:spTgt spid="6">
                                            <p:txEl>
                                              <p:pRg st="1" end="1"/>
                                            </p:txEl>
                                          </p:spTgt>
                                        </p:tgtEl>
                                      </p:cBhvr>
                                    </p:animEffect>
                                    <p:anim calcmode="lin" valueType="num">
                                      <p:cBhvr>
                                        <p:cTn id="53" dur="75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54" dur="75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6">
                                            <p:txEl>
                                              <p:pRg st="2" end="2"/>
                                            </p:txEl>
                                          </p:spTgt>
                                        </p:tgtEl>
                                        <p:attrNameLst>
                                          <p:attrName>style.visibility</p:attrName>
                                        </p:attrNameLst>
                                      </p:cBhvr>
                                      <p:to>
                                        <p:strVal val="visible"/>
                                      </p:to>
                                    </p:set>
                                    <p:animEffect transition="in" filter="fade">
                                      <p:cBhvr>
                                        <p:cTn id="59" dur="750"/>
                                        <p:tgtEl>
                                          <p:spTgt spid="6">
                                            <p:txEl>
                                              <p:pRg st="2" end="2"/>
                                            </p:txEl>
                                          </p:spTgt>
                                        </p:tgtEl>
                                      </p:cBhvr>
                                    </p:animEffect>
                                    <p:anim calcmode="lin" valueType="num">
                                      <p:cBhvr>
                                        <p:cTn id="60" dur="75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61" dur="75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5" grpId="0" animBg="1"/>
      <p:bldP spid="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1390" y="800100"/>
            <a:ext cx="10721009" cy="3142927"/>
          </a:xfrm>
        </p:spPr>
        <p:txBody>
          <a:bodyPr>
            <a:normAutofit/>
          </a:bodyPr>
          <a:lstStyle/>
          <a:p>
            <a:r>
              <a:rPr lang="en-US" sz="2400" dirty="0"/>
              <a:t>The </a:t>
            </a:r>
            <a:r>
              <a:rPr lang="en-US" sz="2400" i="1" dirty="0"/>
              <a:t>t</a:t>
            </a:r>
            <a:r>
              <a:rPr lang="en-US" sz="2400" dirty="0"/>
              <a:t>-distribution looks similar to the standard normal distribution but its peak is not quite as high whereas its tails are wider. </a:t>
            </a:r>
            <a:endParaRPr lang="en-US" sz="2400" dirty="0" smtClean="0"/>
          </a:p>
          <a:p>
            <a:pPr lvl="1"/>
            <a:r>
              <a:rPr lang="en-US" dirty="0" smtClean="0"/>
              <a:t>If </a:t>
            </a:r>
            <a:r>
              <a:rPr lang="en-US" dirty="0"/>
              <a:t>the degree of freedom is high, the </a:t>
            </a:r>
            <a:r>
              <a:rPr lang="en-US" i="1" dirty="0"/>
              <a:t>t</a:t>
            </a:r>
            <a:r>
              <a:rPr lang="en-US" dirty="0"/>
              <a:t>-distribution is nearly identical to the standard </a:t>
            </a:r>
            <a:r>
              <a:rPr lang="en-US" dirty="0" smtClean="0"/>
              <a:t>normal </a:t>
            </a:r>
            <a:r>
              <a:rPr lang="en-US" dirty="0"/>
              <a:t>distribution. </a:t>
            </a:r>
            <a:endParaRPr lang="en-US" dirty="0" smtClean="0"/>
          </a:p>
          <a:p>
            <a:r>
              <a:rPr lang="en-US" sz="2400" dirty="0" smtClean="0"/>
              <a:t>The </a:t>
            </a:r>
            <a:r>
              <a:rPr lang="en-US" sz="2400" i="1" dirty="0"/>
              <a:t>F </a:t>
            </a:r>
            <a:r>
              <a:rPr lang="en-US" sz="2400" dirty="0"/>
              <a:t>distribution, on the other hand, looks completely </a:t>
            </a:r>
            <a:r>
              <a:rPr lang="en-US" sz="2400" dirty="0" smtClean="0"/>
              <a:t>different. In particular, it has </a:t>
            </a:r>
            <a:r>
              <a:rPr lang="en-US" sz="2400" dirty="0"/>
              <a:t>no axis of symmetry.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8633" y="3336306"/>
            <a:ext cx="6577107" cy="2988294"/>
          </a:xfrm>
          <a:prstGeom prst="rect">
            <a:avLst/>
          </a:prstGeom>
        </p:spPr>
      </p:pic>
      <p:sp>
        <p:nvSpPr>
          <p:cNvPr id="4" name="TextBox 3"/>
          <p:cNvSpPr txBox="1"/>
          <p:nvPr/>
        </p:nvSpPr>
        <p:spPr>
          <a:xfrm>
            <a:off x="5710989" y="6500261"/>
            <a:ext cx="6285267"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4: Probability Theory </a:t>
            </a:r>
            <a:r>
              <a:rPr lang="en-US" sz="1100" b="1" dirty="0">
                <a:solidFill>
                  <a:schemeClr val="tx2"/>
                </a:solidFill>
              </a:rPr>
              <a:t>– </a:t>
            </a:r>
            <a:r>
              <a:rPr lang="en-US" sz="1100" b="1" dirty="0" smtClean="0">
                <a:solidFill>
                  <a:schemeClr val="tx2"/>
                </a:solidFill>
              </a:rPr>
              <a:t>Other Distributions</a:t>
            </a:r>
            <a:endParaRPr lang="en-US" sz="1100" b="1" dirty="0">
              <a:solidFill>
                <a:schemeClr val="tx2"/>
              </a:solidFill>
            </a:endParaRPr>
          </a:p>
        </p:txBody>
      </p:sp>
    </p:spTree>
    <p:extLst>
      <p:ext uri="{BB962C8B-B14F-4D97-AF65-F5344CB8AC3E}">
        <p14:creationId xmlns:p14="http://schemas.microsoft.com/office/powerpoint/2010/main" val="67410742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3213" y="594909"/>
            <a:ext cx="10945573" cy="1138641"/>
          </a:xfrm>
        </p:spPr>
        <p:txBody>
          <a:bodyPr>
            <a:normAutofit/>
          </a:bodyPr>
          <a:lstStyle/>
          <a:p>
            <a:r>
              <a:rPr lang="en-US" sz="2200" dirty="0"/>
              <a:t>Note that the Excel definitions of both </a:t>
            </a:r>
            <a:r>
              <a:rPr lang="en-US" sz="2200" i="1" dirty="0"/>
              <a:t>TDIST </a:t>
            </a:r>
            <a:r>
              <a:rPr lang="en-US" sz="2200" dirty="0"/>
              <a:t>and </a:t>
            </a:r>
            <a:r>
              <a:rPr lang="en-US" sz="2200" i="1" dirty="0"/>
              <a:t>FDIST </a:t>
            </a:r>
            <a:r>
              <a:rPr lang="en-US" sz="2200" dirty="0"/>
              <a:t>give the probabilities at the </a:t>
            </a:r>
            <a:r>
              <a:rPr lang="en-US" sz="2200" i="1" dirty="0"/>
              <a:t>tail </a:t>
            </a:r>
            <a:r>
              <a:rPr lang="en-US" sz="2200" dirty="0"/>
              <a:t>end of the distribution whereas </a:t>
            </a:r>
            <a:r>
              <a:rPr lang="en-US" sz="2200" i="1" dirty="0"/>
              <a:t>NORMDIST </a:t>
            </a:r>
            <a:r>
              <a:rPr lang="en-US" sz="2200" dirty="0"/>
              <a:t>gives the probability </a:t>
            </a:r>
            <a:r>
              <a:rPr lang="en-US" sz="2200" i="1" dirty="0"/>
              <a:t>to the left </a:t>
            </a:r>
            <a:r>
              <a:rPr lang="en-US" sz="2200" dirty="0"/>
              <a:t>of </a:t>
            </a:r>
            <a:r>
              <a:rPr lang="en-US" sz="2200" i="1" dirty="0">
                <a:latin typeface="Book Antiqua" panose="02040602050305030304" pitchFamily="18" charset="0"/>
              </a:rPr>
              <a:t>x</a:t>
            </a:r>
            <a:r>
              <a:rPr lang="en-US" sz="2200" dirty="0"/>
              <a:t>. </a:t>
            </a:r>
          </a:p>
        </p:txBody>
      </p:sp>
      <p:sp>
        <p:nvSpPr>
          <p:cNvPr id="4" name="TextBox 3"/>
          <p:cNvSpPr txBox="1"/>
          <p:nvPr/>
        </p:nvSpPr>
        <p:spPr>
          <a:xfrm>
            <a:off x="5710989" y="6500261"/>
            <a:ext cx="6285267"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4: Probability Theory </a:t>
            </a:r>
            <a:r>
              <a:rPr lang="en-US" sz="1100" b="1" dirty="0">
                <a:solidFill>
                  <a:schemeClr val="tx2"/>
                </a:solidFill>
              </a:rPr>
              <a:t>– </a:t>
            </a:r>
            <a:r>
              <a:rPr lang="en-US" sz="1100" b="1" dirty="0" smtClean="0">
                <a:solidFill>
                  <a:schemeClr val="tx2"/>
                </a:solidFill>
              </a:rPr>
              <a:t>Other Distributions</a:t>
            </a:r>
            <a:endParaRPr lang="en-US" sz="1100" b="1" dirty="0">
              <a:solidFill>
                <a:schemeClr val="tx2"/>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0692" y="1362786"/>
            <a:ext cx="6648771" cy="5048494"/>
          </a:xfrm>
          <a:prstGeom prst="rect">
            <a:avLst/>
          </a:prstGeom>
        </p:spPr>
      </p:pic>
    </p:spTree>
    <p:extLst>
      <p:ext uri="{BB962C8B-B14F-4D97-AF65-F5344CB8AC3E}">
        <p14:creationId xmlns:p14="http://schemas.microsoft.com/office/powerpoint/2010/main" val="325010288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244187" y="1123310"/>
            <a:ext cx="9937187" cy="4580066"/>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pPr>
              <a:spcBef>
                <a:spcPts val="600"/>
              </a:spcBef>
              <a:spcAft>
                <a:spcPts val="600"/>
              </a:spcAft>
            </a:pPr>
            <a:r>
              <a:rPr lang="en-US" sz="2400" dirty="0"/>
              <a:t>Suppose </a:t>
            </a:r>
            <a:r>
              <a:rPr lang="en-US" sz="2400" i="1" dirty="0">
                <a:latin typeface="Book Antiqua" panose="02040602050305030304" pitchFamily="18" charset="0"/>
              </a:rPr>
              <a:t>x</a:t>
            </a:r>
            <a:r>
              <a:rPr lang="en-US" sz="2400" i="1" dirty="0"/>
              <a:t> </a:t>
            </a:r>
            <a:r>
              <a:rPr lang="en-US" sz="2400" dirty="0"/>
              <a:t>is distributed according to a </a:t>
            </a:r>
            <a:r>
              <a:rPr lang="en-US" sz="2400" i="1" dirty="0"/>
              <a:t>t-</a:t>
            </a:r>
            <a:r>
              <a:rPr lang="en-US" sz="2400" dirty="0"/>
              <a:t>distribution with six degrees of freedom. </a:t>
            </a:r>
            <a:endParaRPr lang="en-US" sz="2400" dirty="0" smtClean="0"/>
          </a:p>
          <a:p>
            <a:pPr marL="342900" indent="-342900">
              <a:spcBef>
                <a:spcPts val="600"/>
              </a:spcBef>
              <a:spcAft>
                <a:spcPts val="600"/>
              </a:spcAft>
              <a:buFont typeface="Wingdings" panose="05000000000000000000" pitchFamily="2" charset="2"/>
              <a:buChar char="§"/>
            </a:pPr>
            <a:r>
              <a:rPr lang="en-US" sz="2400" dirty="0" smtClean="0"/>
              <a:t>Use </a:t>
            </a:r>
            <a:r>
              <a:rPr lang="en-US" sz="2400" dirty="0"/>
              <a:t>Excel to find </a:t>
            </a:r>
            <a:r>
              <a:rPr lang="en-US" sz="2400" i="1" dirty="0"/>
              <a:t>P</a:t>
            </a:r>
            <a:r>
              <a:rPr lang="en-US" sz="2400" dirty="0"/>
              <a:t>(</a:t>
            </a:r>
            <a:r>
              <a:rPr lang="en-US" sz="2400" i="1" dirty="0">
                <a:latin typeface="Book Antiqua" panose="02040602050305030304" pitchFamily="18" charset="0"/>
              </a:rPr>
              <a:t>x</a:t>
            </a:r>
            <a:r>
              <a:rPr lang="en-US" sz="2400" i="1" dirty="0"/>
              <a:t> </a:t>
            </a:r>
            <a:r>
              <a:rPr lang="en-US" sz="2400" dirty="0">
                <a:latin typeface="Symbol" panose="05050102010706020507" pitchFamily="18" charset="2"/>
              </a:rPr>
              <a:t>³</a:t>
            </a:r>
            <a:r>
              <a:rPr lang="en-US" sz="2400" dirty="0"/>
              <a:t> 1.5) and </a:t>
            </a:r>
            <a:r>
              <a:rPr lang="en-US" sz="2400" i="1" dirty="0"/>
              <a:t>P</a:t>
            </a:r>
            <a:r>
              <a:rPr lang="en-US" sz="2400" dirty="0"/>
              <a:t>(| </a:t>
            </a:r>
            <a:r>
              <a:rPr lang="en-US" sz="2400" i="1" dirty="0">
                <a:latin typeface="Book Antiqua" panose="02040602050305030304" pitchFamily="18" charset="0"/>
              </a:rPr>
              <a:t>x</a:t>
            </a:r>
            <a:r>
              <a:rPr lang="en-US" sz="2400" i="1" dirty="0"/>
              <a:t> </a:t>
            </a:r>
            <a:r>
              <a:rPr lang="en-US" sz="2400" dirty="0"/>
              <a:t>|</a:t>
            </a:r>
            <a:r>
              <a:rPr lang="en-US" sz="2400" dirty="0">
                <a:latin typeface="Symbol" panose="05050102010706020507" pitchFamily="18" charset="2"/>
              </a:rPr>
              <a:t>£</a:t>
            </a:r>
            <a:r>
              <a:rPr lang="en-US" sz="2400" dirty="0"/>
              <a:t> 1) . </a:t>
            </a:r>
            <a:endParaRPr lang="en-US" sz="2400" dirty="0" smtClean="0"/>
          </a:p>
          <a:p>
            <a:pPr marL="342900" indent="-342900">
              <a:spcBef>
                <a:spcPts val="600"/>
              </a:spcBef>
              <a:spcAft>
                <a:spcPts val="600"/>
              </a:spcAft>
              <a:buFont typeface="Wingdings" panose="05000000000000000000" pitchFamily="2" charset="2"/>
              <a:buChar char="§"/>
            </a:pPr>
            <a:r>
              <a:rPr lang="en-US" sz="2400" dirty="0" smtClean="0"/>
              <a:t>Also </a:t>
            </a:r>
            <a:r>
              <a:rPr lang="en-US" sz="2400" dirty="0"/>
              <a:t>verify that for large degrees of freedom the </a:t>
            </a:r>
            <a:r>
              <a:rPr lang="en-US" sz="2400" i="1" dirty="0"/>
              <a:t>t</a:t>
            </a:r>
            <a:r>
              <a:rPr lang="en-US" sz="2400" dirty="0"/>
              <a:t>-distribution and the standard normal distribution are approximately the same. </a:t>
            </a:r>
            <a:endParaRPr lang="en-US" sz="2400" dirty="0" smtClean="0"/>
          </a:p>
          <a:p>
            <a:pPr marL="342900" indent="-342900">
              <a:spcBef>
                <a:spcPts val="600"/>
              </a:spcBef>
              <a:spcAft>
                <a:spcPts val="600"/>
              </a:spcAft>
              <a:buFont typeface="Wingdings" panose="05000000000000000000" pitchFamily="2" charset="2"/>
              <a:buChar char="§"/>
            </a:pPr>
            <a:r>
              <a:rPr lang="en-US" sz="2400" dirty="0" smtClean="0"/>
              <a:t>Finally</a:t>
            </a:r>
            <a:r>
              <a:rPr lang="en-US" sz="2400" dirty="0"/>
              <a:t>, compare the one-tailed probabilities </a:t>
            </a:r>
            <a:r>
              <a:rPr lang="en-US" sz="2400" i="1" dirty="0"/>
              <a:t>P</a:t>
            </a:r>
            <a:r>
              <a:rPr lang="en-US" sz="2400" dirty="0"/>
              <a:t>(</a:t>
            </a:r>
            <a:r>
              <a:rPr lang="en-US" sz="2400" i="1" dirty="0">
                <a:latin typeface="Book Antiqua" panose="02040602050305030304" pitchFamily="18" charset="0"/>
              </a:rPr>
              <a:t>x</a:t>
            </a:r>
            <a:r>
              <a:rPr lang="en-US" sz="2400" i="1" dirty="0"/>
              <a:t> </a:t>
            </a:r>
            <a:r>
              <a:rPr lang="en-US" sz="2400" dirty="0">
                <a:latin typeface="Symbol" panose="05050102010706020507" pitchFamily="18" charset="2"/>
              </a:rPr>
              <a:t>³</a:t>
            </a:r>
            <a:r>
              <a:rPr lang="en-US" sz="2400" dirty="0"/>
              <a:t> 1.5) if </a:t>
            </a:r>
            <a:r>
              <a:rPr lang="en-US" sz="2400" i="1" dirty="0">
                <a:latin typeface="Book Antiqua" panose="02040602050305030304" pitchFamily="18" charset="0"/>
              </a:rPr>
              <a:t>x</a:t>
            </a:r>
            <a:r>
              <a:rPr lang="en-US" sz="2400" i="1" dirty="0"/>
              <a:t> </a:t>
            </a:r>
            <a:r>
              <a:rPr lang="en-US" sz="2400" dirty="0"/>
              <a:t>is distributed according to the </a:t>
            </a:r>
            <a:r>
              <a:rPr lang="en-US" sz="2400" i="1" dirty="0"/>
              <a:t>F </a:t>
            </a:r>
            <a:r>
              <a:rPr lang="en-US" sz="2400" dirty="0"/>
              <a:t>distribution with </a:t>
            </a:r>
            <a:r>
              <a:rPr lang="en-US" sz="2400" i="1" dirty="0">
                <a:latin typeface="Book Antiqua" panose="02040602050305030304" pitchFamily="18" charset="0"/>
              </a:rPr>
              <a:t>df</a:t>
            </a:r>
            <a:r>
              <a:rPr lang="en-US" sz="2400" dirty="0"/>
              <a:t>1 = 10 and </a:t>
            </a:r>
            <a:r>
              <a:rPr lang="en-US" sz="2400" i="1" dirty="0" err="1">
                <a:latin typeface="Book Antiqua" panose="02040602050305030304" pitchFamily="18" charset="0"/>
              </a:rPr>
              <a:t>df</a:t>
            </a:r>
            <a:r>
              <a:rPr lang="en-US" sz="2400" i="1" dirty="0"/>
              <a:t> </a:t>
            </a:r>
            <a:r>
              <a:rPr lang="en-US" sz="2400" dirty="0"/>
              <a:t>2 = 2 with the standard normal one.</a:t>
            </a:r>
          </a:p>
          <a:p>
            <a:pPr>
              <a:spcBef>
                <a:spcPts val="600"/>
              </a:spcBef>
              <a:spcAft>
                <a:spcPts val="600"/>
              </a:spcAft>
            </a:pPr>
            <a:endParaRPr lang="en-US" sz="2400" dirty="0" smtClean="0"/>
          </a:p>
          <a:p>
            <a:pPr defTabSz="1244600">
              <a:spcBef>
                <a:spcPts val="600"/>
              </a:spcBef>
              <a:spcAft>
                <a:spcPts val="600"/>
              </a:spcAft>
            </a:pPr>
            <a:endParaRPr lang="en-US" sz="2400" kern="1200" dirty="0" smtClean="0"/>
          </a:p>
        </p:txBody>
      </p:sp>
      <p:sp>
        <p:nvSpPr>
          <p:cNvPr id="8" name="Freeform 7"/>
          <p:cNvSpPr/>
          <p:nvPr/>
        </p:nvSpPr>
        <p:spPr>
          <a:xfrm>
            <a:off x="1370905" y="738273"/>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sp>
        <p:nvSpPr>
          <p:cNvPr id="4" name="TextBox 3"/>
          <p:cNvSpPr txBox="1"/>
          <p:nvPr/>
        </p:nvSpPr>
        <p:spPr>
          <a:xfrm>
            <a:off x="5710989" y="6500261"/>
            <a:ext cx="6285267"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4: Probability Theory </a:t>
            </a:r>
            <a:r>
              <a:rPr lang="en-US" sz="1100" b="1" dirty="0">
                <a:solidFill>
                  <a:schemeClr val="tx2"/>
                </a:solidFill>
              </a:rPr>
              <a:t>– </a:t>
            </a:r>
            <a:r>
              <a:rPr lang="en-US" sz="1100" b="1" dirty="0" smtClean="0">
                <a:solidFill>
                  <a:schemeClr val="tx2"/>
                </a:solidFill>
              </a:rPr>
              <a:t>Other Distributions</a:t>
            </a:r>
            <a:endParaRPr lang="en-US" sz="1100" b="1" dirty="0">
              <a:solidFill>
                <a:schemeClr val="tx2"/>
              </a:solidFill>
            </a:endParaRPr>
          </a:p>
        </p:txBody>
      </p:sp>
    </p:spTree>
    <p:extLst>
      <p:ext uri="{BB962C8B-B14F-4D97-AF65-F5344CB8AC3E}">
        <p14:creationId xmlns:p14="http://schemas.microsoft.com/office/powerpoint/2010/main" val="264287797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750"/>
                                        <p:tgtEl>
                                          <p:spTgt spid="7">
                                            <p:txEl>
                                              <p:pRg st="2" end="2"/>
                                            </p:txEl>
                                          </p:spTgt>
                                        </p:tgtEl>
                                      </p:cBhvr>
                                    </p:animEffect>
                                    <p:anim calcmode="lin" valueType="num">
                                      <p:cBhvr>
                                        <p:cTn id="8" dur="75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9" dur="75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3" end="3"/>
                                            </p:txEl>
                                          </p:spTgt>
                                        </p:tgtEl>
                                        <p:attrNameLst>
                                          <p:attrName>style.visibility</p:attrName>
                                        </p:attrNameLst>
                                      </p:cBhvr>
                                      <p:to>
                                        <p:strVal val="visible"/>
                                      </p:to>
                                    </p:set>
                                    <p:animEffect transition="in" filter="fade">
                                      <p:cBhvr>
                                        <p:cTn id="14" dur="750"/>
                                        <p:tgtEl>
                                          <p:spTgt spid="7">
                                            <p:txEl>
                                              <p:pRg st="3" end="3"/>
                                            </p:txEl>
                                          </p:spTgt>
                                        </p:tgtEl>
                                      </p:cBhvr>
                                    </p:animEffect>
                                    <p:anim calcmode="lin" valueType="num">
                                      <p:cBhvr>
                                        <p:cTn id="15" dur="75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6" dur="75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1390" y="980661"/>
            <a:ext cx="10721009" cy="5324889"/>
          </a:xfrm>
        </p:spPr>
        <p:txBody>
          <a:bodyPr>
            <a:normAutofit lnSpcReduction="10000"/>
          </a:bodyPr>
          <a:lstStyle/>
          <a:p>
            <a:pPr>
              <a:spcBef>
                <a:spcPts val="600"/>
              </a:spcBef>
              <a:spcAft>
                <a:spcPts val="600"/>
              </a:spcAft>
            </a:pPr>
            <a:r>
              <a:rPr lang="en-US" dirty="0"/>
              <a:t>Assuming </a:t>
            </a:r>
            <a:r>
              <a:rPr lang="en-US" i="1" dirty="0">
                <a:latin typeface="Book Antiqua" panose="02040602050305030304" pitchFamily="18" charset="0"/>
              </a:rPr>
              <a:t>x</a:t>
            </a:r>
            <a:r>
              <a:rPr lang="en-US" i="1" dirty="0"/>
              <a:t> </a:t>
            </a:r>
            <a:r>
              <a:rPr lang="en-US" dirty="0"/>
              <a:t>is distributed according to a </a:t>
            </a:r>
            <a:r>
              <a:rPr lang="en-US" i="1" dirty="0"/>
              <a:t>t</a:t>
            </a:r>
            <a:r>
              <a:rPr lang="en-US" dirty="0"/>
              <a:t>-distribution with </a:t>
            </a:r>
            <a:r>
              <a:rPr lang="en-US" i="1" dirty="0" err="1">
                <a:latin typeface="Book Antiqua" panose="02040602050305030304" pitchFamily="18" charset="0"/>
              </a:rPr>
              <a:t>df</a:t>
            </a:r>
            <a:r>
              <a:rPr lang="en-US" i="1" dirty="0"/>
              <a:t> </a:t>
            </a:r>
            <a:r>
              <a:rPr lang="en-US" dirty="0"/>
              <a:t>= 6, we have </a:t>
            </a:r>
            <a:r>
              <a:rPr lang="en-US" i="1" dirty="0"/>
              <a:t>P</a:t>
            </a:r>
            <a:r>
              <a:rPr lang="en-US" dirty="0"/>
              <a:t>(</a:t>
            </a:r>
            <a:r>
              <a:rPr lang="en-US" i="1" dirty="0">
                <a:latin typeface="Book Antiqua" panose="02040602050305030304" pitchFamily="18" charset="0"/>
              </a:rPr>
              <a:t>x</a:t>
            </a:r>
            <a:r>
              <a:rPr lang="en-US" i="1" dirty="0"/>
              <a:t> </a:t>
            </a:r>
            <a:r>
              <a:rPr lang="en-US" dirty="0">
                <a:latin typeface="Symbol" panose="05050102010706020507" pitchFamily="18" charset="2"/>
              </a:rPr>
              <a:t>³</a:t>
            </a:r>
            <a:r>
              <a:rPr lang="en-US" dirty="0"/>
              <a:t> 1.5) = </a:t>
            </a:r>
            <a:r>
              <a:rPr lang="en-US" i="1" dirty="0"/>
              <a:t>TDIST </a:t>
            </a:r>
            <a:r>
              <a:rPr lang="en-US" dirty="0"/>
              <a:t>(1.5,6,1) = 0.092. </a:t>
            </a:r>
            <a:endParaRPr lang="en-US" dirty="0" smtClean="0"/>
          </a:p>
          <a:p>
            <a:pPr lvl="1">
              <a:spcBef>
                <a:spcPts val="600"/>
              </a:spcBef>
              <a:spcAft>
                <a:spcPts val="600"/>
              </a:spcAft>
            </a:pPr>
            <a:r>
              <a:rPr lang="en-US" dirty="0" smtClean="0"/>
              <a:t>On </a:t>
            </a:r>
            <a:r>
              <a:rPr lang="en-US" dirty="0"/>
              <a:t>the other hand, </a:t>
            </a:r>
            <a:r>
              <a:rPr lang="en-US" i="1" dirty="0"/>
              <a:t>P</a:t>
            </a:r>
            <a:r>
              <a:rPr lang="en-US" dirty="0"/>
              <a:t>(|</a:t>
            </a:r>
            <a:r>
              <a:rPr lang="en-US" i="1" dirty="0">
                <a:latin typeface="Book Antiqua" panose="02040602050305030304" pitchFamily="18" charset="0"/>
              </a:rPr>
              <a:t>x</a:t>
            </a:r>
            <a:r>
              <a:rPr lang="en-US" dirty="0"/>
              <a:t>| </a:t>
            </a:r>
            <a:r>
              <a:rPr lang="en-US" dirty="0">
                <a:latin typeface="Symbol" panose="05050102010706020507" pitchFamily="18" charset="2"/>
              </a:rPr>
              <a:t>£</a:t>
            </a:r>
            <a:r>
              <a:rPr lang="en-US" dirty="0"/>
              <a:t> 1</a:t>
            </a:r>
            <a:r>
              <a:rPr lang="en-US" dirty="0" smtClean="0"/>
              <a:t>) = </a:t>
            </a:r>
            <a:r>
              <a:rPr lang="en-US" dirty="0"/>
              <a:t>1 - </a:t>
            </a:r>
            <a:r>
              <a:rPr lang="en-US" i="1" dirty="0"/>
              <a:t>TDIST</a:t>
            </a:r>
            <a:r>
              <a:rPr lang="en-US" dirty="0"/>
              <a:t>(1,6,2) = 0.8220.</a:t>
            </a:r>
          </a:p>
          <a:p>
            <a:pPr>
              <a:spcBef>
                <a:spcPts val="600"/>
              </a:spcBef>
              <a:spcAft>
                <a:spcPts val="600"/>
              </a:spcAft>
            </a:pPr>
            <a:r>
              <a:rPr lang="en-US" dirty="0"/>
              <a:t>To verify that a </a:t>
            </a:r>
            <a:r>
              <a:rPr lang="en-US" i="1" dirty="0"/>
              <a:t>t</a:t>
            </a:r>
            <a:r>
              <a:rPr lang="en-US" dirty="0"/>
              <a:t>-distribution with high degrees of freedom is about equal to the standard normal distribution, we compare </a:t>
            </a:r>
            <a:r>
              <a:rPr lang="en-US" i="1" dirty="0"/>
              <a:t>TDIST</a:t>
            </a:r>
            <a:r>
              <a:rPr lang="en-US" dirty="0"/>
              <a:t>(1,1000,1</a:t>
            </a:r>
            <a:r>
              <a:rPr lang="en-US" dirty="0" smtClean="0"/>
              <a:t>)= </a:t>
            </a:r>
            <a:r>
              <a:rPr lang="en-US" dirty="0"/>
              <a:t>0.15878 with 1 - </a:t>
            </a:r>
            <a:r>
              <a:rPr lang="en-US" i="1" dirty="0"/>
              <a:t>NORMDIST </a:t>
            </a:r>
            <a:r>
              <a:rPr lang="en-US" dirty="0"/>
              <a:t>(1,0,1,</a:t>
            </a:r>
            <a:r>
              <a:rPr lang="en-US" i="1" dirty="0"/>
              <a:t>true </a:t>
            </a:r>
            <a:r>
              <a:rPr lang="en-US" dirty="0"/>
              <a:t>) = 0.15865 and repeat </a:t>
            </a:r>
            <a:r>
              <a:rPr lang="en-US" dirty="0" smtClean="0"/>
              <a:t>those calculations </a:t>
            </a:r>
            <a:r>
              <a:rPr lang="en-US" dirty="0"/>
              <a:t>for different values of </a:t>
            </a:r>
            <a:r>
              <a:rPr lang="en-US" i="1" dirty="0" smtClean="0">
                <a:latin typeface="Book Antiqua" panose="02040602050305030304" pitchFamily="18" charset="0"/>
              </a:rPr>
              <a:t>x</a:t>
            </a:r>
            <a:r>
              <a:rPr lang="en-US" dirty="0" smtClean="0"/>
              <a:t>.</a:t>
            </a:r>
          </a:p>
          <a:p>
            <a:pPr lvl="1">
              <a:spcBef>
                <a:spcPts val="600"/>
              </a:spcBef>
              <a:spcAft>
                <a:spcPts val="600"/>
              </a:spcAft>
            </a:pPr>
            <a:r>
              <a:rPr lang="en-US" dirty="0" smtClean="0"/>
              <a:t>You </a:t>
            </a:r>
            <a:r>
              <a:rPr lang="en-US" dirty="0"/>
              <a:t>will find that the probabilities agree very well indeed.</a:t>
            </a:r>
          </a:p>
          <a:p>
            <a:pPr>
              <a:spcBef>
                <a:spcPts val="600"/>
              </a:spcBef>
              <a:spcAft>
                <a:spcPts val="600"/>
              </a:spcAft>
            </a:pPr>
            <a:r>
              <a:rPr lang="en-US" dirty="0"/>
              <a:t>If </a:t>
            </a:r>
            <a:r>
              <a:rPr lang="en-US" i="1" dirty="0">
                <a:latin typeface="Book Antiqua" panose="02040602050305030304" pitchFamily="18" charset="0"/>
              </a:rPr>
              <a:t>x</a:t>
            </a:r>
            <a:r>
              <a:rPr lang="en-US" i="1" dirty="0"/>
              <a:t> </a:t>
            </a:r>
            <a:r>
              <a:rPr lang="en-US" dirty="0"/>
              <a:t>is distributed according to the </a:t>
            </a:r>
            <a:r>
              <a:rPr lang="en-US" i="1" dirty="0"/>
              <a:t>F </a:t>
            </a:r>
            <a:r>
              <a:rPr lang="en-US" dirty="0"/>
              <a:t>distribution with </a:t>
            </a:r>
            <a:r>
              <a:rPr lang="en-US" i="1" dirty="0" err="1">
                <a:latin typeface="Book Antiqua" panose="02040602050305030304" pitchFamily="18" charset="0"/>
              </a:rPr>
              <a:t>df</a:t>
            </a:r>
            <a:r>
              <a:rPr lang="en-US" i="1" dirty="0"/>
              <a:t> </a:t>
            </a:r>
            <a:r>
              <a:rPr lang="en-US" dirty="0"/>
              <a:t>1 = 10 and </a:t>
            </a:r>
            <a:r>
              <a:rPr lang="en-US" i="1" dirty="0" err="1">
                <a:latin typeface="Book Antiqua" panose="02040602050305030304" pitchFamily="18" charset="0"/>
              </a:rPr>
              <a:t>df</a:t>
            </a:r>
            <a:r>
              <a:rPr lang="en-US" i="1" dirty="0"/>
              <a:t> </a:t>
            </a:r>
            <a:r>
              <a:rPr lang="en-US" dirty="0" smtClean="0"/>
              <a:t>2 = </a:t>
            </a:r>
            <a:r>
              <a:rPr lang="en-US" dirty="0"/>
              <a:t>2 then </a:t>
            </a:r>
            <a:r>
              <a:rPr lang="en-US" i="1" dirty="0"/>
              <a:t>P</a:t>
            </a:r>
            <a:r>
              <a:rPr lang="en-US" dirty="0"/>
              <a:t>(</a:t>
            </a:r>
            <a:r>
              <a:rPr lang="en-US" i="1" dirty="0">
                <a:latin typeface="Book Antiqua" panose="02040602050305030304" pitchFamily="18" charset="0"/>
              </a:rPr>
              <a:t>x</a:t>
            </a:r>
            <a:r>
              <a:rPr lang="en-US" i="1" dirty="0"/>
              <a:t> </a:t>
            </a:r>
            <a:r>
              <a:rPr lang="en-US" dirty="0">
                <a:latin typeface="Symbol" panose="05050102010706020507" pitchFamily="18" charset="2"/>
              </a:rPr>
              <a:t>³</a:t>
            </a:r>
            <a:r>
              <a:rPr lang="en-US" dirty="0"/>
              <a:t> 1.5) = </a:t>
            </a:r>
            <a:r>
              <a:rPr lang="en-US" i="1" dirty="0"/>
              <a:t>FDIST </a:t>
            </a:r>
            <a:r>
              <a:rPr lang="en-US" dirty="0"/>
              <a:t>(1.5,10,2) = 0.4651. </a:t>
            </a:r>
            <a:endParaRPr lang="en-US" dirty="0" smtClean="0"/>
          </a:p>
          <a:p>
            <a:pPr lvl="1">
              <a:spcBef>
                <a:spcPts val="600"/>
              </a:spcBef>
              <a:spcAft>
                <a:spcPts val="600"/>
              </a:spcAft>
            </a:pPr>
            <a:r>
              <a:rPr lang="en-US" dirty="0" smtClean="0"/>
              <a:t>On </a:t>
            </a:r>
            <a:r>
              <a:rPr lang="en-US" dirty="0"/>
              <a:t>the other hand, </a:t>
            </a:r>
            <a:r>
              <a:rPr lang="en-US" dirty="0" smtClean="0"/>
              <a:t>if </a:t>
            </a:r>
            <a:r>
              <a:rPr lang="en-US" i="1" dirty="0" smtClean="0">
                <a:latin typeface="Book Antiqua" panose="02040602050305030304" pitchFamily="18" charset="0"/>
              </a:rPr>
              <a:t>x</a:t>
            </a:r>
            <a:r>
              <a:rPr lang="en-US" i="1" dirty="0" smtClean="0"/>
              <a:t> </a:t>
            </a:r>
            <a:r>
              <a:rPr lang="en-US" dirty="0"/>
              <a:t>is </a:t>
            </a:r>
            <a:r>
              <a:rPr lang="en-US" i="1" dirty="0"/>
              <a:t>N</a:t>
            </a:r>
            <a:r>
              <a:rPr lang="en-US" dirty="0"/>
              <a:t>(0, 1) then </a:t>
            </a:r>
            <a:r>
              <a:rPr lang="en-US" i="1" dirty="0"/>
              <a:t>P</a:t>
            </a:r>
            <a:r>
              <a:rPr lang="en-US" dirty="0"/>
              <a:t>(</a:t>
            </a:r>
            <a:r>
              <a:rPr lang="en-US" i="1" dirty="0">
                <a:latin typeface="Book Antiqua" panose="02040602050305030304" pitchFamily="18" charset="0"/>
              </a:rPr>
              <a:t>x</a:t>
            </a:r>
            <a:r>
              <a:rPr lang="en-US" i="1" dirty="0"/>
              <a:t> </a:t>
            </a:r>
            <a:r>
              <a:rPr lang="en-US" dirty="0">
                <a:latin typeface="Symbol" panose="05050102010706020507" pitchFamily="18" charset="2"/>
              </a:rPr>
              <a:t>³</a:t>
            </a:r>
            <a:r>
              <a:rPr lang="en-US" dirty="0"/>
              <a:t> 1.5) = 1 - </a:t>
            </a:r>
            <a:r>
              <a:rPr lang="en-US" i="1" dirty="0"/>
              <a:t>NORMDIST </a:t>
            </a:r>
            <a:r>
              <a:rPr lang="en-US" dirty="0"/>
              <a:t>(1.5,0,1,</a:t>
            </a:r>
            <a:r>
              <a:rPr lang="en-US" i="1" dirty="0"/>
              <a:t>true </a:t>
            </a:r>
            <a:r>
              <a:rPr lang="en-US" dirty="0"/>
              <a:t>) = 0.06680.</a:t>
            </a:r>
          </a:p>
          <a:p>
            <a:pPr>
              <a:spcBef>
                <a:spcPts val="600"/>
              </a:spcBef>
              <a:spcAft>
                <a:spcPts val="600"/>
              </a:spcAft>
            </a:pPr>
            <a:endParaRPr lang="en-US" dirty="0"/>
          </a:p>
        </p:txBody>
      </p:sp>
      <p:sp>
        <p:nvSpPr>
          <p:cNvPr id="3" name="TextBox 2"/>
          <p:cNvSpPr txBox="1"/>
          <p:nvPr/>
        </p:nvSpPr>
        <p:spPr>
          <a:xfrm>
            <a:off x="5710989" y="6500261"/>
            <a:ext cx="6285267"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4: Probability Theory </a:t>
            </a:r>
            <a:r>
              <a:rPr lang="en-US" sz="1100" b="1" dirty="0">
                <a:solidFill>
                  <a:schemeClr val="tx2"/>
                </a:solidFill>
              </a:rPr>
              <a:t>– </a:t>
            </a:r>
            <a:r>
              <a:rPr lang="en-US" sz="1100" b="1" dirty="0" smtClean="0">
                <a:solidFill>
                  <a:schemeClr val="tx2"/>
                </a:solidFill>
              </a:rPr>
              <a:t>Other Distributions</a:t>
            </a:r>
            <a:endParaRPr lang="en-US" sz="1100" b="1" dirty="0">
              <a:solidFill>
                <a:schemeClr val="tx2"/>
              </a:solidFill>
            </a:endParaRPr>
          </a:p>
        </p:txBody>
      </p:sp>
    </p:spTree>
    <p:extLst>
      <p:ext uri="{BB962C8B-B14F-4D97-AF65-F5344CB8AC3E}">
        <p14:creationId xmlns:p14="http://schemas.microsoft.com/office/powerpoint/2010/main" val="413586856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750"/>
                                        <p:tgtEl>
                                          <p:spTgt spid="2">
                                            <p:txEl>
                                              <p:pRg st="3" end="3"/>
                                            </p:txEl>
                                          </p:spTgt>
                                        </p:tgtEl>
                                      </p:cBhvr>
                                    </p:animEffect>
                                    <p:anim calcmode="lin" valueType="num">
                                      <p:cBhvr>
                                        <p:cTn id="22"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750"/>
                                        <p:tgtEl>
                                          <p:spTgt spid="2">
                                            <p:txEl>
                                              <p:pRg st="4" end="4"/>
                                            </p:txEl>
                                          </p:spTgt>
                                        </p:tgtEl>
                                      </p:cBhvr>
                                    </p:animEffect>
                                    <p:anim calcmode="lin" valueType="num">
                                      <p:cBhvr>
                                        <p:cTn id="29" dur="75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75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750"/>
                                        <p:tgtEl>
                                          <p:spTgt spid="2">
                                            <p:txEl>
                                              <p:pRg st="5" end="5"/>
                                            </p:txEl>
                                          </p:spTgt>
                                        </p:tgtEl>
                                      </p:cBhvr>
                                    </p:animEffect>
                                    <p:anim calcmode="lin" valueType="num">
                                      <p:cBhvr>
                                        <p:cTn id="36" dur="75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7" dur="75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
          <p:cNvSpPr/>
          <p:nvPr/>
        </p:nvSpPr>
        <p:spPr>
          <a:xfrm>
            <a:off x="752312" y="817960"/>
            <a:ext cx="10940716" cy="777600"/>
          </a:xfrm>
          <a:custGeom>
            <a:avLst/>
            <a:gdLst>
              <a:gd name="connsiteX0" fmla="*/ 0 w 10940716"/>
              <a:gd name="connsiteY0" fmla="*/ 0 h 777600"/>
              <a:gd name="connsiteX1" fmla="*/ 10940716 w 10940716"/>
              <a:gd name="connsiteY1" fmla="*/ 0 h 777600"/>
              <a:gd name="connsiteX2" fmla="*/ 10940716 w 10940716"/>
              <a:gd name="connsiteY2" fmla="*/ 777600 h 777600"/>
              <a:gd name="connsiteX3" fmla="*/ 0 w 10940716"/>
              <a:gd name="connsiteY3" fmla="*/ 777600 h 777600"/>
              <a:gd name="connsiteX4" fmla="*/ 0 w 10940716"/>
              <a:gd name="connsiteY4" fmla="*/ 0 h 77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777600">
                <a:moveTo>
                  <a:pt x="0" y="0"/>
                </a:moveTo>
                <a:lnTo>
                  <a:pt x="10940716" y="0"/>
                </a:lnTo>
                <a:lnTo>
                  <a:pt x="10940716" y="777600"/>
                </a:lnTo>
                <a:lnTo>
                  <a:pt x="0" y="777600"/>
                </a:lnTo>
                <a:lnTo>
                  <a:pt x="0" y="0"/>
                </a:lnTo>
                <a:close/>
              </a:path>
            </a:pathLst>
          </a:custGeom>
          <a:solidFill>
            <a:srgbClr val="2254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3600">
                <a:solidFill>
                  <a:schemeClr val="bg1"/>
                </a:solidFill>
                <a:effectLst>
                  <a:outerShdw blurRad="38100" dist="38100" dir="2700000" algn="tl">
                    <a:srgbClr val="000000">
                      <a:alpha val="43137"/>
                    </a:srgbClr>
                  </a:outerShdw>
                </a:effectLst>
              </a:rPr>
              <a:t>The Inverse Probability Problem</a:t>
            </a:r>
            <a:endParaRPr lang="en-US" sz="3600" kern="1200" dirty="0">
              <a:solidFill>
                <a:schemeClr val="bg1"/>
              </a:solidFill>
              <a:effectLst>
                <a:outerShdw blurRad="38100" dist="38100" dir="2700000" algn="tl">
                  <a:srgbClr val="000000">
                    <a:alpha val="43137"/>
                  </a:srgbClr>
                </a:outerShdw>
              </a:effectLst>
            </a:endParaRPr>
          </a:p>
        </p:txBody>
      </p:sp>
      <p:sp>
        <p:nvSpPr>
          <p:cNvPr id="23" name="Freeform 22"/>
          <p:cNvSpPr/>
          <p:nvPr/>
        </p:nvSpPr>
        <p:spPr>
          <a:xfrm>
            <a:off x="752312" y="1595560"/>
            <a:ext cx="10940716" cy="4757114"/>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solidFill>
            <a:srgbClr val="F2FFE3"/>
          </a:soli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4018" tIns="144018" rIns="192024" bIns="216027" numCol="1" spcCol="1270" anchor="t" anchorCtr="0">
            <a:noAutofit/>
          </a:bodyPr>
          <a:lstStyle/>
          <a:p>
            <a:pPr marL="285750" indent="-285750">
              <a:spcAft>
                <a:spcPts val="600"/>
              </a:spcAft>
              <a:buFont typeface="Wingdings" panose="05000000000000000000" pitchFamily="2" charset="2"/>
              <a:buChar char="§"/>
            </a:pPr>
            <a:r>
              <a:rPr lang="en-US" sz="2200" dirty="0"/>
              <a:t>I</a:t>
            </a:r>
            <a:r>
              <a:rPr lang="en-US" sz="2200" dirty="0" smtClean="0"/>
              <a:t>nstead </a:t>
            </a:r>
            <a:r>
              <a:rPr lang="en-US" sz="2200" dirty="0"/>
              <a:t>of finding the probability </a:t>
            </a:r>
            <a:r>
              <a:rPr lang="en-US" sz="2200" i="1" dirty="0"/>
              <a:t>P</a:t>
            </a:r>
            <a:r>
              <a:rPr lang="en-US" sz="2200" dirty="0"/>
              <a:t>(</a:t>
            </a:r>
            <a:r>
              <a:rPr lang="en-US" sz="2200" i="1" dirty="0">
                <a:latin typeface="Book Antiqua" panose="02040602050305030304" pitchFamily="18" charset="0"/>
              </a:rPr>
              <a:t>x</a:t>
            </a:r>
            <a:r>
              <a:rPr lang="en-US" sz="2200" i="1" dirty="0"/>
              <a:t> </a:t>
            </a:r>
            <a:r>
              <a:rPr lang="en-US" sz="2200" dirty="0"/>
              <a:t>&lt; </a:t>
            </a:r>
            <a:r>
              <a:rPr lang="en-US" sz="2200" i="1" dirty="0"/>
              <a:t>a</a:t>
            </a:r>
            <a:r>
              <a:rPr lang="en-US" sz="2200" dirty="0"/>
              <a:t>) for a given value of </a:t>
            </a:r>
            <a:r>
              <a:rPr lang="en-US" sz="2200" i="1" dirty="0"/>
              <a:t>a</a:t>
            </a:r>
            <a:r>
              <a:rPr lang="en-US" sz="2200" dirty="0"/>
              <a:t>, we compute that value of </a:t>
            </a:r>
            <a:r>
              <a:rPr lang="en-US" sz="2200" i="1" dirty="0"/>
              <a:t>a </a:t>
            </a:r>
            <a:r>
              <a:rPr lang="en-US" sz="2200" dirty="0"/>
              <a:t>that results in a given probability </a:t>
            </a:r>
            <a:r>
              <a:rPr lang="en-US" sz="2200" i="1" dirty="0">
                <a:latin typeface="Book Antiqua" panose="02040602050305030304" pitchFamily="18" charset="0"/>
              </a:rPr>
              <a:t>p</a:t>
            </a:r>
            <a:r>
              <a:rPr lang="en-US" sz="2200" i="1" dirty="0"/>
              <a:t> </a:t>
            </a:r>
            <a:r>
              <a:rPr lang="en-US" sz="2200" dirty="0"/>
              <a:t>= </a:t>
            </a:r>
            <a:r>
              <a:rPr lang="en-US" sz="2200" i="1" dirty="0"/>
              <a:t>P</a:t>
            </a:r>
            <a:r>
              <a:rPr lang="en-US" sz="2200" dirty="0"/>
              <a:t>(</a:t>
            </a:r>
            <a:r>
              <a:rPr lang="en-US" sz="2200" i="1" dirty="0">
                <a:latin typeface="Book Antiqua" panose="02040602050305030304" pitchFamily="18" charset="0"/>
              </a:rPr>
              <a:t>x</a:t>
            </a:r>
            <a:r>
              <a:rPr lang="en-US" sz="2200" i="1" dirty="0"/>
              <a:t> </a:t>
            </a:r>
            <a:r>
              <a:rPr lang="en-US" sz="2200" dirty="0"/>
              <a:t>&lt; </a:t>
            </a:r>
            <a:r>
              <a:rPr lang="en-US" sz="2200" i="1" dirty="0"/>
              <a:t>a</a:t>
            </a:r>
            <a:r>
              <a:rPr lang="en-US" sz="2200" dirty="0"/>
              <a:t>). </a:t>
            </a:r>
            <a:endParaRPr lang="en-US" sz="2200" dirty="0" smtClean="0"/>
          </a:p>
          <a:p>
            <a:pPr marL="285750" indent="-285750">
              <a:spcAft>
                <a:spcPts val="600"/>
              </a:spcAft>
              <a:buFont typeface="Wingdings" panose="05000000000000000000" pitchFamily="2" charset="2"/>
              <a:buChar char="§"/>
            </a:pPr>
            <a:r>
              <a:rPr lang="en-US" sz="2200" dirty="0" smtClean="0"/>
              <a:t>If </a:t>
            </a:r>
            <a:r>
              <a:rPr lang="en-US" sz="2200" i="1" dirty="0">
                <a:latin typeface="Book Antiqua" panose="02040602050305030304" pitchFamily="18" charset="0"/>
              </a:rPr>
              <a:t>x</a:t>
            </a:r>
            <a:r>
              <a:rPr lang="en-US" sz="2200" i="1" dirty="0"/>
              <a:t> </a:t>
            </a:r>
            <a:r>
              <a:rPr lang="en-US" sz="2200" dirty="0"/>
              <a:t>is normal, then we can use the Excel function </a:t>
            </a:r>
            <a:r>
              <a:rPr lang="en-US" sz="2200" i="1" dirty="0"/>
              <a:t>NORMINV</a:t>
            </a:r>
            <a:r>
              <a:rPr lang="en-US" sz="2200" dirty="0"/>
              <a:t>. </a:t>
            </a:r>
            <a:endParaRPr lang="en-US" sz="2200" dirty="0" smtClean="0"/>
          </a:p>
          <a:p>
            <a:pPr marL="285750" indent="-285750">
              <a:spcAft>
                <a:spcPts val="600"/>
              </a:spcAft>
              <a:buFont typeface="Wingdings" panose="05000000000000000000" pitchFamily="2" charset="2"/>
              <a:buChar char="§"/>
            </a:pPr>
            <a:r>
              <a:rPr lang="en-US" sz="2200" dirty="0" smtClean="0"/>
              <a:t>Similarly</a:t>
            </a:r>
            <a:r>
              <a:rPr lang="en-US" sz="2200" dirty="0"/>
              <a:t>, Excel offers the functions </a:t>
            </a:r>
            <a:r>
              <a:rPr lang="en-US" sz="2200" b="1" i="1" dirty="0"/>
              <a:t>TINV </a:t>
            </a:r>
            <a:r>
              <a:rPr lang="en-US" sz="2200" dirty="0"/>
              <a:t>and </a:t>
            </a:r>
            <a:r>
              <a:rPr lang="en-US" sz="2200" b="1" i="1" dirty="0"/>
              <a:t>FINV </a:t>
            </a:r>
            <a:r>
              <a:rPr lang="en-US" sz="2200" dirty="0"/>
              <a:t>that are similar to </a:t>
            </a:r>
            <a:r>
              <a:rPr lang="en-US" sz="2200" i="1" dirty="0" smtClean="0"/>
              <a:t>NORMINV</a:t>
            </a:r>
            <a:r>
              <a:rPr lang="en-US" sz="2200" i="1" dirty="0"/>
              <a:t>, </a:t>
            </a:r>
            <a:r>
              <a:rPr lang="en-US" sz="2200" dirty="0"/>
              <a:t>but with slight differences in the interpretation of their inputs</a:t>
            </a:r>
            <a:r>
              <a:rPr lang="en-US" sz="2200" dirty="0" smtClean="0"/>
              <a:t>.</a:t>
            </a:r>
            <a:endParaRPr lang="en-US" sz="2200" dirty="0"/>
          </a:p>
          <a:p>
            <a:pPr marL="742950" lvl="1" indent="-285750">
              <a:spcAft>
                <a:spcPts val="600"/>
              </a:spcAft>
              <a:buFont typeface="Wingdings" panose="05000000000000000000" pitchFamily="2" charset="2"/>
              <a:buChar char="§"/>
            </a:pPr>
            <a:r>
              <a:rPr lang="en-US" sz="2200" dirty="0"/>
              <a:t>If </a:t>
            </a:r>
            <a:r>
              <a:rPr lang="en-US" sz="2200" i="1" dirty="0">
                <a:latin typeface="Book Antiqua" panose="02040602050305030304" pitchFamily="18" charset="0"/>
              </a:rPr>
              <a:t>x</a:t>
            </a:r>
            <a:r>
              <a:rPr lang="en-US" sz="2200" i="1" dirty="0"/>
              <a:t> </a:t>
            </a:r>
            <a:r>
              <a:rPr lang="en-US" sz="2200" dirty="0"/>
              <a:t>is distributed according to a </a:t>
            </a:r>
            <a:r>
              <a:rPr lang="en-US" sz="2200" i="1" dirty="0"/>
              <a:t>t</a:t>
            </a:r>
            <a:r>
              <a:rPr lang="en-US" sz="2200" dirty="0"/>
              <a:t>-distribution with degrees of freedom </a:t>
            </a:r>
            <a:r>
              <a:rPr lang="en-US" sz="2200" i="1" dirty="0" err="1"/>
              <a:t>df</a:t>
            </a:r>
            <a:r>
              <a:rPr lang="en-US" sz="2200" dirty="0"/>
              <a:t>, then the Excel function </a:t>
            </a:r>
            <a:r>
              <a:rPr lang="en-US" sz="2200" b="1" i="1" dirty="0"/>
              <a:t>TINV</a:t>
            </a:r>
            <a:r>
              <a:rPr lang="en-US" sz="2200" dirty="0"/>
              <a:t>(</a:t>
            </a:r>
            <a:r>
              <a:rPr lang="en-US" sz="2200" i="1" dirty="0">
                <a:latin typeface="Book Antiqua" panose="02040602050305030304" pitchFamily="18" charset="0"/>
              </a:rPr>
              <a:t>p</a:t>
            </a:r>
            <a:r>
              <a:rPr lang="en-US" sz="2200" dirty="0"/>
              <a:t>, </a:t>
            </a:r>
            <a:r>
              <a:rPr lang="en-US" sz="2200" i="1" dirty="0" err="1">
                <a:latin typeface="Book Antiqua" panose="02040602050305030304" pitchFamily="18" charset="0"/>
              </a:rPr>
              <a:t>df</a:t>
            </a:r>
            <a:r>
              <a:rPr lang="en-US" sz="2200" i="1" dirty="0"/>
              <a:t> </a:t>
            </a:r>
            <a:r>
              <a:rPr lang="en-US" sz="2200" dirty="0"/>
              <a:t>) returns that value </a:t>
            </a:r>
            <a:r>
              <a:rPr lang="en-US" sz="2200" i="1" dirty="0"/>
              <a:t>a </a:t>
            </a:r>
            <a:r>
              <a:rPr lang="en-US" sz="2200" dirty="0"/>
              <a:t>such that </a:t>
            </a:r>
            <a:r>
              <a:rPr lang="en-US" sz="2200" i="1" dirty="0"/>
              <a:t>P</a:t>
            </a:r>
            <a:r>
              <a:rPr lang="en-US" sz="2200" dirty="0"/>
              <a:t>(</a:t>
            </a:r>
            <a:r>
              <a:rPr lang="en-US" sz="2200" i="1" dirty="0">
                <a:latin typeface="Book Antiqua" panose="02040602050305030304" pitchFamily="18" charset="0"/>
              </a:rPr>
              <a:t>x</a:t>
            </a:r>
            <a:r>
              <a:rPr lang="en-US" sz="2200" i="1" dirty="0"/>
              <a:t> </a:t>
            </a:r>
            <a:r>
              <a:rPr lang="en-US" sz="2200" dirty="0"/>
              <a:t>&lt; -</a:t>
            </a:r>
            <a:r>
              <a:rPr lang="en-US" sz="2200" i="1" dirty="0"/>
              <a:t>a</a:t>
            </a:r>
            <a:r>
              <a:rPr lang="en-US" sz="2200" dirty="0"/>
              <a:t>) + </a:t>
            </a:r>
            <a:r>
              <a:rPr lang="en-US" sz="2200" i="1" dirty="0"/>
              <a:t>P</a:t>
            </a:r>
            <a:r>
              <a:rPr lang="en-US" sz="2200" dirty="0"/>
              <a:t>(</a:t>
            </a:r>
            <a:r>
              <a:rPr lang="en-US" sz="2200" i="1" dirty="0">
                <a:latin typeface="Book Antiqua" panose="02040602050305030304" pitchFamily="18" charset="0"/>
              </a:rPr>
              <a:t>x</a:t>
            </a:r>
            <a:r>
              <a:rPr lang="en-US" sz="2200" i="1" dirty="0"/>
              <a:t> </a:t>
            </a:r>
            <a:r>
              <a:rPr lang="en-US" sz="2200" dirty="0"/>
              <a:t>&gt; </a:t>
            </a:r>
            <a:r>
              <a:rPr lang="en-US" sz="2200" i="1" dirty="0"/>
              <a:t>a</a:t>
            </a:r>
            <a:r>
              <a:rPr lang="en-US" sz="2200" dirty="0"/>
              <a:t>) = </a:t>
            </a:r>
            <a:r>
              <a:rPr lang="en-US" sz="2200" i="1" dirty="0"/>
              <a:t>P</a:t>
            </a:r>
            <a:r>
              <a:rPr lang="en-US" sz="2200" dirty="0"/>
              <a:t>(</a:t>
            </a:r>
            <a:r>
              <a:rPr lang="en-US" sz="2200" i="1" dirty="0"/>
              <a:t>|</a:t>
            </a:r>
            <a:r>
              <a:rPr lang="en-US" sz="2200" i="1" dirty="0">
                <a:latin typeface="Book Antiqua" panose="02040602050305030304" pitchFamily="18" charset="0"/>
              </a:rPr>
              <a:t>x</a:t>
            </a:r>
            <a:r>
              <a:rPr lang="en-US" sz="2200" i="1" dirty="0"/>
              <a:t>| </a:t>
            </a:r>
            <a:r>
              <a:rPr lang="en-US" sz="2200" dirty="0"/>
              <a:t>&gt; </a:t>
            </a:r>
            <a:r>
              <a:rPr lang="en-US" sz="2200" i="1" dirty="0"/>
              <a:t>a</a:t>
            </a:r>
            <a:r>
              <a:rPr lang="en-US" sz="2200" dirty="0"/>
              <a:t>) = </a:t>
            </a:r>
            <a:r>
              <a:rPr lang="en-US" sz="2200" i="1" dirty="0">
                <a:latin typeface="Book Antiqua" panose="02040602050305030304" pitchFamily="18" charset="0"/>
              </a:rPr>
              <a:t>p</a:t>
            </a:r>
            <a:r>
              <a:rPr lang="en-US" sz="2200" dirty="0"/>
              <a:t>.</a:t>
            </a:r>
          </a:p>
          <a:p>
            <a:pPr marL="742950" lvl="1" indent="-285750">
              <a:spcAft>
                <a:spcPts val="600"/>
              </a:spcAft>
              <a:buFont typeface="Wingdings" panose="05000000000000000000" pitchFamily="2" charset="2"/>
              <a:buChar char="§"/>
            </a:pPr>
            <a:r>
              <a:rPr lang="en-US" sz="2200" dirty="0"/>
              <a:t>If </a:t>
            </a:r>
            <a:r>
              <a:rPr lang="en-US" sz="2200" i="1" dirty="0">
                <a:latin typeface="Book Antiqua" panose="02040602050305030304" pitchFamily="18" charset="0"/>
              </a:rPr>
              <a:t>x</a:t>
            </a:r>
            <a:r>
              <a:rPr lang="en-US" sz="2200" i="1" dirty="0"/>
              <a:t> </a:t>
            </a:r>
            <a:r>
              <a:rPr lang="en-US" sz="2200" dirty="0"/>
              <a:t>is distributed according to an </a:t>
            </a:r>
            <a:r>
              <a:rPr lang="en-US" sz="2200" i="1" dirty="0"/>
              <a:t>F </a:t>
            </a:r>
            <a:r>
              <a:rPr lang="en-US" sz="2200" dirty="0"/>
              <a:t>distribution with degrees of freedom </a:t>
            </a:r>
            <a:r>
              <a:rPr lang="en-US" sz="2200" i="1" dirty="0" err="1">
                <a:latin typeface="Book Antiqua" panose="02040602050305030304" pitchFamily="18" charset="0"/>
              </a:rPr>
              <a:t>df</a:t>
            </a:r>
            <a:r>
              <a:rPr lang="en-US" sz="2200" i="1" dirty="0"/>
              <a:t> </a:t>
            </a:r>
            <a:r>
              <a:rPr lang="en-US" sz="2200" dirty="0"/>
              <a:t>1 and </a:t>
            </a:r>
            <a:r>
              <a:rPr lang="en-US" sz="2200" i="1" dirty="0" err="1">
                <a:latin typeface="Book Antiqua" panose="02040602050305030304" pitchFamily="18" charset="0"/>
              </a:rPr>
              <a:t>df</a:t>
            </a:r>
            <a:r>
              <a:rPr lang="en-US" sz="2200" i="1" dirty="0"/>
              <a:t> </a:t>
            </a:r>
            <a:r>
              <a:rPr lang="en-US" sz="2200" dirty="0"/>
              <a:t>2, then the Excel </a:t>
            </a:r>
            <a:r>
              <a:rPr lang="en-US" sz="2200" dirty="0" smtClean="0"/>
              <a:t>function </a:t>
            </a:r>
            <a:r>
              <a:rPr lang="en-US" sz="2200" b="1" i="1" dirty="0" smtClean="0"/>
              <a:t>FINV</a:t>
            </a:r>
            <a:r>
              <a:rPr lang="en-US" sz="2200" dirty="0" smtClean="0"/>
              <a:t>(</a:t>
            </a:r>
            <a:r>
              <a:rPr lang="en-US" sz="2200" i="1" dirty="0" smtClean="0">
                <a:latin typeface="Book Antiqua" panose="02040602050305030304" pitchFamily="18" charset="0"/>
              </a:rPr>
              <a:t>p</a:t>
            </a:r>
            <a:r>
              <a:rPr lang="en-US" sz="2200" dirty="0"/>
              <a:t>, </a:t>
            </a:r>
            <a:r>
              <a:rPr lang="en-US" sz="2200" i="1" dirty="0" err="1">
                <a:latin typeface="Book Antiqua" panose="02040602050305030304" pitchFamily="18" charset="0"/>
              </a:rPr>
              <a:t>df</a:t>
            </a:r>
            <a:r>
              <a:rPr lang="en-US" sz="2200" i="1" dirty="0"/>
              <a:t> </a:t>
            </a:r>
            <a:r>
              <a:rPr lang="en-US" sz="2200" dirty="0"/>
              <a:t>1, </a:t>
            </a:r>
            <a:r>
              <a:rPr lang="en-US" sz="2200" i="1" dirty="0" err="1">
                <a:latin typeface="Book Antiqua" panose="02040602050305030304" pitchFamily="18" charset="0"/>
              </a:rPr>
              <a:t>df</a:t>
            </a:r>
            <a:r>
              <a:rPr lang="en-US" sz="2200" i="1" dirty="0"/>
              <a:t> </a:t>
            </a:r>
            <a:r>
              <a:rPr lang="en-US" sz="2200" dirty="0"/>
              <a:t>2) returns that value </a:t>
            </a:r>
            <a:r>
              <a:rPr lang="en-US" sz="2200" i="1" dirty="0"/>
              <a:t>a </a:t>
            </a:r>
            <a:r>
              <a:rPr lang="en-US" sz="2200" dirty="0"/>
              <a:t>such that </a:t>
            </a:r>
            <a:r>
              <a:rPr lang="en-US" sz="2200" i="1" dirty="0"/>
              <a:t>P</a:t>
            </a:r>
            <a:r>
              <a:rPr lang="en-US" sz="2200" dirty="0"/>
              <a:t>(</a:t>
            </a:r>
            <a:r>
              <a:rPr lang="en-US" sz="2200" i="1" dirty="0">
                <a:latin typeface="Book Antiqua" panose="02040602050305030304" pitchFamily="18" charset="0"/>
              </a:rPr>
              <a:t>x</a:t>
            </a:r>
            <a:r>
              <a:rPr lang="en-US" sz="2200" i="1" dirty="0"/>
              <a:t> </a:t>
            </a:r>
            <a:r>
              <a:rPr lang="en-US" sz="2200" dirty="0"/>
              <a:t>&gt; </a:t>
            </a:r>
            <a:r>
              <a:rPr lang="en-US" sz="2200" i="1" dirty="0"/>
              <a:t>a</a:t>
            </a:r>
            <a:r>
              <a:rPr lang="en-US" sz="2200" dirty="0"/>
              <a:t>) = </a:t>
            </a:r>
            <a:r>
              <a:rPr lang="en-US" sz="2200" i="1" dirty="0">
                <a:latin typeface="Book Antiqua" panose="02040602050305030304" pitchFamily="18" charset="0"/>
              </a:rPr>
              <a:t>p</a:t>
            </a:r>
            <a:r>
              <a:rPr lang="en-US" sz="2200" dirty="0" smtClean="0"/>
              <a:t>.</a:t>
            </a:r>
            <a:endParaRPr lang="en-US" sz="2200" dirty="0"/>
          </a:p>
          <a:p>
            <a:pPr marL="285750" indent="-285750">
              <a:spcAft>
                <a:spcPts val="600"/>
              </a:spcAft>
              <a:buFont typeface="Wingdings" panose="05000000000000000000" pitchFamily="2" charset="2"/>
              <a:buChar char="§"/>
            </a:pPr>
            <a:r>
              <a:rPr lang="en-US" sz="2100" dirty="0"/>
              <a:t>The functions </a:t>
            </a:r>
            <a:r>
              <a:rPr lang="en-US" sz="2100" i="1" dirty="0"/>
              <a:t>TINV </a:t>
            </a:r>
            <a:r>
              <a:rPr lang="en-US" sz="2100" dirty="0"/>
              <a:t>and </a:t>
            </a:r>
            <a:r>
              <a:rPr lang="en-US" sz="2100" i="1" dirty="0"/>
              <a:t>TDIST </a:t>
            </a:r>
            <a:r>
              <a:rPr lang="en-US" sz="2100" dirty="0"/>
              <a:t>are inverse of each other, as </a:t>
            </a:r>
            <a:r>
              <a:rPr lang="en-US" sz="2100" dirty="0" smtClean="0"/>
              <a:t>are </a:t>
            </a:r>
            <a:r>
              <a:rPr lang="en-US" sz="2100" i="1" dirty="0" smtClean="0"/>
              <a:t>FINV </a:t>
            </a:r>
            <a:r>
              <a:rPr lang="en-US" sz="2100" dirty="0"/>
              <a:t>and </a:t>
            </a:r>
            <a:r>
              <a:rPr lang="en-US" sz="2100" i="1" dirty="0"/>
              <a:t>FDIST</a:t>
            </a:r>
            <a:r>
              <a:rPr lang="en-US" sz="2100" dirty="0"/>
              <a:t>.</a:t>
            </a:r>
          </a:p>
          <a:p>
            <a:pPr>
              <a:spcAft>
                <a:spcPts val="600"/>
              </a:spcAft>
            </a:pPr>
            <a:endParaRPr lang="en-US" sz="2200" dirty="0" smtClean="0"/>
          </a:p>
          <a:p>
            <a:pPr marL="0" lvl="1" defTabSz="1200150">
              <a:lnSpc>
                <a:spcPct val="90000"/>
              </a:lnSpc>
              <a:spcAft>
                <a:spcPts val="600"/>
              </a:spcAft>
            </a:pPr>
            <a:endParaRPr lang="en-US" sz="2200" dirty="0"/>
          </a:p>
        </p:txBody>
      </p:sp>
      <p:sp>
        <p:nvSpPr>
          <p:cNvPr id="4" name="TextBox 3"/>
          <p:cNvSpPr txBox="1"/>
          <p:nvPr/>
        </p:nvSpPr>
        <p:spPr>
          <a:xfrm>
            <a:off x="5710989" y="6500261"/>
            <a:ext cx="6285267"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4: Probability Theory </a:t>
            </a:r>
            <a:r>
              <a:rPr lang="en-US" sz="1100" b="1" dirty="0">
                <a:solidFill>
                  <a:schemeClr val="tx2"/>
                </a:solidFill>
              </a:rPr>
              <a:t>– </a:t>
            </a:r>
            <a:r>
              <a:rPr lang="en-US" sz="1100" b="1" dirty="0" smtClean="0">
                <a:solidFill>
                  <a:schemeClr val="tx2"/>
                </a:solidFill>
              </a:rPr>
              <a:t>The Inverse Probability Problem</a:t>
            </a:r>
            <a:endParaRPr lang="en-US" sz="1100" b="1" dirty="0">
              <a:solidFill>
                <a:schemeClr val="tx2"/>
              </a:solidFill>
            </a:endParaRPr>
          </a:p>
        </p:txBody>
      </p:sp>
    </p:spTree>
    <p:extLst>
      <p:ext uri="{BB962C8B-B14F-4D97-AF65-F5344CB8AC3E}">
        <p14:creationId xmlns:p14="http://schemas.microsoft.com/office/powerpoint/2010/main" val="55163139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7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750"/>
                                        <p:tgtEl>
                                          <p:spTgt spid="23"/>
                                        </p:tgtEl>
                                      </p:cBhvr>
                                    </p:animEffect>
                                  </p:childTnLst>
                                </p:cTn>
                              </p:par>
                              <p:par>
                                <p:cTn id="13" presetID="42" presetClass="entr" presetSubtype="0" fill="hold" nodeType="with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animEffect transition="in" filter="fade">
                                      <p:cBhvr>
                                        <p:cTn id="15" dur="750"/>
                                        <p:tgtEl>
                                          <p:spTgt spid="23">
                                            <p:txEl>
                                              <p:pRg st="0" end="0"/>
                                            </p:txEl>
                                          </p:spTgt>
                                        </p:tgtEl>
                                      </p:cBhvr>
                                    </p:animEffect>
                                    <p:anim calcmode="lin" valueType="num">
                                      <p:cBhvr>
                                        <p:cTn id="16" dur="75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7" dur="75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3">
                                            <p:txEl>
                                              <p:pRg st="1" end="1"/>
                                            </p:txEl>
                                          </p:spTgt>
                                        </p:tgtEl>
                                        <p:attrNameLst>
                                          <p:attrName>style.visibility</p:attrName>
                                        </p:attrNameLst>
                                      </p:cBhvr>
                                      <p:to>
                                        <p:strVal val="visible"/>
                                      </p:to>
                                    </p:set>
                                    <p:animEffect transition="in" filter="fade">
                                      <p:cBhvr>
                                        <p:cTn id="22" dur="750"/>
                                        <p:tgtEl>
                                          <p:spTgt spid="23">
                                            <p:txEl>
                                              <p:pRg st="1" end="1"/>
                                            </p:txEl>
                                          </p:spTgt>
                                        </p:tgtEl>
                                      </p:cBhvr>
                                    </p:animEffect>
                                    <p:anim calcmode="lin" valueType="num">
                                      <p:cBhvr>
                                        <p:cTn id="23" dur="75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24" dur="75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3">
                                            <p:txEl>
                                              <p:pRg st="2" end="2"/>
                                            </p:txEl>
                                          </p:spTgt>
                                        </p:tgtEl>
                                        <p:attrNameLst>
                                          <p:attrName>style.visibility</p:attrName>
                                        </p:attrNameLst>
                                      </p:cBhvr>
                                      <p:to>
                                        <p:strVal val="visible"/>
                                      </p:to>
                                    </p:set>
                                    <p:animEffect transition="in" filter="fade">
                                      <p:cBhvr>
                                        <p:cTn id="29" dur="750"/>
                                        <p:tgtEl>
                                          <p:spTgt spid="23">
                                            <p:txEl>
                                              <p:pRg st="2" end="2"/>
                                            </p:txEl>
                                          </p:spTgt>
                                        </p:tgtEl>
                                      </p:cBhvr>
                                    </p:animEffect>
                                    <p:anim calcmode="lin" valueType="num">
                                      <p:cBhvr>
                                        <p:cTn id="30" dur="75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31" dur="75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3">
                                            <p:txEl>
                                              <p:pRg st="3" end="3"/>
                                            </p:txEl>
                                          </p:spTgt>
                                        </p:tgtEl>
                                        <p:attrNameLst>
                                          <p:attrName>style.visibility</p:attrName>
                                        </p:attrNameLst>
                                      </p:cBhvr>
                                      <p:to>
                                        <p:strVal val="visible"/>
                                      </p:to>
                                    </p:set>
                                    <p:animEffect transition="in" filter="fade">
                                      <p:cBhvr>
                                        <p:cTn id="36" dur="750"/>
                                        <p:tgtEl>
                                          <p:spTgt spid="23">
                                            <p:txEl>
                                              <p:pRg st="3" end="3"/>
                                            </p:txEl>
                                          </p:spTgt>
                                        </p:tgtEl>
                                      </p:cBhvr>
                                    </p:animEffect>
                                    <p:anim calcmode="lin" valueType="num">
                                      <p:cBhvr>
                                        <p:cTn id="37" dur="75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38" dur="75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3">
                                            <p:txEl>
                                              <p:pRg st="4" end="4"/>
                                            </p:txEl>
                                          </p:spTgt>
                                        </p:tgtEl>
                                        <p:attrNameLst>
                                          <p:attrName>style.visibility</p:attrName>
                                        </p:attrNameLst>
                                      </p:cBhvr>
                                      <p:to>
                                        <p:strVal val="visible"/>
                                      </p:to>
                                    </p:set>
                                    <p:animEffect transition="in" filter="fade">
                                      <p:cBhvr>
                                        <p:cTn id="43" dur="750"/>
                                        <p:tgtEl>
                                          <p:spTgt spid="23">
                                            <p:txEl>
                                              <p:pRg st="4" end="4"/>
                                            </p:txEl>
                                          </p:spTgt>
                                        </p:tgtEl>
                                      </p:cBhvr>
                                    </p:animEffect>
                                    <p:anim calcmode="lin" valueType="num">
                                      <p:cBhvr>
                                        <p:cTn id="44" dur="75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45" dur="75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23">
                                            <p:txEl>
                                              <p:pRg st="5" end="5"/>
                                            </p:txEl>
                                          </p:spTgt>
                                        </p:tgtEl>
                                        <p:attrNameLst>
                                          <p:attrName>style.visibility</p:attrName>
                                        </p:attrNameLst>
                                      </p:cBhvr>
                                      <p:to>
                                        <p:strVal val="visible"/>
                                      </p:to>
                                    </p:set>
                                    <p:animEffect transition="in" filter="fade">
                                      <p:cBhvr>
                                        <p:cTn id="50" dur="750"/>
                                        <p:tgtEl>
                                          <p:spTgt spid="23">
                                            <p:txEl>
                                              <p:pRg st="5" end="5"/>
                                            </p:txEl>
                                          </p:spTgt>
                                        </p:tgtEl>
                                      </p:cBhvr>
                                    </p:animEffect>
                                    <p:anim calcmode="lin" valueType="num">
                                      <p:cBhvr>
                                        <p:cTn id="51" dur="75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52" dur="75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
          <p:cNvSpPr/>
          <p:nvPr/>
        </p:nvSpPr>
        <p:spPr>
          <a:xfrm>
            <a:off x="752312" y="817960"/>
            <a:ext cx="10940716" cy="777600"/>
          </a:xfrm>
          <a:custGeom>
            <a:avLst/>
            <a:gdLst>
              <a:gd name="connsiteX0" fmla="*/ 0 w 10940716"/>
              <a:gd name="connsiteY0" fmla="*/ 0 h 777600"/>
              <a:gd name="connsiteX1" fmla="*/ 10940716 w 10940716"/>
              <a:gd name="connsiteY1" fmla="*/ 0 h 777600"/>
              <a:gd name="connsiteX2" fmla="*/ 10940716 w 10940716"/>
              <a:gd name="connsiteY2" fmla="*/ 777600 h 777600"/>
              <a:gd name="connsiteX3" fmla="*/ 0 w 10940716"/>
              <a:gd name="connsiteY3" fmla="*/ 777600 h 777600"/>
              <a:gd name="connsiteX4" fmla="*/ 0 w 10940716"/>
              <a:gd name="connsiteY4" fmla="*/ 0 h 77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777600">
                <a:moveTo>
                  <a:pt x="0" y="0"/>
                </a:moveTo>
                <a:lnTo>
                  <a:pt x="10940716" y="0"/>
                </a:lnTo>
                <a:lnTo>
                  <a:pt x="10940716" y="777600"/>
                </a:lnTo>
                <a:lnTo>
                  <a:pt x="0" y="777600"/>
                </a:lnTo>
                <a:lnTo>
                  <a:pt x="0" y="0"/>
                </a:lnTo>
                <a:close/>
              </a:path>
            </a:pathLst>
          </a:custGeom>
          <a:solidFill>
            <a:srgbClr val="2254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3600">
                <a:solidFill>
                  <a:schemeClr val="bg1"/>
                </a:solidFill>
                <a:effectLst>
                  <a:outerShdw blurRad="38100" dist="38100" dir="2700000" algn="tl">
                    <a:srgbClr val="000000">
                      <a:alpha val="43137"/>
                    </a:srgbClr>
                  </a:outerShdw>
                </a:effectLst>
              </a:rPr>
              <a:t>Central Limit Theorem for Means</a:t>
            </a:r>
            <a:endParaRPr lang="en-US" sz="3600" kern="1200" dirty="0">
              <a:solidFill>
                <a:schemeClr val="bg1"/>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23" name="Freeform 22"/>
              <p:cNvSpPr/>
              <p:nvPr/>
            </p:nvSpPr>
            <p:spPr>
              <a:xfrm>
                <a:off x="752312" y="1595560"/>
                <a:ext cx="10940716" cy="4027318"/>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solidFill>
                <a:srgbClr val="F2FFE3"/>
              </a:soli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4018" tIns="144018" rIns="192024" bIns="216027" numCol="1" spcCol="1270" anchor="t" anchorCtr="0">
                <a:noAutofit/>
              </a:bodyPr>
              <a:lstStyle/>
              <a:p>
                <a:pPr marL="285750" indent="-285750">
                  <a:spcBef>
                    <a:spcPts val="600"/>
                  </a:spcBef>
                  <a:spcAft>
                    <a:spcPts val="600"/>
                  </a:spcAft>
                  <a:buFont typeface="Wingdings" panose="05000000000000000000" pitchFamily="2" charset="2"/>
                  <a:buChar char="§"/>
                </a:pPr>
                <a:r>
                  <a:rPr lang="en-US" sz="2400" dirty="0" smtClean="0"/>
                  <a:t>Suppose </a:t>
                </a:r>
                <a:r>
                  <a:rPr lang="en-US" sz="2400" i="1" dirty="0">
                    <a:latin typeface="Book Antiqua" panose="02040602050305030304" pitchFamily="18" charset="0"/>
                  </a:rPr>
                  <a:t>x</a:t>
                </a:r>
                <a:r>
                  <a:rPr lang="en-US" sz="2400" dirty="0"/>
                  <a:t> is a variable for a population whose distribution has a mean </a:t>
                </a:r>
                <a:r>
                  <a:rPr lang="en-US" sz="2400" i="1" dirty="0">
                    <a:latin typeface="Book Antiqua" panose="02040602050305030304" pitchFamily="18" charset="0"/>
                  </a:rPr>
                  <a:t>m</a:t>
                </a:r>
                <a:r>
                  <a:rPr lang="en-US" sz="2400" dirty="0"/>
                  <a:t> and standard deviation s but whose shape is </a:t>
                </a:r>
                <a:r>
                  <a:rPr lang="en-US" sz="2400" dirty="0" smtClean="0"/>
                  <a:t>unknown.</a:t>
                </a:r>
              </a:p>
              <a:p>
                <a:pPr marL="285750" indent="-285750">
                  <a:spcBef>
                    <a:spcPts val="600"/>
                  </a:spcBef>
                  <a:spcAft>
                    <a:spcPts val="600"/>
                  </a:spcAft>
                  <a:buFont typeface="Wingdings" panose="05000000000000000000" pitchFamily="2" charset="2"/>
                  <a:buChar char="§"/>
                </a:pPr>
                <a:r>
                  <a:rPr lang="en-US" sz="2400" dirty="0" smtClean="0"/>
                  <a:t>Suppose </a:t>
                </a:r>
                <a:r>
                  <a:rPr lang="en-US" sz="2400" dirty="0"/>
                  <a:t>further we repeatedly select random samples of size </a:t>
                </a:r>
                <a:r>
                  <a:rPr lang="en-US" sz="2400" i="1" dirty="0">
                    <a:latin typeface="Book Antiqua" panose="02040602050305030304" pitchFamily="18" charset="0"/>
                  </a:rPr>
                  <a:t>N</a:t>
                </a:r>
                <a:r>
                  <a:rPr lang="en-US" sz="2400" dirty="0"/>
                  <a:t> from that population and compute the sample mean each time. </a:t>
                </a:r>
                <a:endParaRPr lang="en-US" sz="2400" dirty="0" smtClean="0"/>
              </a:p>
              <a:p>
                <a:pPr marL="285750" indent="-285750">
                  <a:spcBef>
                    <a:spcPts val="600"/>
                  </a:spcBef>
                  <a:spcAft>
                    <a:spcPts val="600"/>
                  </a:spcAft>
                  <a:buFont typeface="Wingdings" panose="05000000000000000000" pitchFamily="2" charset="2"/>
                  <a:buChar char="§"/>
                </a:pPr>
                <a:r>
                  <a:rPr lang="en-US" sz="2400" dirty="0" smtClean="0"/>
                  <a:t>Finally</a:t>
                </a:r>
                <a:r>
                  <a:rPr lang="en-US" sz="2400" dirty="0"/>
                  <a:t>, we plot the distribution (histogram) of all these sample </a:t>
                </a:r>
                <a:r>
                  <a:rPr lang="en-US" sz="2400" dirty="0" smtClean="0"/>
                  <a:t>means.</a:t>
                </a:r>
              </a:p>
              <a:p>
                <a:pPr marL="285750" indent="-285750">
                  <a:spcBef>
                    <a:spcPts val="600"/>
                  </a:spcBef>
                  <a:spcAft>
                    <a:spcPts val="600"/>
                  </a:spcAft>
                  <a:buFont typeface="Wingdings" panose="05000000000000000000" pitchFamily="2" charset="2"/>
                  <a:buChar char="§"/>
                </a:pPr>
                <a:r>
                  <a:rPr lang="en-US" sz="2400" dirty="0" smtClean="0"/>
                  <a:t>Then </a:t>
                </a:r>
                <a:r>
                  <a:rPr lang="en-US" sz="2400" dirty="0"/>
                  <a:t>the distribution of all sample means is approximately normal (bell-shaped) with mean </a:t>
                </a:r>
                <a:r>
                  <a:rPr lang="en-US" sz="2400" i="1" dirty="0">
                    <a:latin typeface="Book Antiqua" panose="02040602050305030304" pitchFamily="18" charset="0"/>
                  </a:rPr>
                  <a:t>m</a:t>
                </a:r>
                <a:r>
                  <a:rPr lang="en-US" sz="2400" dirty="0"/>
                  <a:t> (the original mean) and standard </a:t>
                </a:r>
                <a:r>
                  <a:rPr lang="en-US" sz="2400" dirty="0" smtClean="0"/>
                  <a:t>deviation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𝑠</m:t>
                        </m:r>
                      </m:num>
                      <m:den>
                        <m:rad>
                          <m:radPr>
                            <m:degHide m:val="on"/>
                            <m:ctrlPr>
                              <a:rPr lang="en-US" sz="2800" i="1" smtClean="0">
                                <a:latin typeface="Cambria Math" panose="02040503050406030204" pitchFamily="18" charset="0"/>
                              </a:rPr>
                            </m:ctrlPr>
                          </m:radPr>
                          <m:deg/>
                          <m:e>
                            <m:r>
                              <a:rPr lang="en-US" sz="2800" b="0" i="1" smtClean="0">
                                <a:latin typeface="Cambria Math" panose="02040503050406030204" pitchFamily="18" charset="0"/>
                              </a:rPr>
                              <m:t>𝑁</m:t>
                            </m:r>
                          </m:e>
                        </m:rad>
                      </m:den>
                    </m:f>
                  </m:oMath>
                </a14:m>
                <a:endParaRPr lang="en-US" sz="3600" dirty="0"/>
              </a:p>
            </p:txBody>
          </p:sp>
        </mc:Choice>
        <mc:Fallback xmlns="">
          <p:sp>
            <p:nvSpPr>
              <p:cNvPr id="23" name="Freeform 22"/>
              <p:cNvSpPr>
                <a:spLocks noRot="1" noChangeAspect="1" noMove="1" noResize="1" noEditPoints="1" noAdjustHandles="1" noChangeArrowheads="1" noChangeShapeType="1" noTextEdit="1"/>
              </p:cNvSpPr>
              <p:nvPr/>
            </p:nvSpPr>
            <p:spPr>
              <a:xfrm>
                <a:off x="752312" y="1595560"/>
                <a:ext cx="10940716" cy="4027318"/>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blipFill rotWithShape="0">
                <a:blip r:embed="rId3"/>
                <a:stretch>
                  <a:fillRect l="-167"/>
                </a:stretch>
              </a:blipFill>
            </p:spPr>
            <p:txBody>
              <a:bodyPr/>
              <a:lstStyle/>
              <a:p>
                <a:r>
                  <a:rPr lang="en-US">
                    <a:noFill/>
                  </a:rPr>
                  <a:t> </a:t>
                </a:r>
              </a:p>
            </p:txBody>
          </p:sp>
        </mc:Fallback>
      </mc:AlternateContent>
      <p:sp>
        <p:nvSpPr>
          <p:cNvPr id="4" name="TextBox 3"/>
          <p:cNvSpPr txBox="1"/>
          <p:nvPr/>
        </p:nvSpPr>
        <p:spPr>
          <a:xfrm>
            <a:off x="5710989" y="6500261"/>
            <a:ext cx="6285267"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4: Probability Theory </a:t>
            </a:r>
            <a:r>
              <a:rPr lang="en-US" sz="1100" b="1" dirty="0">
                <a:solidFill>
                  <a:schemeClr val="tx2"/>
                </a:solidFill>
              </a:rPr>
              <a:t>– </a:t>
            </a:r>
            <a:r>
              <a:rPr lang="en-US" sz="1100" b="1" dirty="0" smtClean="0">
                <a:solidFill>
                  <a:schemeClr val="tx2"/>
                </a:solidFill>
              </a:rPr>
              <a:t>The Central Limit Theorem</a:t>
            </a:r>
            <a:endParaRPr lang="en-US" sz="1100" b="1" dirty="0">
              <a:solidFill>
                <a:schemeClr val="tx2"/>
              </a:solidFill>
            </a:endParaRPr>
          </a:p>
        </p:txBody>
      </p:sp>
    </p:spTree>
    <p:extLst>
      <p:ext uri="{BB962C8B-B14F-4D97-AF65-F5344CB8AC3E}">
        <p14:creationId xmlns:p14="http://schemas.microsoft.com/office/powerpoint/2010/main" val="315803525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7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750"/>
                                        <p:tgtEl>
                                          <p:spTgt spid="23"/>
                                        </p:tgtEl>
                                      </p:cBhvr>
                                    </p:animEffect>
                                  </p:childTnLst>
                                </p:cTn>
                              </p:par>
                              <p:par>
                                <p:cTn id="13" presetID="42" presetClass="entr" presetSubtype="0" fill="hold" nodeType="with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animEffect transition="in" filter="fade">
                                      <p:cBhvr>
                                        <p:cTn id="15" dur="750"/>
                                        <p:tgtEl>
                                          <p:spTgt spid="23">
                                            <p:txEl>
                                              <p:pRg st="0" end="0"/>
                                            </p:txEl>
                                          </p:spTgt>
                                        </p:tgtEl>
                                      </p:cBhvr>
                                    </p:animEffect>
                                    <p:anim calcmode="lin" valueType="num">
                                      <p:cBhvr>
                                        <p:cTn id="16" dur="75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7" dur="75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3">
                                            <p:txEl>
                                              <p:pRg st="1" end="1"/>
                                            </p:txEl>
                                          </p:spTgt>
                                        </p:tgtEl>
                                        <p:attrNameLst>
                                          <p:attrName>style.visibility</p:attrName>
                                        </p:attrNameLst>
                                      </p:cBhvr>
                                      <p:to>
                                        <p:strVal val="visible"/>
                                      </p:to>
                                    </p:set>
                                    <p:animEffect transition="in" filter="fade">
                                      <p:cBhvr>
                                        <p:cTn id="22" dur="750"/>
                                        <p:tgtEl>
                                          <p:spTgt spid="23">
                                            <p:txEl>
                                              <p:pRg st="1" end="1"/>
                                            </p:txEl>
                                          </p:spTgt>
                                        </p:tgtEl>
                                      </p:cBhvr>
                                    </p:animEffect>
                                    <p:anim calcmode="lin" valueType="num">
                                      <p:cBhvr>
                                        <p:cTn id="23" dur="75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24" dur="75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3">
                                            <p:txEl>
                                              <p:pRg st="2" end="2"/>
                                            </p:txEl>
                                          </p:spTgt>
                                        </p:tgtEl>
                                        <p:attrNameLst>
                                          <p:attrName>style.visibility</p:attrName>
                                        </p:attrNameLst>
                                      </p:cBhvr>
                                      <p:to>
                                        <p:strVal val="visible"/>
                                      </p:to>
                                    </p:set>
                                    <p:animEffect transition="in" filter="fade">
                                      <p:cBhvr>
                                        <p:cTn id="29" dur="750"/>
                                        <p:tgtEl>
                                          <p:spTgt spid="23">
                                            <p:txEl>
                                              <p:pRg st="2" end="2"/>
                                            </p:txEl>
                                          </p:spTgt>
                                        </p:tgtEl>
                                      </p:cBhvr>
                                    </p:animEffect>
                                    <p:anim calcmode="lin" valueType="num">
                                      <p:cBhvr>
                                        <p:cTn id="30" dur="75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31" dur="75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3">
                                            <p:txEl>
                                              <p:pRg st="3" end="3"/>
                                            </p:txEl>
                                          </p:spTgt>
                                        </p:tgtEl>
                                        <p:attrNameLst>
                                          <p:attrName>style.visibility</p:attrName>
                                        </p:attrNameLst>
                                      </p:cBhvr>
                                      <p:to>
                                        <p:strVal val="visible"/>
                                      </p:to>
                                    </p:set>
                                    <p:animEffect transition="in" filter="fade">
                                      <p:cBhvr>
                                        <p:cTn id="36" dur="750"/>
                                        <p:tgtEl>
                                          <p:spTgt spid="23">
                                            <p:txEl>
                                              <p:pRg st="3" end="3"/>
                                            </p:txEl>
                                          </p:spTgt>
                                        </p:tgtEl>
                                      </p:cBhvr>
                                    </p:animEffect>
                                    <p:anim calcmode="lin" valueType="num">
                                      <p:cBhvr>
                                        <p:cTn id="37" dur="75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38" dur="75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
          <p:cNvSpPr/>
          <p:nvPr/>
        </p:nvSpPr>
        <p:spPr>
          <a:xfrm>
            <a:off x="752312" y="817960"/>
            <a:ext cx="10940716" cy="777600"/>
          </a:xfrm>
          <a:custGeom>
            <a:avLst/>
            <a:gdLst>
              <a:gd name="connsiteX0" fmla="*/ 0 w 10940716"/>
              <a:gd name="connsiteY0" fmla="*/ 0 h 777600"/>
              <a:gd name="connsiteX1" fmla="*/ 10940716 w 10940716"/>
              <a:gd name="connsiteY1" fmla="*/ 0 h 777600"/>
              <a:gd name="connsiteX2" fmla="*/ 10940716 w 10940716"/>
              <a:gd name="connsiteY2" fmla="*/ 777600 h 777600"/>
              <a:gd name="connsiteX3" fmla="*/ 0 w 10940716"/>
              <a:gd name="connsiteY3" fmla="*/ 777600 h 777600"/>
              <a:gd name="connsiteX4" fmla="*/ 0 w 10940716"/>
              <a:gd name="connsiteY4" fmla="*/ 0 h 77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777600">
                <a:moveTo>
                  <a:pt x="0" y="0"/>
                </a:moveTo>
                <a:lnTo>
                  <a:pt x="10940716" y="0"/>
                </a:lnTo>
                <a:lnTo>
                  <a:pt x="10940716" y="777600"/>
                </a:lnTo>
                <a:lnTo>
                  <a:pt x="0" y="777600"/>
                </a:lnTo>
                <a:lnTo>
                  <a:pt x="0" y="0"/>
                </a:lnTo>
                <a:close/>
              </a:path>
            </a:pathLst>
          </a:custGeom>
          <a:solidFill>
            <a:srgbClr val="2254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3600" dirty="0" smtClean="0">
                <a:solidFill>
                  <a:schemeClr val="bg1"/>
                </a:solidFill>
                <a:effectLst>
                  <a:outerShdw blurRad="38100" dist="38100" dir="2700000" algn="tl">
                    <a:srgbClr val="000000">
                      <a:alpha val="43137"/>
                    </a:srgbClr>
                  </a:outerShdw>
                </a:effectLst>
              </a:rPr>
              <a:t>Central </a:t>
            </a:r>
            <a:r>
              <a:rPr lang="en-US" sz="3600" dirty="0">
                <a:solidFill>
                  <a:schemeClr val="bg1"/>
                </a:solidFill>
                <a:effectLst>
                  <a:outerShdw blurRad="38100" dist="38100" dir="2700000" algn="tl">
                    <a:srgbClr val="000000">
                      <a:alpha val="43137"/>
                    </a:srgbClr>
                  </a:outerShdw>
                </a:effectLst>
              </a:rPr>
              <a:t>Limit Theorem, colloquial version</a:t>
            </a:r>
            <a:endParaRPr lang="en-US" sz="3600" kern="1200" dirty="0">
              <a:solidFill>
                <a:schemeClr val="bg1"/>
              </a:solidFill>
              <a:effectLst>
                <a:outerShdw blurRad="38100" dist="38100" dir="2700000" algn="tl">
                  <a:srgbClr val="000000">
                    <a:alpha val="43137"/>
                  </a:srgbClr>
                </a:outerShdw>
              </a:effectLst>
            </a:endParaRPr>
          </a:p>
        </p:txBody>
      </p:sp>
      <p:sp>
        <p:nvSpPr>
          <p:cNvPr id="23" name="Freeform 22"/>
          <p:cNvSpPr/>
          <p:nvPr/>
        </p:nvSpPr>
        <p:spPr>
          <a:xfrm>
            <a:off x="752312" y="1595560"/>
            <a:ext cx="10940716" cy="3863544"/>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solidFill>
            <a:srgbClr val="F2FFE3"/>
          </a:soli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4018" tIns="144018" rIns="192024" bIns="216027" numCol="1" spcCol="1270" anchor="t" anchorCtr="0">
            <a:noAutofit/>
          </a:bodyPr>
          <a:lstStyle/>
          <a:p>
            <a:pPr marL="342900" indent="-342900">
              <a:spcBef>
                <a:spcPts val="600"/>
              </a:spcBef>
              <a:spcAft>
                <a:spcPts val="600"/>
              </a:spcAft>
              <a:buFont typeface="Wingdings" panose="05000000000000000000" pitchFamily="2" charset="2"/>
              <a:buChar char="§"/>
            </a:pPr>
            <a:r>
              <a:rPr lang="en-US" sz="2400" dirty="0"/>
              <a:t>No matter what shape the distribution of a population has, the distribution of </a:t>
            </a:r>
            <a:r>
              <a:rPr lang="en-US" sz="2400" i="1" dirty="0"/>
              <a:t>means </a:t>
            </a:r>
            <a:r>
              <a:rPr lang="en-US" sz="2400" dirty="0" smtClean="0"/>
              <a:t>computed </a:t>
            </a:r>
            <a:r>
              <a:rPr lang="en-US" sz="2400" dirty="0"/>
              <a:t>for samples of size </a:t>
            </a:r>
            <a:r>
              <a:rPr lang="en-US" sz="2400" i="1" dirty="0"/>
              <a:t>N </a:t>
            </a:r>
            <a:r>
              <a:rPr lang="en-US" sz="2400" dirty="0"/>
              <a:t>is approximately bell-shaped (normal). </a:t>
            </a:r>
            <a:endParaRPr lang="en-US" sz="2400" dirty="0" smtClean="0"/>
          </a:p>
          <a:p>
            <a:pPr marL="342900" indent="-342900">
              <a:spcBef>
                <a:spcPts val="600"/>
              </a:spcBef>
              <a:spcAft>
                <a:spcPts val="600"/>
              </a:spcAft>
              <a:buFont typeface="Wingdings" panose="05000000000000000000" pitchFamily="2" charset="2"/>
              <a:buChar char="§"/>
            </a:pPr>
            <a:r>
              <a:rPr lang="en-US" sz="2400" dirty="0" smtClean="0"/>
              <a:t>The </a:t>
            </a:r>
            <a:r>
              <a:rPr lang="en-US" sz="2400" dirty="0"/>
              <a:t>approximation gets better as </a:t>
            </a:r>
            <a:r>
              <a:rPr lang="en-US" sz="2400" i="1" dirty="0"/>
              <a:t>N </a:t>
            </a:r>
            <a:r>
              <a:rPr lang="en-US" sz="2400" dirty="0"/>
              <a:t>gets larger. </a:t>
            </a:r>
            <a:endParaRPr lang="en-US" sz="2400" dirty="0" smtClean="0"/>
          </a:p>
          <a:p>
            <a:pPr marL="342900" indent="-342900">
              <a:spcBef>
                <a:spcPts val="600"/>
              </a:spcBef>
              <a:spcAft>
                <a:spcPts val="600"/>
              </a:spcAft>
              <a:buFont typeface="Wingdings" panose="05000000000000000000" pitchFamily="2" charset="2"/>
              <a:buChar char="§"/>
            </a:pPr>
            <a:r>
              <a:rPr lang="en-US" sz="2400" dirty="0" smtClean="0"/>
              <a:t>Moreover</a:t>
            </a:r>
            <a:r>
              <a:rPr lang="en-US" sz="2400" dirty="0"/>
              <a:t>, if we know the mean and standard deviation of the original distribution, the mean for the sample means will be the same as the original one, while the new standard deviation will be the original one divided by the square root of </a:t>
            </a:r>
            <a:r>
              <a:rPr lang="en-US" sz="2400" i="1" dirty="0"/>
              <a:t>N</a:t>
            </a:r>
            <a:r>
              <a:rPr lang="en-US" sz="2400" dirty="0"/>
              <a:t>.</a:t>
            </a:r>
          </a:p>
          <a:p>
            <a:pPr>
              <a:spcBef>
                <a:spcPts val="600"/>
              </a:spcBef>
              <a:spcAft>
                <a:spcPts val="600"/>
              </a:spcAft>
            </a:pPr>
            <a:endParaRPr lang="en-US" sz="3600" dirty="0"/>
          </a:p>
        </p:txBody>
      </p:sp>
      <p:sp>
        <p:nvSpPr>
          <p:cNvPr id="4" name="TextBox 3"/>
          <p:cNvSpPr txBox="1"/>
          <p:nvPr/>
        </p:nvSpPr>
        <p:spPr>
          <a:xfrm>
            <a:off x="5710989" y="6500261"/>
            <a:ext cx="6285267"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4: Probability Theory </a:t>
            </a:r>
            <a:r>
              <a:rPr lang="en-US" sz="1100" b="1" dirty="0">
                <a:solidFill>
                  <a:schemeClr val="tx2"/>
                </a:solidFill>
              </a:rPr>
              <a:t>– </a:t>
            </a:r>
            <a:r>
              <a:rPr lang="en-US" sz="1100" b="1" dirty="0" smtClean="0">
                <a:solidFill>
                  <a:schemeClr val="tx2"/>
                </a:solidFill>
              </a:rPr>
              <a:t>The Central Limit Theorem</a:t>
            </a:r>
            <a:endParaRPr lang="en-US" sz="1100" b="1" dirty="0">
              <a:solidFill>
                <a:schemeClr val="tx2"/>
              </a:solidFill>
            </a:endParaRPr>
          </a:p>
        </p:txBody>
      </p:sp>
    </p:spTree>
    <p:extLst>
      <p:ext uri="{BB962C8B-B14F-4D97-AF65-F5344CB8AC3E}">
        <p14:creationId xmlns:p14="http://schemas.microsoft.com/office/powerpoint/2010/main" val="103967452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7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750"/>
                                        <p:tgtEl>
                                          <p:spTgt spid="23"/>
                                        </p:tgtEl>
                                      </p:cBhvr>
                                    </p:animEffect>
                                  </p:childTnLst>
                                </p:cTn>
                              </p:par>
                              <p:par>
                                <p:cTn id="13" presetID="42" presetClass="entr" presetSubtype="0" fill="hold" nodeType="with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animEffect transition="in" filter="fade">
                                      <p:cBhvr>
                                        <p:cTn id="15" dur="750"/>
                                        <p:tgtEl>
                                          <p:spTgt spid="23">
                                            <p:txEl>
                                              <p:pRg st="0" end="0"/>
                                            </p:txEl>
                                          </p:spTgt>
                                        </p:tgtEl>
                                      </p:cBhvr>
                                    </p:animEffect>
                                    <p:anim calcmode="lin" valueType="num">
                                      <p:cBhvr>
                                        <p:cTn id="16" dur="75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7" dur="75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3">
                                            <p:txEl>
                                              <p:pRg st="1" end="1"/>
                                            </p:txEl>
                                          </p:spTgt>
                                        </p:tgtEl>
                                        <p:attrNameLst>
                                          <p:attrName>style.visibility</p:attrName>
                                        </p:attrNameLst>
                                      </p:cBhvr>
                                      <p:to>
                                        <p:strVal val="visible"/>
                                      </p:to>
                                    </p:set>
                                    <p:animEffect transition="in" filter="fade">
                                      <p:cBhvr>
                                        <p:cTn id="22" dur="750"/>
                                        <p:tgtEl>
                                          <p:spTgt spid="23">
                                            <p:txEl>
                                              <p:pRg st="1" end="1"/>
                                            </p:txEl>
                                          </p:spTgt>
                                        </p:tgtEl>
                                      </p:cBhvr>
                                    </p:animEffect>
                                    <p:anim calcmode="lin" valueType="num">
                                      <p:cBhvr>
                                        <p:cTn id="23" dur="75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24" dur="75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3">
                                            <p:txEl>
                                              <p:pRg st="2" end="2"/>
                                            </p:txEl>
                                          </p:spTgt>
                                        </p:tgtEl>
                                        <p:attrNameLst>
                                          <p:attrName>style.visibility</p:attrName>
                                        </p:attrNameLst>
                                      </p:cBhvr>
                                      <p:to>
                                        <p:strVal val="visible"/>
                                      </p:to>
                                    </p:set>
                                    <p:animEffect transition="in" filter="fade">
                                      <p:cBhvr>
                                        <p:cTn id="29" dur="750"/>
                                        <p:tgtEl>
                                          <p:spTgt spid="23">
                                            <p:txEl>
                                              <p:pRg st="2" end="2"/>
                                            </p:txEl>
                                          </p:spTgt>
                                        </p:tgtEl>
                                      </p:cBhvr>
                                    </p:animEffect>
                                    <p:anim calcmode="lin" valueType="num">
                                      <p:cBhvr>
                                        <p:cTn id="30" dur="75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31" dur="75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244187" y="1123310"/>
            <a:ext cx="9937187" cy="5091510"/>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pPr marL="342900" indent="-342900">
              <a:spcBef>
                <a:spcPts val="600"/>
              </a:spcBef>
              <a:spcAft>
                <a:spcPts val="600"/>
              </a:spcAft>
              <a:buFont typeface="Wingdings" panose="05000000000000000000" pitchFamily="2" charset="2"/>
              <a:buChar char="§"/>
            </a:pPr>
            <a:r>
              <a:rPr lang="en-US" sz="2400" dirty="0"/>
              <a:t>Roll a single die once and record the number on the upper face. </a:t>
            </a:r>
            <a:endParaRPr lang="en-US" sz="2400" dirty="0" smtClean="0"/>
          </a:p>
          <a:p>
            <a:pPr marL="800100" lvl="1" indent="-342900">
              <a:spcBef>
                <a:spcPts val="600"/>
              </a:spcBef>
              <a:spcAft>
                <a:spcPts val="600"/>
              </a:spcAft>
              <a:buFont typeface="Wingdings" panose="05000000000000000000" pitchFamily="2" charset="2"/>
              <a:buChar char="§"/>
            </a:pPr>
            <a:r>
              <a:rPr lang="en-US" sz="2400" dirty="0" smtClean="0"/>
              <a:t>What </a:t>
            </a:r>
            <a:r>
              <a:rPr lang="en-US" sz="2400" dirty="0"/>
              <a:t>is the distribution for this experiment? </a:t>
            </a:r>
            <a:endParaRPr lang="en-US" sz="2400" dirty="0" smtClean="0"/>
          </a:p>
          <a:p>
            <a:pPr marL="342900" indent="-342900">
              <a:spcBef>
                <a:spcPts val="600"/>
              </a:spcBef>
              <a:spcAft>
                <a:spcPts val="600"/>
              </a:spcAft>
              <a:buFont typeface="Wingdings" panose="05000000000000000000" pitchFamily="2" charset="2"/>
              <a:buChar char="§"/>
            </a:pPr>
            <a:r>
              <a:rPr lang="en-US" sz="2400" dirty="0" smtClean="0"/>
              <a:t>Now </a:t>
            </a:r>
            <a:r>
              <a:rPr lang="en-US" sz="2400" dirty="0"/>
              <a:t>roll two dice and record the average of the numbers on the up faces. </a:t>
            </a:r>
            <a:endParaRPr lang="en-US" sz="2400" dirty="0" smtClean="0"/>
          </a:p>
          <a:p>
            <a:pPr marL="800100" lvl="1" indent="-342900">
              <a:spcBef>
                <a:spcPts val="600"/>
              </a:spcBef>
              <a:spcAft>
                <a:spcPts val="600"/>
              </a:spcAft>
              <a:buFont typeface="Wingdings" panose="05000000000000000000" pitchFamily="2" charset="2"/>
              <a:buChar char="§"/>
            </a:pPr>
            <a:r>
              <a:rPr lang="en-US" sz="2400" dirty="0" smtClean="0"/>
              <a:t>What </a:t>
            </a:r>
            <a:r>
              <a:rPr lang="en-US" sz="2400" dirty="0"/>
              <a:t>is the </a:t>
            </a:r>
            <a:r>
              <a:rPr lang="en-US" sz="2400" dirty="0" smtClean="0"/>
              <a:t>distribution </a:t>
            </a:r>
            <a:r>
              <a:rPr lang="en-US" sz="2400" dirty="0"/>
              <a:t>for this experiment? </a:t>
            </a:r>
            <a:endParaRPr lang="en-US" sz="2400" dirty="0" smtClean="0"/>
          </a:p>
          <a:p>
            <a:pPr marL="342900" indent="-342900">
              <a:spcBef>
                <a:spcPts val="600"/>
              </a:spcBef>
              <a:spcAft>
                <a:spcPts val="600"/>
              </a:spcAft>
              <a:buFont typeface="Wingdings" panose="05000000000000000000" pitchFamily="2" charset="2"/>
              <a:buChar char="§"/>
            </a:pPr>
            <a:r>
              <a:rPr lang="en-US" sz="2400" dirty="0" smtClean="0"/>
              <a:t>Finally</a:t>
            </a:r>
            <a:r>
              <a:rPr lang="en-US" sz="2400" dirty="0"/>
              <a:t>, roll three dice, record the </a:t>
            </a:r>
            <a:r>
              <a:rPr lang="en-US" sz="2400" dirty="0" smtClean="0"/>
              <a:t>average</a:t>
            </a:r>
            <a:r>
              <a:rPr lang="en-US" sz="2400" dirty="0"/>
              <a:t>, and determine the distribution. </a:t>
            </a:r>
            <a:endParaRPr lang="en-US" sz="2400" dirty="0" smtClean="0"/>
          </a:p>
          <a:p>
            <a:pPr marL="800100" lvl="1" indent="-342900">
              <a:spcBef>
                <a:spcPts val="600"/>
              </a:spcBef>
              <a:spcAft>
                <a:spcPts val="600"/>
              </a:spcAft>
              <a:buFont typeface="Wingdings" panose="05000000000000000000" pitchFamily="2" charset="2"/>
              <a:buChar char="§"/>
            </a:pPr>
            <a:r>
              <a:rPr lang="en-US" sz="2400" dirty="0" smtClean="0"/>
              <a:t>Relate </a:t>
            </a:r>
            <a:r>
              <a:rPr lang="en-US" sz="2400" dirty="0"/>
              <a:t>your results to the Central Limit Theorem.</a:t>
            </a:r>
          </a:p>
          <a:p>
            <a:pPr>
              <a:spcBef>
                <a:spcPts val="600"/>
              </a:spcBef>
              <a:spcAft>
                <a:spcPts val="600"/>
              </a:spcAft>
            </a:pPr>
            <a:endParaRPr lang="en-US" sz="2400" dirty="0" smtClean="0"/>
          </a:p>
          <a:p>
            <a:pPr defTabSz="1244600">
              <a:spcBef>
                <a:spcPts val="600"/>
              </a:spcBef>
              <a:spcAft>
                <a:spcPts val="600"/>
              </a:spcAft>
            </a:pPr>
            <a:endParaRPr lang="en-US" sz="2400" kern="1200" dirty="0" smtClean="0"/>
          </a:p>
        </p:txBody>
      </p:sp>
      <p:sp>
        <p:nvSpPr>
          <p:cNvPr id="8" name="Freeform 7"/>
          <p:cNvSpPr/>
          <p:nvPr/>
        </p:nvSpPr>
        <p:spPr>
          <a:xfrm>
            <a:off x="1370905" y="738273"/>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sp>
        <p:nvSpPr>
          <p:cNvPr id="4" name="TextBox 3"/>
          <p:cNvSpPr txBox="1"/>
          <p:nvPr/>
        </p:nvSpPr>
        <p:spPr>
          <a:xfrm>
            <a:off x="5710989" y="6500261"/>
            <a:ext cx="6285267"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4: Probability Theory </a:t>
            </a:r>
            <a:r>
              <a:rPr lang="en-US" sz="1100" b="1" dirty="0">
                <a:solidFill>
                  <a:schemeClr val="tx2"/>
                </a:solidFill>
              </a:rPr>
              <a:t>– </a:t>
            </a:r>
            <a:r>
              <a:rPr lang="en-US" sz="1100" b="1" dirty="0" smtClean="0">
                <a:solidFill>
                  <a:schemeClr val="tx2"/>
                </a:solidFill>
              </a:rPr>
              <a:t>The Central Limit Theorem</a:t>
            </a:r>
            <a:endParaRPr lang="en-US" sz="1100" b="1" dirty="0">
              <a:solidFill>
                <a:schemeClr val="tx2"/>
              </a:solidFill>
            </a:endParaRPr>
          </a:p>
        </p:txBody>
      </p:sp>
    </p:spTree>
    <p:extLst>
      <p:ext uri="{BB962C8B-B14F-4D97-AF65-F5344CB8AC3E}">
        <p14:creationId xmlns:p14="http://schemas.microsoft.com/office/powerpoint/2010/main" val="353005489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750"/>
                                        <p:tgtEl>
                                          <p:spTgt spid="7">
                                            <p:txEl>
                                              <p:pRg st="1" end="1"/>
                                            </p:txEl>
                                          </p:spTgt>
                                        </p:tgtEl>
                                      </p:cBhvr>
                                    </p:animEffect>
                                    <p:anim calcmode="lin" valueType="num">
                                      <p:cBhvr>
                                        <p:cTn id="8" dur="75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750"/>
                                        <p:tgtEl>
                                          <p:spTgt spid="7">
                                            <p:txEl>
                                              <p:pRg st="2" end="2"/>
                                            </p:txEl>
                                          </p:spTgt>
                                        </p:tgtEl>
                                      </p:cBhvr>
                                    </p:animEffect>
                                    <p:anim calcmode="lin" valueType="num">
                                      <p:cBhvr>
                                        <p:cTn id="15" dur="75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fade">
                                      <p:cBhvr>
                                        <p:cTn id="21" dur="750"/>
                                        <p:tgtEl>
                                          <p:spTgt spid="7">
                                            <p:txEl>
                                              <p:pRg st="3" end="3"/>
                                            </p:txEl>
                                          </p:spTgt>
                                        </p:tgtEl>
                                      </p:cBhvr>
                                    </p:animEffect>
                                    <p:anim calcmode="lin" valueType="num">
                                      <p:cBhvr>
                                        <p:cTn id="22" dur="75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animEffect transition="in" filter="fade">
                                      <p:cBhvr>
                                        <p:cTn id="28" dur="750"/>
                                        <p:tgtEl>
                                          <p:spTgt spid="7">
                                            <p:txEl>
                                              <p:pRg st="4" end="4"/>
                                            </p:txEl>
                                          </p:spTgt>
                                        </p:tgtEl>
                                      </p:cBhvr>
                                    </p:animEffect>
                                    <p:anim calcmode="lin" valueType="num">
                                      <p:cBhvr>
                                        <p:cTn id="29" dur="75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0" dur="75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animEffect transition="in" filter="fade">
                                      <p:cBhvr>
                                        <p:cTn id="35" dur="750"/>
                                        <p:tgtEl>
                                          <p:spTgt spid="7">
                                            <p:txEl>
                                              <p:pRg st="5" end="5"/>
                                            </p:txEl>
                                          </p:spTgt>
                                        </p:tgtEl>
                                      </p:cBhvr>
                                    </p:animEffect>
                                    <p:anim calcmode="lin" valueType="num">
                                      <p:cBhvr>
                                        <p:cTn id="36" dur="75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37" dur="75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1390" y="980662"/>
            <a:ext cx="10721009" cy="1462288"/>
          </a:xfrm>
        </p:spPr>
        <p:txBody>
          <a:bodyPr>
            <a:normAutofit/>
          </a:bodyPr>
          <a:lstStyle/>
          <a:p>
            <a:r>
              <a:rPr lang="en-US" sz="2400" dirty="0"/>
              <a:t>If we roll a single die, the numbers 1 to 6 are all equally likely to come up. Thus, the probability for each outcome is 1/6 so that the distribution looks like Figure 4.16.</a:t>
            </a:r>
          </a:p>
          <a:p>
            <a:pPr marL="68580" indent="0">
              <a:buNone/>
            </a:pPr>
            <a:endParaRPr lang="en-US" sz="2400" dirty="0"/>
          </a:p>
        </p:txBody>
      </p:sp>
      <p:sp>
        <p:nvSpPr>
          <p:cNvPr id="3" name="TextBox 2"/>
          <p:cNvSpPr txBox="1"/>
          <p:nvPr/>
        </p:nvSpPr>
        <p:spPr>
          <a:xfrm>
            <a:off x="5710989" y="6500261"/>
            <a:ext cx="6285267"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4: Probability Theory </a:t>
            </a:r>
            <a:r>
              <a:rPr lang="en-US" sz="1100" b="1" dirty="0">
                <a:solidFill>
                  <a:schemeClr val="tx2"/>
                </a:solidFill>
              </a:rPr>
              <a:t>– </a:t>
            </a:r>
            <a:r>
              <a:rPr lang="en-US" sz="1100" b="1" dirty="0" smtClean="0">
                <a:solidFill>
                  <a:schemeClr val="tx2"/>
                </a:solidFill>
              </a:rPr>
              <a:t>The Central Limit Theorem</a:t>
            </a:r>
            <a:endParaRPr lang="en-US" sz="1100" b="1" dirty="0">
              <a:solidFill>
                <a:schemeClr val="tx2"/>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9350" y="2630108"/>
            <a:ext cx="7353300" cy="2943225"/>
          </a:xfrm>
          <a:prstGeom prst="rect">
            <a:avLst/>
          </a:prstGeom>
        </p:spPr>
      </p:pic>
    </p:spTree>
    <p:extLst>
      <p:ext uri="{BB962C8B-B14F-4D97-AF65-F5344CB8AC3E}">
        <p14:creationId xmlns:p14="http://schemas.microsoft.com/office/powerpoint/2010/main" val="384256584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The </a:t>
            </a:r>
            <a:r>
              <a:rPr lang="en-US" sz="2800" dirty="0"/>
              <a:t>first experiment consists of throwing a single coin. </a:t>
            </a:r>
            <a:endParaRPr lang="en-US" sz="2800" dirty="0" smtClean="0"/>
          </a:p>
          <a:p>
            <a:pPr lvl="1"/>
            <a:r>
              <a:rPr lang="en-US" dirty="0" smtClean="0"/>
              <a:t>Two </a:t>
            </a:r>
            <a:r>
              <a:rPr lang="en-US" dirty="0"/>
              <a:t>possible </a:t>
            </a:r>
            <a:r>
              <a:rPr lang="en-US" dirty="0" smtClean="0"/>
              <a:t>outcomes – </a:t>
            </a:r>
            <a:r>
              <a:rPr lang="en-US" dirty="0"/>
              <a:t>heads or tails (coins do not land on their side</a:t>
            </a:r>
            <a:r>
              <a:rPr lang="en-US" dirty="0" smtClean="0"/>
              <a:t>) </a:t>
            </a:r>
          </a:p>
          <a:p>
            <a:pPr lvl="2"/>
            <a:r>
              <a:rPr lang="en-US" dirty="0" smtClean="0"/>
              <a:t>Thus</a:t>
            </a:r>
            <a:r>
              <a:rPr lang="en-US" dirty="0"/>
              <a:t>, the sample space </a:t>
            </a:r>
            <a:r>
              <a:rPr lang="en-US" b="1" i="1" dirty="0"/>
              <a:t>S </a:t>
            </a:r>
            <a:r>
              <a:rPr lang="en-US" dirty="0"/>
              <a:t>is {</a:t>
            </a:r>
            <a:r>
              <a:rPr lang="en-US" i="1" dirty="0"/>
              <a:t>H</a:t>
            </a:r>
            <a:r>
              <a:rPr lang="en-US" dirty="0"/>
              <a:t>, </a:t>
            </a:r>
            <a:r>
              <a:rPr lang="en-US" i="1" dirty="0" smtClean="0"/>
              <a:t>T</a:t>
            </a:r>
            <a:r>
              <a:rPr lang="en-US" dirty="0" smtClean="0"/>
              <a:t>}. </a:t>
            </a:r>
            <a:endParaRPr lang="en-US" dirty="0" smtClean="0"/>
          </a:p>
          <a:p>
            <a:pPr lvl="1"/>
            <a:r>
              <a:rPr lang="en-US" dirty="0" smtClean="0"/>
              <a:t>Whenever </a:t>
            </a:r>
            <a:r>
              <a:rPr lang="en-US" dirty="0"/>
              <a:t>all outcomes of an experiment are equally likely, we can compute probabilities simply by counting. </a:t>
            </a:r>
            <a:endParaRPr lang="en-US" dirty="0" smtClean="0"/>
          </a:p>
          <a:p>
            <a:pPr lvl="2"/>
            <a:r>
              <a:rPr lang="en-US" dirty="0" smtClean="0"/>
              <a:t>We </a:t>
            </a:r>
            <a:r>
              <a:rPr lang="en-US" dirty="0"/>
              <a:t>have for any event </a:t>
            </a:r>
            <a:r>
              <a:rPr lang="en-US" b="1" i="1" dirty="0"/>
              <a:t>E</a:t>
            </a:r>
            <a:r>
              <a:rPr lang="en-US" dirty="0"/>
              <a:t>: </a:t>
            </a:r>
            <a:endParaRPr lang="en-US" dirty="0" smtClean="0"/>
          </a:p>
          <a:p>
            <a:endParaRPr lang="en-US" sz="2400" dirty="0" smtClean="0"/>
          </a:p>
          <a:p>
            <a:pPr marL="68580" indent="0">
              <a:buNone/>
            </a:pPr>
            <a:endParaRPr lang="en-US" sz="2400" dirty="0"/>
          </a:p>
          <a:p>
            <a:pPr marL="68580" indent="0">
              <a:buNone/>
            </a:pPr>
            <a:endParaRPr lang="en-US" sz="2400" dirty="0"/>
          </a:p>
          <a:p>
            <a:pPr lvl="2"/>
            <a:r>
              <a:rPr lang="en-US" dirty="0"/>
              <a:t>where </a:t>
            </a:r>
            <a:r>
              <a:rPr lang="en-US" b="1" i="1" dirty="0"/>
              <a:t>S </a:t>
            </a:r>
            <a:r>
              <a:rPr lang="en-US" dirty="0"/>
              <a:t>is the sample space, as </a:t>
            </a:r>
            <a:r>
              <a:rPr lang="en-US" dirty="0" smtClean="0"/>
              <a:t>usual</a:t>
            </a:r>
          </a:p>
          <a:p>
            <a:pPr marL="68580" indent="0" algn="ctr">
              <a:buNone/>
            </a:pPr>
            <a:endParaRPr lang="en-US" sz="2400" dirty="0" smtClean="0"/>
          </a:p>
          <a:p>
            <a:pPr marL="68580" indent="0" algn="ctr">
              <a:buNone/>
            </a:pPr>
            <a:endParaRPr lang="en-US" sz="2400" dirty="0"/>
          </a:p>
          <a:p>
            <a:pPr marL="68580" indent="0" algn="ctr">
              <a:buNone/>
            </a:pPr>
            <a:endParaRPr lang="en-US" sz="2400" dirty="0" smtClean="0"/>
          </a:p>
          <a:p>
            <a:pPr marL="68580" indent="0" algn="ctr">
              <a:buNone/>
            </a:pPr>
            <a:endParaRPr lang="en-US"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3719" y="4088073"/>
            <a:ext cx="2979761" cy="1028227"/>
          </a:xfrm>
          <a:prstGeom prst="rect">
            <a:avLst/>
          </a:prstGeom>
        </p:spPr>
      </p:pic>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4: Probability Theory – Introduction</a:t>
            </a:r>
            <a:endParaRPr lang="en-US" sz="1100" b="1" dirty="0">
              <a:solidFill>
                <a:schemeClr val="tx2"/>
              </a:solidFill>
            </a:endParaRPr>
          </a:p>
        </p:txBody>
      </p:sp>
    </p:spTree>
    <p:extLst>
      <p:ext uri="{BB962C8B-B14F-4D97-AF65-F5344CB8AC3E}">
        <p14:creationId xmlns:p14="http://schemas.microsoft.com/office/powerpoint/2010/main" val="289971706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750"/>
                                        <p:tgtEl>
                                          <p:spTgt spid="2">
                                            <p:txEl>
                                              <p:pRg st="3" end="3"/>
                                            </p:txEl>
                                          </p:spTgt>
                                        </p:tgtEl>
                                      </p:cBhvr>
                                    </p:animEffect>
                                    <p:anim calcmode="lin" valueType="num">
                                      <p:cBhvr>
                                        <p:cTn id="22"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750"/>
                                        <p:tgtEl>
                                          <p:spTgt spid="2">
                                            <p:txEl>
                                              <p:pRg st="4" end="4"/>
                                            </p:txEl>
                                          </p:spTgt>
                                        </p:tgtEl>
                                      </p:cBhvr>
                                    </p:animEffect>
                                    <p:anim calcmode="lin" valueType="num">
                                      <p:cBhvr>
                                        <p:cTn id="29" dur="75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750" fill="hold"/>
                                        <p:tgtEl>
                                          <p:spTgt spid="2">
                                            <p:txEl>
                                              <p:pRg st="4" end="4"/>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750"/>
                                        <p:tgtEl>
                                          <p:spTgt spid="3"/>
                                        </p:tgtEl>
                                      </p:cBhvr>
                                    </p:animEffect>
                                    <p:anim calcmode="lin" valueType="num">
                                      <p:cBhvr>
                                        <p:cTn id="34" dur="750" fill="hold"/>
                                        <p:tgtEl>
                                          <p:spTgt spid="3"/>
                                        </p:tgtEl>
                                        <p:attrNameLst>
                                          <p:attrName>ppt_x</p:attrName>
                                        </p:attrNameLst>
                                      </p:cBhvr>
                                      <p:tavLst>
                                        <p:tav tm="0">
                                          <p:val>
                                            <p:strVal val="#ppt_x"/>
                                          </p:val>
                                        </p:tav>
                                        <p:tav tm="100000">
                                          <p:val>
                                            <p:strVal val="#ppt_x"/>
                                          </p:val>
                                        </p:tav>
                                      </p:tavLst>
                                    </p:anim>
                                    <p:anim calcmode="lin" valueType="num">
                                      <p:cBhvr>
                                        <p:cTn id="35" dur="75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
                                            <p:txEl>
                                              <p:pRg st="8" end="8"/>
                                            </p:txEl>
                                          </p:spTgt>
                                        </p:tgtEl>
                                        <p:attrNameLst>
                                          <p:attrName>style.visibility</p:attrName>
                                        </p:attrNameLst>
                                      </p:cBhvr>
                                      <p:to>
                                        <p:strVal val="visible"/>
                                      </p:to>
                                    </p:set>
                                    <p:animEffect transition="in" filter="fade">
                                      <p:cBhvr>
                                        <p:cTn id="40" dur="750"/>
                                        <p:tgtEl>
                                          <p:spTgt spid="2">
                                            <p:txEl>
                                              <p:pRg st="8" end="8"/>
                                            </p:txEl>
                                          </p:spTgt>
                                        </p:tgtEl>
                                      </p:cBhvr>
                                    </p:animEffect>
                                    <p:anim calcmode="lin" valueType="num">
                                      <p:cBhvr>
                                        <p:cTn id="41" dur="75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42" dur="75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1390" y="980661"/>
            <a:ext cx="10721009" cy="1830777"/>
          </a:xfrm>
        </p:spPr>
        <p:txBody>
          <a:bodyPr>
            <a:normAutofit/>
          </a:bodyPr>
          <a:lstStyle/>
          <a:p>
            <a:r>
              <a:rPr lang="en-US" sz="2400" dirty="0"/>
              <a:t>Note that the mean </a:t>
            </a:r>
            <a:r>
              <a:rPr lang="en-US" sz="2400" i="1" dirty="0"/>
              <a:t>m </a:t>
            </a:r>
            <a:r>
              <a:rPr lang="en-US" sz="2400" dirty="0"/>
              <a:t>= 3.5 and the standard deviation </a:t>
            </a:r>
            <a:r>
              <a:rPr lang="en-US" sz="2400" i="1" dirty="0"/>
              <a:t>s </a:t>
            </a:r>
            <a:r>
              <a:rPr lang="en-US" sz="2400" dirty="0"/>
              <a:t>= 1.7078. </a:t>
            </a:r>
            <a:endParaRPr lang="en-US" sz="2400" dirty="0" smtClean="0"/>
          </a:p>
          <a:p>
            <a:r>
              <a:rPr lang="en-US" sz="2400" dirty="0" smtClean="0"/>
              <a:t>If </a:t>
            </a:r>
            <a:r>
              <a:rPr lang="en-US" sz="2400" dirty="0"/>
              <a:t>we throw two dice and record their average, we get the </a:t>
            </a:r>
            <a:r>
              <a:rPr lang="en-US" sz="2400" dirty="0" smtClean="0"/>
              <a:t>outcomes 2/2</a:t>
            </a:r>
            <a:r>
              <a:rPr lang="en-US" sz="2400" dirty="0"/>
              <a:t>, 3/2, 4/2, 5/2, 6/2, 7/2, 8/2, 9/2, 10/2, 11/2, and 12/2. </a:t>
            </a:r>
            <a:endParaRPr lang="en-US" sz="2400" dirty="0" smtClean="0"/>
          </a:p>
          <a:p>
            <a:pPr lvl="1"/>
            <a:r>
              <a:rPr lang="en-US" sz="2200" dirty="0" smtClean="0"/>
              <a:t>We </a:t>
            </a:r>
            <a:r>
              <a:rPr lang="en-US" sz="2200" dirty="0"/>
              <a:t>can list these outcomes in Table 4.4, similar to what we did before.</a:t>
            </a:r>
          </a:p>
          <a:p>
            <a:pPr marL="68580" indent="0">
              <a:buNone/>
            </a:pPr>
            <a:endParaRPr lang="en-US" sz="2400" dirty="0"/>
          </a:p>
        </p:txBody>
      </p:sp>
      <p:sp>
        <p:nvSpPr>
          <p:cNvPr id="3" name="TextBox 2"/>
          <p:cNvSpPr txBox="1"/>
          <p:nvPr/>
        </p:nvSpPr>
        <p:spPr>
          <a:xfrm>
            <a:off x="5710989" y="6500261"/>
            <a:ext cx="6285267"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4: Probability Theory </a:t>
            </a:r>
            <a:r>
              <a:rPr lang="en-US" sz="1100" b="1" dirty="0">
                <a:solidFill>
                  <a:schemeClr val="tx2"/>
                </a:solidFill>
              </a:rPr>
              <a:t>– </a:t>
            </a:r>
            <a:r>
              <a:rPr lang="en-US" sz="1100" b="1" dirty="0" smtClean="0">
                <a:solidFill>
                  <a:schemeClr val="tx2"/>
                </a:solidFill>
              </a:rPr>
              <a:t>The Central Limit Theorem</a:t>
            </a:r>
            <a:endParaRPr lang="en-US" sz="1100" b="1" dirty="0">
              <a:solidFill>
                <a:schemeClr val="tx2"/>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654" y="2759097"/>
            <a:ext cx="5880480" cy="3554341"/>
          </a:xfrm>
          <a:prstGeom prst="rect">
            <a:avLst/>
          </a:prstGeom>
        </p:spPr>
      </p:pic>
    </p:spTree>
    <p:extLst>
      <p:ext uri="{BB962C8B-B14F-4D97-AF65-F5344CB8AC3E}">
        <p14:creationId xmlns:p14="http://schemas.microsoft.com/office/powerpoint/2010/main" val="249383526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1390" y="980661"/>
            <a:ext cx="10721009" cy="984617"/>
          </a:xfrm>
        </p:spPr>
        <p:txBody>
          <a:bodyPr>
            <a:normAutofit/>
          </a:bodyPr>
          <a:lstStyle/>
          <a:p>
            <a:r>
              <a:rPr lang="en-US" sz="2400" dirty="0"/>
              <a:t>As before, we can determine the probabilities by counting to create the distribution in Figure 4.17.</a:t>
            </a:r>
          </a:p>
          <a:p>
            <a:pPr marL="68580" indent="0">
              <a:buNone/>
            </a:pPr>
            <a:endParaRPr lang="en-US" sz="2400" dirty="0"/>
          </a:p>
        </p:txBody>
      </p:sp>
      <p:sp>
        <p:nvSpPr>
          <p:cNvPr id="3" name="TextBox 2"/>
          <p:cNvSpPr txBox="1"/>
          <p:nvPr/>
        </p:nvSpPr>
        <p:spPr>
          <a:xfrm>
            <a:off x="5710989" y="6500261"/>
            <a:ext cx="6285267"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4: Probability Theory </a:t>
            </a:r>
            <a:r>
              <a:rPr lang="en-US" sz="1100" b="1" dirty="0">
                <a:solidFill>
                  <a:schemeClr val="tx2"/>
                </a:solidFill>
              </a:rPr>
              <a:t>– </a:t>
            </a:r>
            <a:r>
              <a:rPr lang="en-US" sz="1100" b="1" dirty="0" smtClean="0">
                <a:solidFill>
                  <a:schemeClr val="tx2"/>
                </a:solidFill>
              </a:rPr>
              <a:t>The Central Limit Theorem</a:t>
            </a:r>
            <a:endParaRPr lang="en-US" sz="1100" b="1" dirty="0">
              <a:solidFill>
                <a:schemeClr val="tx2"/>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4445" y="1965278"/>
            <a:ext cx="8843110" cy="4132218"/>
          </a:xfrm>
          <a:prstGeom prst="rect">
            <a:avLst/>
          </a:prstGeom>
        </p:spPr>
      </p:pic>
    </p:spTree>
    <p:extLst>
      <p:ext uri="{BB962C8B-B14F-4D97-AF65-F5344CB8AC3E}">
        <p14:creationId xmlns:p14="http://schemas.microsoft.com/office/powerpoint/2010/main" val="68070961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1388" y="852324"/>
            <a:ext cx="10721009" cy="5379196"/>
          </a:xfrm>
        </p:spPr>
        <p:txBody>
          <a:bodyPr>
            <a:noAutofit/>
          </a:bodyPr>
          <a:lstStyle/>
          <a:p>
            <a:r>
              <a:rPr lang="en-US" sz="2400" dirty="0"/>
              <a:t>Now we throw three dice and record the average. </a:t>
            </a:r>
            <a:endParaRPr lang="en-US" sz="2400" dirty="0" smtClean="0"/>
          </a:p>
          <a:p>
            <a:pPr lvl="1"/>
            <a:r>
              <a:rPr lang="en-US" dirty="0" smtClean="0"/>
              <a:t>There </a:t>
            </a:r>
            <a:r>
              <a:rPr lang="en-US" dirty="0"/>
              <a:t>are 6 </a:t>
            </a:r>
            <a:r>
              <a:rPr lang="en-US" dirty="0">
                <a:latin typeface="Symbol" panose="05050102010706020507" pitchFamily="18" charset="2"/>
              </a:rPr>
              <a:t>´ </a:t>
            </a:r>
            <a:r>
              <a:rPr lang="en-US" dirty="0" smtClean="0"/>
              <a:t>6 </a:t>
            </a:r>
            <a:r>
              <a:rPr lang="en-US" dirty="0">
                <a:latin typeface="Symbol" panose="05050102010706020507" pitchFamily="18" charset="2"/>
              </a:rPr>
              <a:t>´ </a:t>
            </a:r>
            <a:r>
              <a:rPr lang="en-US" dirty="0" smtClean="0"/>
              <a:t>6 </a:t>
            </a:r>
            <a:r>
              <a:rPr lang="en-US" dirty="0"/>
              <a:t>= 216 total possibilities, with probabilities like </a:t>
            </a:r>
            <a:r>
              <a:rPr lang="en-US" i="1" dirty="0"/>
              <a:t>P</a:t>
            </a:r>
            <a:r>
              <a:rPr lang="en-US" dirty="0"/>
              <a:t>(</a:t>
            </a:r>
            <a:r>
              <a:rPr lang="en-US" i="1" dirty="0"/>
              <a:t>average </a:t>
            </a:r>
            <a:r>
              <a:rPr lang="en-US" dirty="0"/>
              <a:t>= 3/3) = </a:t>
            </a:r>
            <a:r>
              <a:rPr lang="en-US" i="1" dirty="0"/>
              <a:t>P</a:t>
            </a:r>
            <a:r>
              <a:rPr lang="en-US" dirty="0"/>
              <a:t>({1,1,1}) = 1/216, </a:t>
            </a:r>
            <a:r>
              <a:rPr lang="en-US" i="1" dirty="0"/>
              <a:t>P</a:t>
            </a:r>
            <a:r>
              <a:rPr lang="en-US" dirty="0"/>
              <a:t>(</a:t>
            </a:r>
            <a:r>
              <a:rPr lang="en-US" i="1" dirty="0"/>
              <a:t>average </a:t>
            </a:r>
            <a:r>
              <a:rPr lang="en-US" dirty="0"/>
              <a:t>= 4/3) = </a:t>
            </a:r>
            <a:r>
              <a:rPr lang="en-US" i="1" dirty="0"/>
              <a:t>P</a:t>
            </a:r>
            <a:r>
              <a:rPr lang="en-US" dirty="0"/>
              <a:t>({1,1,2}, {1,2,1}, {2,1,1}) = 3/216, and so on. </a:t>
            </a:r>
            <a:endParaRPr lang="en-US" dirty="0" smtClean="0"/>
          </a:p>
          <a:p>
            <a:pPr lvl="1"/>
            <a:endParaRPr lang="en-US" dirty="0"/>
          </a:p>
          <a:p>
            <a:pPr lvl="1"/>
            <a:endParaRPr lang="en-US" dirty="0" smtClean="0"/>
          </a:p>
          <a:p>
            <a:pPr lvl="1"/>
            <a:endParaRPr lang="en-US" dirty="0"/>
          </a:p>
          <a:p>
            <a:pPr lvl="1"/>
            <a:endParaRPr lang="en-US" dirty="0" smtClean="0"/>
          </a:p>
          <a:p>
            <a:pPr marL="454914" lvl="1" indent="0">
              <a:buNone/>
            </a:pPr>
            <a:endParaRPr lang="en-US" dirty="0"/>
          </a:p>
          <a:p>
            <a:pPr lvl="1"/>
            <a:endParaRPr lang="en-US" dirty="0" smtClean="0"/>
          </a:p>
          <a:p>
            <a:pPr lvl="1"/>
            <a:r>
              <a:rPr lang="en-US" sz="2200" dirty="0" smtClean="0"/>
              <a:t>We </a:t>
            </a:r>
            <a:r>
              <a:rPr lang="en-US" sz="2200" dirty="0"/>
              <a:t>can see that as the sample size </a:t>
            </a:r>
            <a:r>
              <a:rPr lang="en-US" sz="2200" i="1" dirty="0"/>
              <a:t>N </a:t>
            </a:r>
            <a:r>
              <a:rPr lang="en-US" sz="2200" dirty="0"/>
              <a:t>increases, the distribution looks more and more bell-shaped (normal), exactly as the Central Limit </a:t>
            </a:r>
            <a:r>
              <a:rPr lang="en-US" sz="2200" dirty="0" smtClean="0"/>
              <a:t>Theorem </a:t>
            </a:r>
            <a:r>
              <a:rPr lang="en-US" sz="2200" dirty="0"/>
              <a:t>predicts.</a:t>
            </a:r>
          </a:p>
          <a:p>
            <a:pPr marL="68580" indent="0">
              <a:buNone/>
            </a:pPr>
            <a:endParaRPr lang="en-US" sz="2400" dirty="0"/>
          </a:p>
        </p:txBody>
      </p:sp>
      <p:sp>
        <p:nvSpPr>
          <p:cNvPr id="3" name="TextBox 2"/>
          <p:cNvSpPr txBox="1"/>
          <p:nvPr/>
        </p:nvSpPr>
        <p:spPr>
          <a:xfrm>
            <a:off x="5710989" y="6500261"/>
            <a:ext cx="6285267"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4: Probability Theory </a:t>
            </a:r>
            <a:r>
              <a:rPr lang="en-US" sz="1100" b="1" dirty="0">
                <a:solidFill>
                  <a:schemeClr val="tx2"/>
                </a:solidFill>
              </a:rPr>
              <a:t>– </a:t>
            </a:r>
            <a:r>
              <a:rPr lang="en-US" sz="1100" b="1" dirty="0" smtClean="0">
                <a:solidFill>
                  <a:schemeClr val="tx2"/>
                </a:solidFill>
              </a:rPr>
              <a:t>The Central Limit Theorem</a:t>
            </a:r>
            <a:endParaRPr lang="en-US" sz="1100" b="1" dirty="0">
              <a:solidFill>
                <a:schemeClr val="tx2"/>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0438" y="2559561"/>
            <a:ext cx="6202907" cy="2537553"/>
          </a:xfrm>
          <a:prstGeom prst="rect">
            <a:avLst/>
          </a:prstGeom>
        </p:spPr>
      </p:pic>
    </p:spTree>
    <p:extLst>
      <p:ext uri="{BB962C8B-B14F-4D97-AF65-F5344CB8AC3E}">
        <p14:creationId xmlns:p14="http://schemas.microsoft.com/office/powerpoint/2010/main" val="213885492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750" fill="hold"/>
                                        <p:tgtEl>
                                          <p:spTgt spid="6"/>
                                        </p:tgtEl>
                                        <p:attrNameLst>
                                          <p:attrName>ppt_w</p:attrName>
                                        </p:attrNameLst>
                                      </p:cBhvr>
                                      <p:tavLst>
                                        <p:tav tm="0">
                                          <p:val>
                                            <p:fltVal val="0"/>
                                          </p:val>
                                        </p:tav>
                                        <p:tav tm="100000">
                                          <p:val>
                                            <p:strVal val="#ppt_w"/>
                                          </p:val>
                                        </p:tav>
                                      </p:tavLst>
                                    </p:anim>
                                    <p:anim calcmode="lin" valueType="num">
                                      <p:cBhvr>
                                        <p:cTn id="15" dur="750" fill="hold"/>
                                        <p:tgtEl>
                                          <p:spTgt spid="6"/>
                                        </p:tgtEl>
                                        <p:attrNameLst>
                                          <p:attrName>ppt_h</p:attrName>
                                        </p:attrNameLst>
                                      </p:cBhvr>
                                      <p:tavLst>
                                        <p:tav tm="0">
                                          <p:val>
                                            <p:fltVal val="0"/>
                                          </p:val>
                                        </p:tav>
                                        <p:tav tm="100000">
                                          <p:val>
                                            <p:strVal val="#ppt_h"/>
                                          </p:val>
                                        </p:tav>
                                      </p:tavLst>
                                    </p:anim>
                                    <p:animEffect transition="in" filter="fade">
                                      <p:cBhvr>
                                        <p:cTn id="16" dur="75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animEffect transition="in" filter="fade">
                                      <p:cBhvr>
                                        <p:cTn id="21" dur="750"/>
                                        <p:tgtEl>
                                          <p:spTgt spid="2">
                                            <p:txEl>
                                              <p:pRg st="8" end="8"/>
                                            </p:txEl>
                                          </p:spTgt>
                                        </p:tgtEl>
                                      </p:cBhvr>
                                    </p:animEffect>
                                    <p:anim calcmode="lin" valueType="num">
                                      <p:cBhvr>
                                        <p:cTn id="22" dur="75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1390" y="980661"/>
            <a:ext cx="10721009" cy="5324889"/>
          </a:xfrm>
        </p:spPr>
        <p:txBody>
          <a:bodyPr>
            <a:normAutofit fontScale="92500" lnSpcReduction="20000"/>
          </a:bodyPr>
          <a:lstStyle/>
          <a:p>
            <a:r>
              <a:rPr lang="en-US" dirty="0"/>
              <a:t>If you want to see the Central Limit Theorem in action, check out the Central Limit Applet (see Figure 4.19; it requires the latest version of the Java plug-in, which you can download for free).</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marL="68580" indent="0">
              <a:buNone/>
            </a:pPr>
            <a:endParaRPr lang="en-US" dirty="0" smtClean="0"/>
          </a:p>
          <a:p>
            <a:pPr marL="68580" indent="0">
              <a:buNone/>
            </a:pPr>
            <a:endParaRPr lang="en-US" dirty="0" smtClean="0"/>
          </a:p>
          <a:p>
            <a:pPr>
              <a:buFont typeface="Wingdings" panose="05000000000000000000" pitchFamily="2" charset="2"/>
              <a:buChar char="v"/>
            </a:pPr>
            <a:r>
              <a:rPr lang="en-US" sz="2400" i="1" dirty="0"/>
              <a:t>Source</a:t>
            </a:r>
            <a:r>
              <a:rPr lang="en-US" sz="2400" dirty="0"/>
              <a:t>:    </a:t>
            </a:r>
            <a:r>
              <a:rPr lang="en-US" dirty="0">
                <a:hlinkClick r:id="rId2"/>
              </a:rPr>
              <a:t>http://www.mathcs.org/java/programs/CLT/clt.html</a:t>
            </a:r>
            <a:endParaRPr lang="en-US" dirty="0"/>
          </a:p>
          <a:p>
            <a:endParaRPr lang="en-US" dirty="0"/>
          </a:p>
        </p:txBody>
      </p:sp>
      <p:sp>
        <p:nvSpPr>
          <p:cNvPr id="3" name="TextBox 2"/>
          <p:cNvSpPr txBox="1"/>
          <p:nvPr/>
        </p:nvSpPr>
        <p:spPr>
          <a:xfrm>
            <a:off x="5710989" y="6500261"/>
            <a:ext cx="6285267"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4: Probability Theory </a:t>
            </a:r>
            <a:r>
              <a:rPr lang="en-US" sz="1100" b="1" dirty="0">
                <a:solidFill>
                  <a:schemeClr val="tx2"/>
                </a:solidFill>
              </a:rPr>
              <a:t>– </a:t>
            </a:r>
            <a:r>
              <a:rPr lang="en-US" sz="1100" b="1" dirty="0" smtClean="0">
                <a:solidFill>
                  <a:schemeClr val="tx2"/>
                </a:solidFill>
              </a:rPr>
              <a:t>The Central Limit Theorem Applet</a:t>
            </a:r>
            <a:endParaRPr lang="en-US" sz="1100" b="1" dirty="0">
              <a:solidFill>
                <a:schemeClr val="tx2"/>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0577" y="2023452"/>
            <a:ext cx="5777800" cy="3470939"/>
          </a:xfrm>
          <a:prstGeom prst="rect">
            <a:avLst/>
          </a:prstGeom>
        </p:spPr>
      </p:pic>
    </p:spTree>
    <p:extLst>
      <p:ext uri="{BB962C8B-B14F-4D97-AF65-F5344CB8AC3E}">
        <p14:creationId xmlns:p14="http://schemas.microsoft.com/office/powerpoint/2010/main" val="179859495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1390" y="666751"/>
            <a:ext cx="10721009" cy="5619750"/>
          </a:xfrm>
        </p:spPr>
        <p:txBody>
          <a:bodyPr>
            <a:normAutofit fontScale="92500"/>
          </a:bodyPr>
          <a:lstStyle/>
          <a:p>
            <a:pPr algn="just">
              <a:spcBef>
                <a:spcPts val="1200"/>
              </a:spcBef>
            </a:pPr>
            <a:r>
              <a:rPr lang="en-US" sz="2800" dirty="0"/>
              <a:t>Try the following</a:t>
            </a:r>
            <a:r>
              <a:rPr lang="en-US" sz="2800" dirty="0" smtClean="0"/>
              <a:t>:</a:t>
            </a:r>
            <a:endParaRPr lang="en-US" sz="4400" dirty="0"/>
          </a:p>
          <a:p>
            <a:pPr lvl="1" algn="just">
              <a:spcBef>
                <a:spcPts val="1200"/>
              </a:spcBef>
            </a:pPr>
            <a:r>
              <a:rPr lang="en-US" dirty="0"/>
              <a:t>Click on the preceding link for the Central Limit Theorem applet.</a:t>
            </a:r>
          </a:p>
          <a:p>
            <a:pPr lvl="1" algn="just">
              <a:spcBef>
                <a:spcPts val="1200"/>
              </a:spcBef>
            </a:pPr>
            <a:r>
              <a:rPr lang="en-US" dirty="0"/>
              <a:t>Click on the “Start CLT Applet” button (the applet might take a few </a:t>
            </a:r>
            <a:r>
              <a:rPr lang="en-US" dirty="0" smtClean="0"/>
              <a:t>seconds </a:t>
            </a:r>
            <a:r>
              <a:rPr lang="en-US" dirty="0"/>
              <a:t>to initialize</a:t>
            </a:r>
            <a:r>
              <a:rPr lang="en-US" dirty="0" smtClean="0"/>
              <a:t>).</a:t>
            </a:r>
          </a:p>
          <a:p>
            <a:pPr lvl="2" algn="just">
              <a:spcBef>
                <a:spcPts val="1200"/>
              </a:spcBef>
            </a:pPr>
            <a:r>
              <a:rPr lang="en-US" dirty="0"/>
              <a:t>When you click “Start,” the program will pick a random sample from a population, compute the mean, and mark where that mean is on the x-axis to start a frequency </a:t>
            </a:r>
            <a:r>
              <a:rPr lang="en-US" dirty="0" smtClean="0"/>
              <a:t>distribution </a:t>
            </a:r>
            <a:r>
              <a:rPr lang="en-US" dirty="0"/>
              <a:t>for the sample </a:t>
            </a:r>
            <a:r>
              <a:rPr lang="en-US" dirty="0" smtClean="0"/>
              <a:t>mean.</a:t>
            </a:r>
          </a:p>
          <a:p>
            <a:pPr lvl="2" algn="just">
              <a:spcBef>
                <a:spcPts val="1200"/>
              </a:spcBef>
            </a:pPr>
            <a:r>
              <a:rPr lang="en-US" dirty="0" smtClean="0"/>
              <a:t>Then </a:t>
            </a:r>
            <a:r>
              <a:rPr lang="en-US" dirty="0"/>
              <a:t>the program picks another random sample, computes its mean, marks it in blue, and continues in that </a:t>
            </a:r>
            <a:r>
              <a:rPr lang="en-US" dirty="0" smtClean="0"/>
              <a:t>fashion—check </a:t>
            </a:r>
            <a:r>
              <a:rPr lang="en-US" dirty="0"/>
              <a:t>the “Slow Motion” checkbox to see what the </a:t>
            </a:r>
            <a:r>
              <a:rPr lang="en-US" dirty="0" smtClean="0"/>
              <a:t>program </a:t>
            </a:r>
            <a:r>
              <a:rPr lang="en-US" dirty="0"/>
              <a:t>does in slow motion.</a:t>
            </a:r>
          </a:p>
          <a:p>
            <a:pPr lvl="1" algn="just">
              <a:spcBef>
                <a:spcPts val="1200"/>
              </a:spcBef>
            </a:pPr>
            <a:r>
              <a:rPr lang="en-US" dirty="0"/>
              <a:t>After the program is running for a while, notice that the blue bars are slowly building up to a real frequency distribution (the yellow bars underneath show the distribution of the underlying population from which the random samples are selected).</a:t>
            </a:r>
          </a:p>
          <a:p>
            <a:pPr lvl="1" algn="just">
              <a:spcBef>
                <a:spcPts val="1200"/>
              </a:spcBef>
            </a:pPr>
            <a:endParaRPr lang="en-US" dirty="0"/>
          </a:p>
        </p:txBody>
      </p:sp>
      <p:sp>
        <p:nvSpPr>
          <p:cNvPr id="3" name="TextBox 2"/>
          <p:cNvSpPr txBox="1"/>
          <p:nvPr/>
        </p:nvSpPr>
        <p:spPr>
          <a:xfrm>
            <a:off x="5710989" y="6500261"/>
            <a:ext cx="6285267"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4: Probability Theory </a:t>
            </a:r>
            <a:r>
              <a:rPr lang="en-US" sz="1100" b="1" dirty="0">
                <a:solidFill>
                  <a:schemeClr val="tx2"/>
                </a:solidFill>
              </a:rPr>
              <a:t>– </a:t>
            </a:r>
            <a:r>
              <a:rPr lang="en-US" sz="1100" b="1" dirty="0" smtClean="0">
                <a:solidFill>
                  <a:schemeClr val="tx2"/>
                </a:solidFill>
              </a:rPr>
              <a:t>The Central Limit Theorem Applet</a:t>
            </a:r>
            <a:endParaRPr lang="en-US" sz="1100" b="1" dirty="0">
              <a:solidFill>
                <a:schemeClr val="tx2"/>
              </a:solidFill>
            </a:endParaRPr>
          </a:p>
        </p:txBody>
      </p:sp>
    </p:spTree>
    <p:extLst>
      <p:ext uri="{BB962C8B-B14F-4D97-AF65-F5344CB8AC3E}">
        <p14:creationId xmlns:p14="http://schemas.microsoft.com/office/powerpoint/2010/main" val="11214146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750"/>
                                        <p:tgtEl>
                                          <p:spTgt spid="2">
                                            <p:txEl>
                                              <p:pRg st="3" end="3"/>
                                            </p:txEl>
                                          </p:spTgt>
                                        </p:tgtEl>
                                      </p:cBhvr>
                                    </p:animEffect>
                                    <p:anim calcmode="lin" valueType="num">
                                      <p:cBhvr>
                                        <p:cTn id="22"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750"/>
                                        <p:tgtEl>
                                          <p:spTgt spid="2">
                                            <p:txEl>
                                              <p:pRg st="4" end="4"/>
                                            </p:txEl>
                                          </p:spTgt>
                                        </p:tgtEl>
                                      </p:cBhvr>
                                    </p:animEffect>
                                    <p:anim calcmode="lin" valueType="num">
                                      <p:cBhvr>
                                        <p:cTn id="29" dur="75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75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750"/>
                                        <p:tgtEl>
                                          <p:spTgt spid="2">
                                            <p:txEl>
                                              <p:pRg st="5" end="5"/>
                                            </p:txEl>
                                          </p:spTgt>
                                        </p:tgtEl>
                                      </p:cBhvr>
                                    </p:animEffect>
                                    <p:anim calcmode="lin" valueType="num">
                                      <p:cBhvr>
                                        <p:cTn id="36" dur="75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7" dur="75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Now try the following:</a:t>
            </a:r>
          </a:p>
          <a:p>
            <a:pPr lvl="1"/>
            <a:r>
              <a:rPr lang="en-US" sz="2600" dirty="0" smtClean="0"/>
              <a:t>Let </a:t>
            </a:r>
            <a:r>
              <a:rPr lang="en-US" sz="2600" dirty="0"/>
              <a:t>the program run (at regular speed) for a while. </a:t>
            </a:r>
            <a:endParaRPr lang="en-US" sz="2600" dirty="0" smtClean="0"/>
          </a:p>
          <a:p>
            <a:pPr lvl="2"/>
            <a:r>
              <a:rPr lang="en-US" sz="2600" dirty="0" smtClean="0"/>
              <a:t>What </a:t>
            </a:r>
            <a:r>
              <a:rPr lang="en-US" sz="2600" dirty="0"/>
              <a:t>shape is the distribution of the random samples (blue bars), at least approximately?</a:t>
            </a:r>
          </a:p>
          <a:p>
            <a:pPr lvl="1"/>
            <a:r>
              <a:rPr lang="en-US" sz="2600" dirty="0"/>
              <a:t>Experiment with different distributions (click on [Pick] to choose another distribution). </a:t>
            </a:r>
            <a:endParaRPr lang="en-US" sz="2600" dirty="0" smtClean="0"/>
          </a:p>
          <a:p>
            <a:pPr lvl="2"/>
            <a:r>
              <a:rPr lang="en-US" sz="2600" dirty="0" smtClean="0"/>
              <a:t>What </a:t>
            </a:r>
            <a:r>
              <a:rPr lang="en-US" sz="2600" dirty="0"/>
              <a:t>shape does the </a:t>
            </a:r>
            <a:r>
              <a:rPr lang="en-US" sz="2600" dirty="0" smtClean="0"/>
              <a:t>distribution </a:t>
            </a:r>
            <a:r>
              <a:rPr lang="en-US" sz="2600" dirty="0"/>
              <a:t>of the sample means (blue chart) have when you pick other distributions for the population? </a:t>
            </a:r>
            <a:endParaRPr lang="en-US" sz="2600" dirty="0" smtClean="0"/>
          </a:p>
          <a:p>
            <a:pPr lvl="2"/>
            <a:r>
              <a:rPr lang="en-US" sz="2600" dirty="0" smtClean="0"/>
              <a:t>Is </a:t>
            </a:r>
            <a:r>
              <a:rPr lang="en-US" sz="2600" dirty="0"/>
              <a:t>that true regardless of the underlying population distribution (yellow chart)?</a:t>
            </a:r>
          </a:p>
          <a:p>
            <a:pPr lvl="1"/>
            <a:endParaRPr lang="en-US" sz="2600" dirty="0"/>
          </a:p>
        </p:txBody>
      </p:sp>
      <p:sp>
        <p:nvSpPr>
          <p:cNvPr id="3" name="TextBox 2"/>
          <p:cNvSpPr txBox="1"/>
          <p:nvPr/>
        </p:nvSpPr>
        <p:spPr>
          <a:xfrm>
            <a:off x="5710989" y="6500261"/>
            <a:ext cx="6285267"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4: Probability Theory </a:t>
            </a:r>
            <a:r>
              <a:rPr lang="en-US" sz="1100" b="1" dirty="0">
                <a:solidFill>
                  <a:schemeClr val="tx2"/>
                </a:solidFill>
              </a:rPr>
              <a:t>– </a:t>
            </a:r>
            <a:r>
              <a:rPr lang="en-US" sz="1100" b="1" dirty="0" smtClean="0">
                <a:solidFill>
                  <a:schemeClr val="tx2"/>
                </a:solidFill>
              </a:rPr>
              <a:t>The Central Limit Theorem Applet</a:t>
            </a:r>
            <a:endParaRPr lang="en-US" sz="1100" b="1" dirty="0">
              <a:solidFill>
                <a:schemeClr val="tx2"/>
              </a:solidFill>
            </a:endParaRPr>
          </a:p>
        </p:txBody>
      </p:sp>
    </p:spTree>
    <p:extLst>
      <p:ext uri="{BB962C8B-B14F-4D97-AF65-F5344CB8AC3E}">
        <p14:creationId xmlns:p14="http://schemas.microsoft.com/office/powerpoint/2010/main" val="210593027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750"/>
                                        <p:tgtEl>
                                          <p:spTgt spid="2">
                                            <p:txEl>
                                              <p:pRg st="2" end="2"/>
                                            </p:txEl>
                                          </p:spTgt>
                                        </p:tgtEl>
                                      </p:cBhvr>
                                    </p:animEffect>
                                    <p:anim calcmode="lin" valueType="num">
                                      <p:cBhvr>
                                        <p:cTn id="8"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750"/>
                                        <p:tgtEl>
                                          <p:spTgt spid="2">
                                            <p:txEl>
                                              <p:pRg st="3" end="3"/>
                                            </p:txEl>
                                          </p:spTgt>
                                        </p:tgtEl>
                                      </p:cBhvr>
                                    </p:animEffect>
                                    <p:anim calcmode="lin" valueType="num">
                                      <p:cBhvr>
                                        <p:cTn id="15"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750"/>
                                        <p:tgtEl>
                                          <p:spTgt spid="2">
                                            <p:txEl>
                                              <p:pRg st="4" end="4"/>
                                            </p:txEl>
                                          </p:spTgt>
                                        </p:tgtEl>
                                      </p:cBhvr>
                                    </p:animEffect>
                                    <p:anim calcmode="lin" valueType="num">
                                      <p:cBhvr>
                                        <p:cTn id="22" dur="75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750"/>
                                        <p:tgtEl>
                                          <p:spTgt spid="2">
                                            <p:txEl>
                                              <p:pRg st="5" end="5"/>
                                            </p:txEl>
                                          </p:spTgt>
                                        </p:tgtEl>
                                      </p:cBhvr>
                                    </p:animEffect>
                                    <p:anim calcmode="lin" valueType="num">
                                      <p:cBhvr>
                                        <p:cTn id="29" dur="75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0" dur="75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1391" y="980661"/>
            <a:ext cx="10492410" cy="5141843"/>
          </a:xfrm>
        </p:spPr>
        <p:txBody>
          <a:bodyPr>
            <a:normAutofit/>
          </a:bodyPr>
          <a:lstStyle/>
          <a:p>
            <a:pPr lvl="1">
              <a:spcBef>
                <a:spcPts val="600"/>
              </a:spcBef>
              <a:spcAft>
                <a:spcPts val="1200"/>
              </a:spcAft>
            </a:pPr>
            <a:r>
              <a:rPr lang="en-US" sz="2600" dirty="0" smtClean="0"/>
              <a:t>What </a:t>
            </a:r>
            <a:r>
              <a:rPr lang="en-US" sz="2600" dirty="0"/>
              <a:t>is the mean for the distribution of the sample means (blue chart) in relation to the mean of the distribution of the original distribution (yellow chart)? </a:t>
            </a:r>
            <a:endParaRPr lang="en-US" sz="2600" dirty="0" smtClean="0"/>
          </a:p>
          <a:p>
            <a:pPr lvl="2">
              <a:spcBef>
                <a:spcPts val="600"/>
              </a:spcBef>
              <a:spcAft>
                <a:spcPts val="1200"/>
              </a:spcAft>
            </a:pPr>
            <a:r>
              <a:rPr lang="en-US" sz="2600" dirty="0" smtClean="0"/>
              <a:t>The </a:t>
            </a:r>
            <a:r>
              <a:rPr lang="en-US" sz="2600" dirty="0"/>
              <a:t>figures for the sample means are shown in the category “Sample Stats,” but make sure to run the program for a while before looking at the numbers. </a:t>
            </a:r>
            <a:endParaRPr lang="en-US" sz="2600" dirty="0" smtClean="0"/>
          </a:p>
          <a:p>
            <a:pPr lvl="2">
              <a:spcBef>
                <a:spcPts val="600"/>
              </a:spcBef>
              <a:spcAft>
                <a:spcPts val="1200"/>
              </a:spcAft>
            </a:pPr>
            <a:r>
              <a:rPr lang="en-US" sz="2600" dirty="0" smtClean="0"/>
              <a:t>Note </a:t>
            </a:r>
            <a:r>
              <a:rPr lang="en-US" sz="2600" dirty="0"/>
              <a:t>that these numbers represent the “</a:t>
            </a:r>
            <a:r>
              <a:rPr lang="en-US" sz="2600" dirty="0" smtClean="0"/>
              <a:t>sample </a:t>
            </a:r>
            <a:r>
              <a:rPr lang="en-US" sz="2600" dirty="0"/>
              <a:t>mean” for the distribution of all sample means, and </a:t>
            </a:r>
            <a:r>
              <a:rPr lang="en-US" sz="2600" dirty="0" smtClean="0"/>
              <a:t>the “sample </a:t>
            </a:r>
            <a:r>
              <a:rPr lang="en-US" sz="2600" dirty="0"/>
              <a:t>standard deviation” for the distribution of all sample means (yes, it sounds odd, but that is what it is).</a:t>
            </a:r>
          </a:p>
          <a:p>
            <a:pPr lvl="1">
              <a:spcBef>
                <a:spcPts val="600"/>
              </a:spcBef>
              <a:spcAft>
                <a:spcPts val="1200"/>
              </a:spcAft>
            </a:pPr>
            <a:endParaRPr lang="en-US" sz="2600" dirty="0"/>
          </a:p>
        </p:txBody>
      </p:sp>
      <p:sp>
        <p:nvSpPr>
          <p:cNvPr id="3" name="TextBox 2"/>
          <p:cNvSpPr txBox="1"/>
          <p:nvPr/>
        </p:nvSpPr>
        <p:spPr>
          <a:xfrm>
            <a:off x="5710989" y="6500261"/>
            <a:ext cx="6285267"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4: Probability Theory </a:t>
            </a:r>
            <a:r>
              <a:rPr lang="en-US" sz="1100" b="1" dirty="0">
                <a:solidFill>
                  <a:schemeClr val="tx2"/>
                </a:solidFill>
              </a:rPr>
              <a:t>– </a:t>
            </a:r>
            <a:r>
              <a:rPr lang="en-US" sz="1100" b="1" dirty="0" smtClean="0">
                <a:solidFill>
                  <a:schemeClr val="tx2"/>
                </a:solidFill>
              </a:rPr>
              <a:t>The Central Limit Theorem Applet</a:t>
            </a:r>
            <a:endParaRPr lang="en-US" sz="1100" b="1" dirty="0">
              <a:solidFill>
                <a:schemeClr val="tx2"/>
              </a:solidFill>
            </a:endParaRPr>
          </a:p>
        </p:txBody>
      </p:sp>
    </p:spTree>
    <p:extLst>
      <p:ext uri="{BB962C8B-B14F-4D97-AF65-F5344CB8AC3E}">
        <p14:creationId xmlns:p14="http://schemas.microsoft.com/office/powerpoint/2010/main" val="70265541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1391" y="980661"/>
            <a:ext cx="10187609" cy="5141843"/>
          </a:xfrm>
        </p:spPr>
        <p:txBody>
          <a:bodyPr>
            <a:normAutofit/>
          </a:bodyPr>
          <a:lstStyle/>
          <a:p>
            <a:pPr lvl="1" algn="just">
              <a:spcBef>
                <a:spcPts val="600"/>
              </a:spcBef>
              <a:spcAft>
                <a:spcPts val="1200"/>
              </a:spcAft>
            </a:pPr>
            <a:r>
              <a:rPr lang="en-US" sz="2600" dirty="0" smtClean="0"/>
              <a:t>Is </a:t>
            </a:r>
            <a:r>
              <a:rPr lang="en-US" sz="2600" dirty="0"/>
              <a:t>there a relation between the standard deviation of the  sample means (blue chart) and that of the original population (yellow chart)? </a:t>
            </a:r>
            <a:endParaRPr lang="en-US" sz="2600" dirty="0" smtClean="0"/>
          </a:p>
          <a:p>
            <a:pPr lvl="2" algn="just">
              <a:spcBef>
                <a:spcPts val="600"/>
              </a:spcBef>
              <a:spcAft>
                <a:spcPts val="1200"/>
              </a:spcAft>
            </a:pPr>
            <a:r>
              <a:rPr lang="en-US" sz="2600" dirty="0" smtClean="0"/>
              <a:t>Experiment </a:t>
            </a:r>
            <a:r>
              <a:rPr lang="en-US" sz="2600" dirty="0"/>
              <a:t>with sample sizes 16, 25, 36, 49, and 64 to find the relation, but make sure to press the Reset button before using new parameters or sample sizes, and let  the program run for a while before estimating the sample stats.</a:t>
            </a:r>
          </a:p>
          <a:p>
            <a:pPr lvl="1" algn="just">
              <a:spcBef>
                <a:spcPts val="600"/>
              </a:spcBef>
              <a:spcAft>
                <a:spcPts val="1200"/>
              </a:spcAft>
            </a:pPr>
            <a:endParaRPr lang="en-US" sz="2600" dirty="0"/>
          </a:p>
        </p:txBody>
      </p:sp>
      <p:sp>
        <p:nvSpPr>
          <p:cNvPr id="3" name="TextBox 2"/>
          <p:cNvSpPr txBox="1"/>
          <p:nvPr/>
        </p:nvSpPr>
        <p:spPr>
          <a:xfrm>
            <a:off x="5710989" y="6500261"/>
            <a:ext cx="6285267"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4: Probability Theory </a:t>
            </a:r>
            <a:r>
              <a:rPr lang="en-US" sz="1100" b="1" dirty="0">
                <a:solidFill>
                  <a:schemeClr val="tx2"/>
                </a:solidFill>
              </a:rPr>
              <a:t>– </a:t>
            </a:r>
            <a:r>
              <a:rPr lang="en-US" sz="1100" b="1" dirty="0" smtClean="0">
                <a:solidFill>
                  <a:schemeClr val="tx2"/>
                </a:solidFill>
              </a:rPr>
              <a:t>The Central Limit Theorem Applet</a:t>
            </a:r>
            <a:endParaRPr lang="en-US" sz="1100" b="1" dirty="0">
              <a:solidFill>
                <a:schemeClr val="tx2"/>
              </a:solidFill>
            </a:endParaRPr>
          </a:p>
        </p:txBody>
      </p:sp>
    </p:spTree>
    <p:extLst>
      <p:ext uri="{BB962C8B-B14F-4D97-AF65-F5344CB8AC3E}">
        <p14:creationId xmlns:p14="http://schemas.microsoft.com/office/powerpoint/2010/main" val="373826928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
          <p:cNvSpPr/>
          <p:nvPr/>
        </p:nvSpPr>
        <p:spPr>
          <a:xfrm>
            <a:off x="752312" y="817960"/>
            <a:ext cx="10940716" cy="777600"/>
          </a:xfrm>
          <a:custGeom>
            <a:avLst/>
            <a:gdLst>
              <a:gd name="connsiteX0" fmla="*/ 0 w 10940716"/>
              <a:gd name="connsiteY0" fmla="*/ 0 h 777600"/>
              <a:gd name="connsiteX1" fmla="*/ 10940716 w 10940716"/>
              <a:gd name="connsiteY1" fmla="*/ 0 h 777600"/>
              <a:gd name="connsiteX2" fmla="*/ 10940716 w 10940716"/>
              <a:gd name="connsiteY2" fmla="*/ 777600 h 777600"/>
              <a:gd name="connsiteX3" fmla="*/ 0 w 10940716"/>
              <a:gd name="connsiteY3" fmla="*/ 777600 h 777600"/>
              <a:gd name="connsiteX4" fmla="*/ 0 w 10940716"/>
              <a:gd name="connsiteY4" fmla="*/ 0 h 77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777600">
                <a:moveTo>
                  <a:pt x="0" y="0"/>
                </a:moveTo>
                <a:lnTo>
                  <a:pt x="10940716" y="0"/>
                </a:lnTo>
                <a:lnTo>
                  <a:pt x="10940716" y="777600"/>
                </a:lnTo>
                <a:lnTo>
                  <a:pt x="0" y="777600"/>
                </a:lnTo>
                <a:lnTo>
                  <a:pt x="0" y="0"/>
                </a:lnTo>
                <a:close/>
              </a:path>
            </a:pathLst>
          </a:custGeom>
          <a:solidFill>
            <a:srgbClr val="2254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en-US" sz="4000" dirty="0" smtClean="0">
                <a:solidFill>
                  <a:schemeClr val="bg1"/>
                </a:solidFill>
                <a:effectLst>
                  <a:outerShdw blurRad="38100" dist="38100" dir="2700000" algn="tl">
                    <a:srgbClr val="000000">
                      <a:alpha val="43137"/>
                    </a:srgbClr>
                  </a:outerShdw>
                </a:effectLst>
              </a:rPr>
              <a:t>Binomial Distribution</a:t>
            </a:r>
            <a:endParaRPr lang="en-US" sz="4000" kern="1200" dirty="0">
              <a:solidFill>
                <a:schemeClr val="bg1"/>
              </a:solidFill>
              <a:effectLst>
                <a:outerShdw blurRad="38100" dist="38100" dir="2700000" algn="tl">
                  <a:srgbClr val="000000">
                    <a:alpha val="43137"/>
                  </a:srgbClr>
                </a:outerShdw>
              </a:effectLst>
            </a:endParaRPr>
          </a:p>
        </p:txBody>
      </p:sp>
      <p:sp>
        <p:nvSpPr>
          <p:cNvPr id="23" name="Freeform 22"/>
          <p:cNvSpPr/>
          <p:nvPr/>
        </p:nvSpPr>
        <p:spPr>
          <a:xfrm>
            <a:off x="752312" y="1595560"/>
            <a:ext cx="10940716" cy="3168945"/>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solidFill>
            <a:srgbClr val="F2FFE3"/>
          </a:soli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4018" tIns="144018" rIns="192024" bIns="216027" numCol="1" spcCol="1270" anchor="t" anchorCtr="0">
            <a:noAutofit/>
          </a:bodyPr>
          <a:lstStyle/>
          <a:p>
            <a:pPr marL="285750" indent="-285750">
              <a:buFont typeface="Wingdings" panose="05000000000000000000" pitchFamily="2" charset="2"/>
              <a:buChar char="§"/>
            </a:pPr>
            <a:r>
              <a:rPr lang="en-US" sz="2400" dirty="0"/>
              <a:t>Suppose a random experiment has exactly two outcomes. We (arbitrarily) call one of them </a:t>
            </a:r>
            <a:r>
              <a:rPr lang="en-US" sz="2400" i="1" dirty="0"/>
              <a:t>success </a:t>
            </a:r>
            <a:r>
              <a:rPr lang="en-US" sz="2400" dirty="0"/>
              <a:t>(</a:t>
            </a:r>
            <a:r>
              <a:rPr lang="en-US" sz="2400" i="1" dirty="0"/>
              <a:t>S</a:t>
            </a:r>
            <a:r>
              <a:rPr lang="en-US" sz="2400" dirty="0"/>
              <a:t>) and the other one </a:t>
            </a:r>
            <a:r>
              <a:rPr lang="en-US" sz="2400" i="1" dirty="0"/>
              <a:t>failure </a:t>
            </a:r>
            <a:r>
              <a:rPr lang="en-US" sz="2400" dirty="0"/>
              <a:t>(</a:t>
            </a:r>
            <a:r>
              <a:rPr lang="en-US" sz="2400" i="1" dirty="0"/>
              <a:t>F</a:t>
            </a:r>
            <a:r>
              <a:rPr lang="en-US" sz="2400" dirty="0"/>
              <a:t>). </a:t>
            </a:r>
            <a:endParaRPr lang="en-US" sz="2400" dirty="0" smtClean="0"/>
          </a:p>
          <a:p>
            <a:pPr marL="285750" indent="-285750">
              <a:buFont typeface="Wingdings" panose="05000000000000000000" pitchFamily="2" charset="2"/>
              <a:buChar char="§"/>
            </a:pPr>
            <a:r>
              <a:rPr lang="en-US" sz="2400" dirty="0" smtClean="0"/>
              <a:t>Suppose </a:t>
            </a:r>
            <a:r>
              <a:rPr lang="en-US" sz="2400" dirty="0"/>
              <a:t>further that the </a:t>
            </a:r>
            <a:r>
              <a:rPr lang="en-US" sz="2400" i="1" dirty="0"/>
              <a:t>probability of success </a:t>
            </a:r>
            <a:r>
              <a:rPr lang="en-US" sz="2400" dirty="0"/>
              <a:t>is </a:t>
            </a:r>
            <a:r>
              <a:rPr lang="en-US" sz="2400" b="1" i="1" dirty="0"/>
              <a:t>p </a:t>
            </a:r>
            <a:r>
              <a:rPr lang="en-US" sz="2400" dirty="0"/>
              <a:t>(and hence the probability of failure is </a:t>
            </a:r>
            <a:r>
              <a:rPr lang="en-US" sz="2400" b="1" i="1" dirty="0"/>
              <a:t>q </a:t>
            </a:r>
            <a:r>
              <a:rPr lang="en-US" sz="2400" dirty="0"/>
              <a:t>= 1 - </a:t>
            </a:r>
            <a:r>
              <a:rPr lang="en-US" sz="2400" i="1" dirty="0"/>
              <a:t>p</a:t>
            </a:r>
            <a:r>
              <a:rPr lang="en-US" sz="2400" dirty="0"/>
              <a:t>). </a:t>
            </a:r>
            <a:endParaRPr lang="en-US" sz="2400" dirty="0" smtClean="0"/>
          </a:p>
          <a:p>
            <a:pPr marL="285750" indent="-285750">
              <a:buFont typeface="Wingdings" panose="05000000000000000000" pitchFamily="2" charset="2"/>
              <a:buChar char="§"/>
            </a:pPr>
            <a:r>
              <a:rPr lang="en-US" sz="2400" dirty="0" smtClean="0"/>
              <a:t>Assume </a:t>
            </a:r>
            <a:r>
              <a:rPr lang="en-US" sz="2400" dirty="0"/>
              <a:t>finally that this experiment is repeated independently </a:t>
            </a:r>
            <a:r>
              <a:rPr lang="en-US" sz="2400" b="1" i="1" dirty="0"/>
              <a:t>N </a:t>
            </a:r>
            <a:r>
              <a:rPr lang="en-US" sz="2400" dirty="0"/>
              <a:t>times and the random variable </a:t>
            </a:r>
            <a:r>
              <a:rPr lang="en-US" sz="2400" i="1" dirty="0"/>
              <a:t>x </a:t>
            </a:r>
            <a:r>
              <a:rPr lang="en-US" sz="2400" dirty="0"/>
              <a:t>counts the </a:t>
            </a:r>
            <a:r>
              <a:rPr lang="en-US" sz="2400" i="1" dirty="0"/>
              <a:t>number of successes</a:t>
            </a:r>
            <a:r>
              <a:rPr lang="en-US" sz="2400" dirty="0"/>
              <a:t>. </a:t>
            </a:r>
            <a:endParaRPr lang="en-US" sz="2400" dirty="0" smtClean="0"/>
          </a:p>
          <a:p>
            <a:pPr marL="285750" indent="-285750">
              <a:buFont typeface="Wingdings" panose="05000000000000000000" pitchFamily="2" charset="2"/>
              <a:buChar char="§"/>
            </a:pPr>
            <a:r>
              <a:rPr lang="en-US" sz="2400" dirty="0" smtClean="0"/>
              <a:t>Then </a:t>
            </a:r>
            <a:r>
              <a:rPr lang="en-US" sz="2400" i="1" dirty="0">
                <a:latin typeface="Book Antiqua" panose="02040602050305030304" pitchFamily="18" charset="0"/>
              </a:rPr>
              <a:t>x</a:t>
            </a:r>
            <a:r>
              <a:rPr lang="en-US" sz="2400" i="1" dirty="0"/>
              <a:t> </a:t>
            </a:r>
            <a:r>
              <a:rPr lang="en-US" sz="2400" dirty="0"/>
              <a:t>is a </a:t>
            </a:r>
            <a:r>
              <a:rPr lang="en-US" sz="2400" i="1" dirty="0"/>
              <a:t>binomial random variable </a:t>
            </a:r>
            <a:r>
              <a:rPr lang="en-US" sz="2400" dirty="0"/>
              <a:t>and has the </a:t>
            </a:r>
            <a:r>
              <a:rPr lang="en-US" sz="2400" i="1" dirty="0"/>
              <a:t>binomial distribution B</a:t>
            </a:r>
            <a:r>
              <a:rPr lang="en-US" sz="2400" dirty="0"/>
              <a:t>(</a:t>
            </a:r>
            <a:r>
              <a:rPr lang="en-US" sz="2400" i="1" dirty="0"/>
              <a:t>p</a:t>
            </a:r>
            <a:r>
              <a:rPr lang="en-US" sz="2400" dirty="0"/>
              <a:t>, </a:t>
            </a:r>
            <a:r>
              <a:rPr lang="en-US" sz="2400" i="1" dirty="0"/>
              <a:t>N</a:t>
            </a:r>
            <a:r>
              <a:rPr lang="en-US" sz="2400" dirty="0"/>
              <a:t>).</a:t>
            </a:r>
          </a:p>
          <a:p>
            <a:endParaRPr lang="en-US" sz="2400" dirty="0" smtClean="0"/>
          </a:p>
          <a:p>
            <a:pPr marL="0" lvl="1" defTabSz="1200150">
              <a:lnSpc>
                <a:spcPct val="90000"/>
              </a:lnSpc>
              <a:spcBef>
                <a:spcPct val="0"/>
              </a:spcBef>
              <a:spcAft>
                <a:spcPts val="600"/>
              </a:spcAft>
            </a:pPr>
            <a:endParaRPr lang="en-US" sz="3600" dirty="0"/>
          </a:p>
        </p:txBody>
      </p:sp>
      <p:sp>
        <p:nvSpPr>
          <p:cNvPr id="4" name="TextBox 3"/>
          <p:cNvSpPr txBox="1"/>
          <p:nvPr/>
        </p:nvSpPr>
        <p:spPr>
          <a:xfrm>
            <a:off x="5710989" y="6500261"/>
            <a:ext cx="6285267"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4: Probability Theory </a:t>
            </a:r>
            <a:r>
              <a:rPr lang="en-US" sz="1100" b="1" dirty="0">
                <a:solidFill>
                  <a:schemeClr val="tx2"/>
                </a:solidFill>
              </a:rPr>
              <a:t>– Proportions and the Binomial Distribution</a:t>
            </a:r>
          </a:p>
        </p:txBody>
      </p:sp>
      <p:sp>
        <p:nvSpPr>
          <p:cNvPr id="2" name="Rectangle 1"/>
          <p:cNvSpPr/>
          <p:nvPr/>
        </p:nvSpPr>
        <p:spPr>
          <a:xfrm>
            <a:off x="752312" y="4886541"/>
            <a:ext cx="10940716" cy="1311128"/>
          </a:xfrm>
          <a:prstGeom prst="rect">
            <a:avLst/>
          </a:prstGeom>
        </p:spPr>
        <p:txBody>
          <a:bodyPr wrap="square">
            <a:spAutoFit/>
          </a:bodyPr>
          <a:lstStyle/>
          <a:p>
            <a:pPr marL="342900" lvl="1" indent="-342900" defTabSz="1200150">
              <a:lnSpc>
                <a:spcPct val="90000"/>
              </a:lnSpc>
              <a:spcBef>
                <a:spcPct val="0"/>
              </a:spcBef>
              <a:spcAft>
                <a:spcPts val="600"/>
              </a:spcAft>
              <a:buFont typeface="Wingdings" panose="05000000000000000000" pitchFamily="2" charset="2"/>
              <a:buChar char="v"/>
            </a:pPr>
            <a:r>
              <a:rPr lang="en-US" sz="2200" dirty="0"/>
              <a:t>Note: A random experiment with exactly two outcomes where the probability of success does not change is sometimes called a </a:t>
            </a:r>
            <a:r>
              <a:rPr lang="en-US" sz="2200" b="1" dirty="0"/>
              <a:t>Bernoulli Trial</a:t>
            </a:r>
            <a:r>
              <a:rPr lang="en-US" sz="2200" dirty="0"/>
              <a:t>, named after the well-known Swiss mathematician Jacob Bernoulli (1654–1705). </a:t>
            </a:r>
          </a:p>
        </p:txBody>
      </p:sp>
    </p:spTree>
    <p:extLst>
      <p:ext uri="{BB962C8B-B14F-4D97-AF65-F5344CB8AC3E}">
        <p14:creationId xmlns:p14="http://schemas.microsoft.com/office/powerpoint/2010/main" val="172854770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7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750"/>
                                        <p:tgtEl>
                                          <p:spTgt spid="23"/>
                                        </p:tgtEl>
                                      </p:cBhvr>
                                    </p:animEffect>
                                  </p:childTnLst>
                                </p:cTn>
                              </p:par>
                              <p:par>
                                <p:cTn id="13" presetID="42" presetClass="entr" presetSubtype="0" fill="hold" nodeType="with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animEffect transition="in" filter="fade">
                                      <p:cBhvr>
                                        <p:cTn id="15" dur="750"/>
                                        <p:tgtEl>
                                          <p:spTgt spid="23">
                                            <p:txEl>
                                              <p:pRg st="0" end="0"/>
                                            </p:txEl>
                                          </p:spTgt>
                                        </p:tgtEl>
                                      </p:cBhvr>
                                    </p:animEffect>
                                    <p:anim calcmode="lin" valueType="num">
                                      <p:cBhvr>
                                        <p:cTn id="16" dur="75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7" dur="75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3">
                                            <p:txEl>
                                              <p:pRg st="1" end="1"/>
                                            </p:txEl>
                                          </p:spTgt>
                                        </p:tgtEl>
                                        <p:attrNameLst>
                                          <p:attrName>style.visibility</p:attrName>
                                        </p:attrNameLst>
                                      </p:cBhvr>
                                      <p:to>
                                        <p:strVal val="visible"/>
                                      </p:to>
                                    </p:set>
                                    <p:animEffect transition="in" filter="fade">
                                      <p:cBhvr>
                                        <p:cTn id="22" dur="750"/>
                                        <p:tgtEl>
                                          <p:spTgt spid="23">
                                            <p:txEl>
                                              <p:pRg st="1" end="1"/>
                                            </p:txEl>
                                          </p:spTgt>
                                        </p:tgtEl>
                                      </p:cBhvr>
                                    </p:animEffect>
                                    <p:anim calcmode="lin" valueType="num">
                                      <p:cBhvr>
                                        <p:cTn id="23" dur="75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24" dur="75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3">
                                            <p:txEl>
                                              <p:pRg st="2" end="2"/>
                                            </p:txEl>
                                          </p:spTgt>
                                        </p:tgtEl>
                                        <p:attrNameLst>
                                          <p:attrName>style.visibility</p:attrName>
                                        </p:attrNameLst>
                                      </p:cBhvr>
                                      <p:to>
                                        <p:strVal val="visible"/>
                                      </p:to>
                                    </p:set>
                                    <p:animEffect transition="in" filter="fade">
                                      <p:cBhvr>
                                        <p:cTn id="29" dur="750"/>
                                        <p:tgtEl>
                                          <p:spTgt spid="23">
                                            <p:txEl>
                                              <p:pRg st="2" end="2"/>
                                            </p:txEl>
                                          </p:spTgt>
                                        </p:tgtEl>
                                      </p:cBhvr>
                                    </p:animEffect>
                                    <p:anim calcmode="lin" valueType="num">
                                      <p:cBhvr>
                                        <p:cTn id="30" dur="75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31" dur="75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3">
                                            <p:txEl>
                                              <p:pRg st="3" end="3"/>
                                            </p:txEl>
                                          </p:spTgt>
                                        </p:tgtEl>
                                        <p:attrNameLst>
                                          <p:attrName>style.visibility</p:attrName>
                                        </p:attrNameLst>
                                      </p:cBhvr>
                                      <p:to>
                                        <p:strVal val="visible"/>
                                      </p:to>
                                    </p:set>
                                    <p:animEffect transition="in" filter="fade">
                                      <p:cBhvr>
                                        <p:cTn id="36" dur="750"/>
                                        <p:tgtEl>
                                          <p:spTgt spid="23">
                                            <p:txEl>
                                              <p:pRg st="3" end="3"/>
                                            </p:txEl>
                                          </p:spTgt>
                                        </p:tgtEl>
                                      </p:cBhvr>
                                    </p:animEffect>
                                    <p:anim calcmode="lin" valueType="num">
                                      <p:cBhvr>
                                        <p:cTn id="37" dur="75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38" dur="75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750"/>
                                        <p:tgtEl>
                                          <p:spTgt spid="2"/>
                                        </p:tgtEl>
                                      </p:cBhvr>
                                    </p:animEffect>
                                    <p:anim calcmode="lin" valueType="num">
                                      <p:cBhvr>
                                        <p:cTn id="44" dur="750" fill="hold"/>
                                        <p:tgtEl>
                                          <p:spTgt spid="2"/>
                                        </p:tgtEl>
                                        <p:attrNameLst>
                                          <p:attrName>ppt_x</p:attrName>
                                        </p:attrNameLst>
                                      </p:cBhvr>
                                      <p:tavLst>
                                        <p:tav tm="0">
                                          <p:val>
                                            <p:strVal val="#ppt_x"/>
                                          </p:val>
                                        </p:tav>
                                        <p:tav tm="100000">
                                          <p:val>
                                            <p:strVal val="#ppt_x"/>
                                          </p:val>
                                        </p:tav>
                                      </p:tavLst>
                                    </p:anim>
                                    <p:anim calcmode="lin" valueType="num">
                                      <p:cBhvr>
                                        <p:cTn id="45"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244187" y="1123310"/>
            <a:ext cx="9937187" cy="4427258"/>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pPr>
              <a:spcBef>
                <a:spcPts val="600"/>
              </a:spcBef>
              <a:spcAft>
                <a:spcPts val="600"/>
              </a:spcAft>
            </a:pPr>
            <a:r>
              <a:rPr lang="en-US" sz="2400" dirty="0"/>
              <a:t>Find the parameters for the following binomial distributions</a:t>
            </a:r>
            <a:r>
              <a:rPr lang="en-US" sz="2400" dirty="0" smtClean="0"/>
              <a:t>.</a:t>
            </a:r>
            <a:endParaRPr lang="en-US" sz="2400" dirty="0"/>
          </a:p>
          <a:p>
            <a:pPr marL="342900" lvl="0" indent="-342900">
              <a:spcBef>
                <a:spcPts val="600"/>
              </a:spcBef>
              <a:spcAft>
                <a:spcPts val="600"/>
              </a:spcAft>
              <a:buFont typeface="Wingdings" panose="05000000000000000000" pitchFamily="2" charset="2"/>
              <a:buChar char="§"/>
            </a:pPr>
            <a:r>
              <a:rPr lang="en-US" sz="2400" dirty="0"/>
              <a:t>Flip a coin 33 times and count the number of heads.</a:t>
            </a:r>
          </a:p>
          <a:p>
            <a:pPr marL="342900" lvl="0" indent="-342900">
              <a:spcBef>
                <a:spcPts val="600"/>
              </a:spcBef>
              <a:spcAft>
                <a:spcPts val="600"/>
              </a:spcAft>
              <a:buFont typeface="Wingdings" panose="05000000000000000000" pitchFamily="2" charset="2"/>
              <a:buChar char="§"/>
            </a:pPr>
            <a:r>
              <a:rPr lang="en-US" sz="2400" dirty="0"/>
              <a:t>It turns out that individuals with a certain gene have a 0.70 probability of contracting a certain disease. We conduct a study of 100 individuals with that gene to count the </a:t>
            </a:r>
            <a:r>
              <a:rPr lang="en-US" sz="2400" dirty="0" smtClean="0"/>
              <a:t>number </a:t>
            </a:r>
            <a:r>
              <a:rPr lang="en-US" sz="2400" dirty="0"/>
              <a:t>of individuals who will contract the disease.</a:t>
            </a:r>
          </a:p>
          <a:p>
            <a:pPr marL="342900" lvl="0" indent="-342900">
              <a:spcBef>
                <a:spcPts val="600"/>
              </a:spcBef>
              <a:spcAft>
                <a:spcPts val="600"/>
              </a:spcAft>
              <a:buFont typeface="Wingdings" panose="05000000000000000000" pitchFamily="2" charset="2"/>
              <a:buChar char="§"/>
            </a:pPr>
            <a:r>
              <a:rPr lang="en-US" sz="2400" dirty="0"/>
              <a:t>Consider a population of 25,000 voters in a given state. The proportion of voters who favor candidate A is equal to 0.40.</a:t>
            </a:r>
          </a:p>
          <a:p>
            <a:pPr>
              <a:spcBef>
                <a:spcPts val="600"/>
              </a:spcBef>
              <a:spcAft>
                <a:spcPts val="600"/>
              </a:spcAft>
            </a:pPr>
            <a:endParaRPr lang="en-US" sz="2400" dirty="0" smtClean="0"/>
          </a:p>
          <a:p>
            <a:pPr defTabSz="1244600">
              <a:spcBef>
                <a:spcPts val="600"/>
              </a:spcBef>
              <a:spcAft>
                <a:spcPts val="600"/>
              </a:spcAft>
            </a:pPr>
            <a:endParaRPr lang="en-US" sz="2400" kern="1200" dirty="0" smtClean="0"/>
          </a:p>
        </p:txBody>
      </p:sp>
      <p:sp>
        <p:nvSpPr>
          <p:cNvPr id="8" name="Freeform 7"/>
          <p:cNvSpPr/>
          <p:nvPr/>
        </p:nvSpPr>
        <p:spPr>
          <a:xfrm>
            <a:off x="1370905" y="738273"/>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sp>
        <p:nvSpPr>
          <p:cNvPr id="4" name="TextBox 3"/>
          <p:cNvSpPr txBox="1"/>
          <p:nvPr/>
        </p:nvSpPr>
        <p:spPr>
          <a:xfrm>
            <a:off x="5710989" y="6500261"/>
            <a:ext cx="6285267"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4: Probability Theory </a:t>
            </a:r>
            <a:r>
              <a:rPr lang="en-US" sz="1100" b="1" dirty="0">
                <a:solidFill>
                  <a:schemeClr val="tx2"/>
                </a:solidFill>
              </a:rPr>
              <a:t>– Proportions and the Binomial Distribution</a:t>
            </a:r>
          </a:p>
        </p:txBody>
      </p:sp>
    </p:spTree>
    <p:extLst>
      <p:ext uri="{BB962C8B-B14F-4D97-AF65-F5344CB8AC3E}">
        <p14:creationId xmlns:p14="http://schemas.microsoft.com/office/powerpoint/2010/main" val="353567186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750"/>
                                        <p:tgtEl>
                                          <p:spTgt spid="7">
                                            <p:txEl>
                                              <p:pRg st="1" end="1"/>
                                            </p:txEl>
                                          </p:spTgt>
                                        </p:tgtEl>
                                      </p:cBhvr>
                                    </p:animEffect>
                                    <p:anim calcmode="lin" valueType="num">
                                      <p:cBhvr>
                                        <p:cTn id="8" dur="75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750"/>
                                        <p:tgtEl>
                                          <p:spTgt spid="7">
                                            <p:txEl>
                                              <p:pRg st="2" end="2"/>
                                            </p:txEl>
                                          </p:spTgt>
                                        </p:tgtEl>
                                      </p:cBhvr>
                                    </p:animEffect>
                                    <p:anim calcmode="lin" valueType="num">
                                      <p:cBhvr>
                                        <p:cTn id="15" dur="75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fade">
                                      <p:cBhvr>
                                        <p:cTn id="21" dur="750"/>
                                        <p:tgtEl>
                                          <p:spTgt spid="7">
                                            <p:txEl>
                                              <p:pRg st="3" end="3"/>
                                            </p:txEl>
                                          </p:spTgt>
                                        </p:tgtEl>
                                      </p:cBhvr>
                                    </p:animEffect>
                                    <p:anim calcmode="lin" valueType="num">
                                      <p:cBhvr>
                                        <p:cTn id="22" dur="75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ts val="600"/>
              </a:spcBef>
              <a:spcAft>
                <a:spcPts val="1200"/>
              </a:spcAft>
            </a:pPr>
            <a:r>
              <a:rPr lang="en-US" dirty="0"/>
              <a:t>In tossing a coin, for </a:t>
            </a:r>
            <a:r>
              <a:rPr lang="en-US" dirty="0" smtClean="0"/>
              <a:t>example: two </a:t>
            </a:r>
            <a:r>
              <a:rPr lang="en-US" dirty="0"/>
              <a:t>possible </a:t>
            </a:r>
            <a:r>
              <a:rPr lang="en-US" dirty="0" smtClean="0"/>
              <a:t>outcomes – </a:t>
            </a:r>
            <a:r>
              <a:rPr lang="en-US" dirty="0"/>
              <a:t>head (</a:t>
            </a:r>
            <a:r>
              <a:rPr lang="en-US" i="1" dirty="0" smtClean="0"/>
              <a:t>H</a:t>
            </a:r>
            <a:r>
              <a:rPr lang="en-US" dirty="0" smtClean="0"/>
              <a:t>) </a:t>
            </a:r>
            <a:r>
              <a:rPr lang="en-US" dirty="0"/>
              <a:t>or tail (</a:t>
            </a:r>
            <a:r>
              <a:rPr lang="en-US" i="1" dirty="0" smtClean="0"/>
              <a:t>T</a:t>
            </a:r>
            <a:r>
              <a:rPr lang="en-US" dirty="0" smtClean="0"/>
              <a:t>), </a:t>
            </a:r>
            <a:r>
              <a:rPr lang="en-US" dirty="0"/>
              <a:t>both equally likely (if the coin is fair</a:t>
            </a:r>
            <a:r>
              <a:rPr lang="en-US" dirty="0" smtClean="0"/>
              <a:t>)</a:t>
            </a:r>
          </a:p>
          <a:p>
            <a:pPr lvl="1">
              <a:spcBef>
                <a:spcPts val="600"/>
              </a:spcBef>
              <a:spcAft>
                <a:spcPts val="1200"/>
              </a:spcAft>
            </a:pPr>
            <a:r>
              <a:rPr lang="en-US" dirty="0" smtClean="0"/>
              <a:t>Thus</a:t>
            </a:r>
            <a:r>
              <a:rPr lang="en-US" dirty="0"/>
              <a:t>, our sample space is the set {</a:t>
            </a:r>
            <a:r>
              <a:rPr lang="en-US" i="1" dirty="0"/>
              <a:t>H</a:t>
            </a:r>
            <a:r>
              <a:rPr lang="en-US" dirty="0"/>
              <a:t>, </a:t>
            </a:r>
            <a:r>
              <a:rPr lang="en-US" i="1" dirty="0" smtClean="0"/>
              <a:t>T </a:t>
            </a:r>
            <a:r>
              <a:rPr lang="en-US" dirty="0" smtClean="0"/>
              <a:t>} </a:t>
            </a:r>
            <a:endParaRPr lang="en-US" dirty="0" smtClean="0"/>
          </a:p>
          <a:p>
            <a:pPr lvl="1">
              <a:spcBef>
                <a:spcPts val="600"/>
              </a:spcBef>
              <a:spcAft>
                <a:spcPts val="1200"/>
              </a:spcAft>
            </a:pPr>
            <a:r>
              <a:rPr lang="en-US" dirty="0"/>
              <a:t>A</a:t>
            </a:r>
            <a:r>
              <a:rPr lang="en-US" dirty="0" smtClean="0"/>
              <a:t>nd </a:t>
            </a:r>
            <a:r>
              <a:rPr lang="en-US" dirty="0"/>
              <a:t>the probability of obtaining a head should </a:t>
            </a:r>
            <a:r>
              <a:rPr lang="en-US" dirty="0" smtClean="0"/>
              <a:t>be:</a:t>
            </a:r>
          </a:p>
          <a:p>
            <a:pPr marL="454914" lvl="1" indent="0">
              <a:spcBef>
                <a:spcPts val="600"/>
              </a:spcBef>
              <a:spcAft>
                <a:spcPts val="1200"/>
              </a:spcAft>
              <a:buNone/>
            </a:pPr>
            <a:r>
              <a:rPr lang="en-US" dirty="0"/>
              <a:t>	</a:t>
            </a:r>
            <a:r>
              <a:rPr lang="en-US" dirty="0" smtClean="0"/>
              <a:t>(# </a:t>
            </a:r>
            <a:r>
              <a:rPr lang="en-US" dirty="0"/>
              <a:t>elements in </a:t>
            </a:r>
            <a:r>
              <a:rPr lang="en-US"/>
              <a:t>{</a:t>
            </a:r>
            <a:r>
              <a:rPr lang="en-US" i="1" smtClean="0"/>
              <a:t>H </a:t>
            </a:r>
            <a:r>
              <a:rPr lang="en-US" smtClean="0"/>
              <a:t>})/(# </a:t>
            </a:r>
            <a:r>
              <a:rPr lang="en-US" dirty="0"/>
              <a:t>elements in {</a:t>
            </a:r>
            <a:r>
              <a:rPr lang="en-US" i="1" dirty="0"/>
              <a:t>H</a:t>
            </a:r>
            <a:r>
              <a:rPr lang="en-US"/>
              <a:t>, </a:t>
            </a:r>
            <a:r>
              <a:rPr lang="en-US" i="1" smtClean="0"/>
              <a:t>T </a:t>
            </a:r>
            <a:r>
              <a:rPr lang="en-US" smtClean="0"/>
              <a:t>}), </a:t>
            </a:r>
            <a:r>
              <a:rPr lang="en-US" dirty="0"/>
              <a:t>or </a:t>
            </a:r>
            <a:r>
              <a:rPr lang="en-US" dirty="0" smtClean="0"/>
              <a:t>1/2</a:t>
            </a:r>
          </a:p>
          <a:p>
            <a:pPr>
              <a:spcBef>
                <a:spcPts val="600"/>
              </a:spcBef>
              <a:spcAft>
                <a:spcPts val="1200"/>
              </a:spcAft>
            </a:pPr>
            <a:r>
              <a:rPr lang="en-US" dirty="0" smtClean="0"/>
              <a:t>Another </a:t>
            </a:r>
            <a:r>
              <a:rPr lang="en-US" dirty="0"/>
              <a:t>way of saying this is that the chance of a head in tossing a fair coin is 1 out of 2, which in mathematics simply means “1 divided by 2.” </a:t>
            </a:r>
            <a:endParaRPr lang="en-US" dirty="0" smtClean="0"/>
          </a:p>
          <a:p>
            <a:pPr lvl="1">
              <a:spcBef>
                <a:spcPts val="600"/>
              </a:spcBef>
              <a:spcAft>
                <a:spcPts val="1200"/>
              </a:spcAft>
            </a:pPr>
            <a:r>
              <a:rPr lang="en-US" dirty="0" smtClean="0"/>
              <a:t>Thus</a:t>
            </a:r>
            <a:r>
              <a:rPr lang="en-US" dirty="0"/>
              <a:t>: </a:t>
            </a:r>
            <a:r>
              <a:rPr lang="en-US" i="1" dirty="0"/>
              <a:t>P</a:t>
            </a:r>
            <a:r>
              <a:rPr lang="en-US" dirty="0"/>
              <a:t>({</a:t>
            </a:r>
            <a:r>
              <a:rPr lang="en-US" i="1" dirty="0" smtClean="0"/>
              <a:t>H</a:t>
            </a:r>
            <a:r>
              <a:rPr lang="en-US" dirty="0" smtClean="0"/>
              <a:t>}) </a:t>
            </a:r>
            <a:r>
              <a:rPr lang="en-US" dirty="0"/>
              <a:t>= </a:t>
            </a:r>
            <a:r>
              <a:rPr lang="en-US" dirty="0" smtClean="0"/>
              <a:t>0.5</a:t>
            </a:r>
            <a:endParaRPr lang="en-US" dirty="0"/>
          </a:p>
          <a:p>
            <a:pPr marL="68580" indent="0">
              <a:spcBef>
                <a:spcPts val="600"/>
              </a:spcBef>
              <a:spcAft>
                <a:spcPts val="1200"/>
              </a:spcAft>
              <a:buNone/>
            </a:pPr>
            <a:endParaRPr lang="en-US" dirty="0"/>
          </a:p>
        </p:txBody>
      </p:sp>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4: Probability Theory – Introduction</a:t>
            </a:r>
            <a:endParaRPr lang="en-US" sz="1100" b="1" dirty="0">
              <a:solidFill>
                <a:schemeClr val="tx2"/>
              </a:solidFill>
            </a:endParaRPr>
          </a:p>
        </p:txBody>
      </p:sp>
    </p:spTree>
    <p:extLst>
      <p:ext uri="{BB962C8B-B14F-4D97-AF65-F5344CB8AC3E}">
        <p14:creationId xmlns:p14="http://schemas.microsoft.com/office/powerpoint/2010/main" val="85414151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750"/>
                                        <p:tgtEl>
                                          <p:spTgt spid="2">
                                            <p:txEl>
                                              <p:pRg st="3" end="3"/>
                                            </p:txEl>
                                          </p:spTgt>
                                        </p:tgtEl>
                                      </p:cBhvr>
                                    </p:animEffect>
                                    <p:anim calcmode="lin" valueType="num">
                                      <p:cBhvr>
                                        <p:cTn id="22"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750"/>
                                        <p:tgtEl>
                                          <p:spTgt spid="2">
                                            <p:txEl>
                                              <p:pRg st="4" end="4"/>
                                            </p:txEl>
                                          </p:spTgt>
                                        </p:tgtEl>
                                      </p:cBhvr>
                                    </p:animEffect>
                                    <p:anim calcmode="lin" valueType="num">
                                      <p:cBhvr>
                                        <p:cTn id="29" dur="75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75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750"/>
                                        <p:tgtEl>
                                          <p:spTgt spid="2">
                                            <p:txEl>
                                              <p:pRg st="5" end="5"/>
                                            </p:txEl>
                                          </p:spTgt>
                                        </p:tgtEl>
                                      </p:cBhvr>
                                    </p:animEffect>
                                    <p:anim calcmode="lin" valueType="num">
                                      <p:cBhvr>
                                        <p:cTn id="36" dur="75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7" dur="75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normAutofit/>
              </a:bodyPr>
              <a:lstStyle/>
              <a:p>
                <a:pPr>
                  <a:spcBef>
                    <a:spcPts val="600"/>
                  </a:spcBef>
                  <a:spcAft>
                    <a:spcPts val="1200"/>
                  </a:spcAft>
                  <a:buFont typeface="Wingdings" panose="05000000000000000000" pitchFamily="2" charset="2"/>
                  <a:buChar char="§"/>
                </a:pPr>
                <a:r>
                  <a:rPr lang="en-US" sz="2800" dirty="0" smtClean="0"/>
                  <a:t>We </a:t>
                </a:r>
                <a:r>
                  <a:rPr lang="en-US" sz="2800" dirty="0"/>
                  <a:t>can describe each of </a:t>
                </a:r>
                <a:r>
                  <a:rPr lang="en-US" sz="2800" dirty="0" smtClean="0"/>
                  <a:t>these </a:t>
                </a:r>
                <a:r>
                  <a:rPr lang="en-US" sz="2800" dirty="0"/>
                  <a:t>situations using our terminology for a binomial distribution. </a:t>
                </a:r>
                <a:endParaRPr lang="en-US" sz="2800" dirty="0" smtClean="0"/>
              </a:p>
              <a:p>
                <a:pPr lvl="1">
                  <a:spcBef>
                    <a:spcPts val="600"/>
                  </a:spcBef>
                  <a:spcAft>
                    <a:spcPts val="1200"/>
                  </a:spcAft>
                  <a:buFont typeface="Wingdings" panose="05000000000000000000" pitchFamily="2" charset="2"/>
                  <a:buChar char="§"/>
                </a:pPr>
                <a:r>
                  <a:rPr lang="en-US" sz="2800" dirty="0" smtClean="0"/>
                  <a:t>In </a:t>
                </a:r>
                <a:r>
                  <a:rPr lang="en-US" sz="2800" dirty="0"/>
                  <a:t>the first case of flipping a single coin, we (arbitrarily) consider heads to be a success (this would be our Bernoulli trial). </a:t>
                </a:r>
                <a:endParaRPr lang="en-US" sz="2800" dirty="0" smtClean="0"/>
              </a:p>
              <a:p>
                <a:pPr lvl="1">
                  <a:spcBef>
                    <a:spcPts val="600"/>
                  </a:spcBef>
                  <a:spcAft>
                    <a:spcPts val="1200"/>
                  </a:spcAft>
                  <a:buFont typeface="Wingdings" panose="05000000000000000000" pitchFamily="2" charset="2"/>
                  <a:buChar char="§"/>
                </a:pPr>
                <a:r>
                  <a:rPr lang="en-US" sz="2800" dirty="0" smtClean="0"/>
                  <a:t>Then </a:t>
                </a:r>
                <a:r>
                  <a:rPr lang="en-US" sz="2800" dirty="0"/>
                  <a:t>the probability of success is </a:t>
                </a:r>
                <a:r>
                  <a:rPr lang="en-US" sz="2800" i="1" dirty="0" smtClean="0"/>
                  <a:t>p </a:t>
                </a:r>
                <a:r>
                  <a:rPr lang="en-US" sz="2800" dirty="0" smtClean="0"/>
                  <a:t>=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2</m:t>
                        </m:r>
                      </m:den>
                    </m:f>
                  </m:oMath>
                </a14:m>
                <a:endParaRPr lang="en-US" sz="2800" dirty="0" smtClean="0"/>
              </a:p>
              <a:p>
                <a:pPr lvl="1">
                  <a:spcBef>
                    <a:spcPts val="600"/>
                  </a:spcBef>
                  <a:spcAft>
                    <a:spcPts val="1200"/>
                  </a:spcAft>
                  <a:buFont typeface="Wingdings" panose="05000000000000000000" pitchFamily="2" charset="2"/>
                  <a:buChar char="§"/>
                </a:pPr>
                <a:r>
                  <a:rPr lang="en-US" sz="2800" dirty="0" smtClean="0"/>
                  <a:t>Since </a:t>
                </a:r>
                <a:r>
                  <a:rPr lang="en-US" sz="2800" dirty="0"/>
                  <a:t>we repeat this experiment 33 times, the random variable </a:t>
                </a:r>
                <a:r>
                  <a:rPr lang="en-US" sz="2800" i="1" dirty="0"/>
                  <a:t>x </a:t>
                </a:r>
                <a:r>
                  <a:rPr lang="en-US" sz="2800" dirty="0"/>
                  <a:t>counting the number of successes is </a:t>
                </a:r>
                <a:r>
                  <a:rPr lang="en-US" sz="2800" i="1" dirty="0"/>
                  <a:t>B</a:t>
                </a:r>
                <a:r>
                  <a:rPr lang="en-US" sz="2800" dirty="0"/>
                  <a:t>(1/2, 33).</a:t>
                </a: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0">
                <a:blip r:embed="rId2"/>
                <a:stretch>
                  <a:fillRect l="-284" t="-1305" r="-910"/>
                </a:stretch>
              </a:blipFill>
            </p:spPr>
            <p:txBody>
              <a:bodyPr/>
              <a:lstStyle/>
              <a:p>
                <a:r>
                  <a:rPr lang="en-US">
                    <a:noFill/>
                  </a:rPr>
                  <a:t> </a:t>
                </a:r>
              </a:p>
            </p:txBody>
          </p:sp>
        </mc:Fallback>
      </mc:AlternateContent>
      <p:sp>
        <p:nvSpPr>
          <p:cNvPr id="3" name="TextBox 2"/>
          <p:cNvSpPr txBox="1"/>
          <p:nvPr/>
        </p:nvSpPr>
        <p:spPr>
          <a:xfrm>
            <a:off x="5710989" y="6500261"/>
            <a:ext cx="6285267"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4: Probability Theory </a:t>
            </a:r>
            <a:r>
              <a:rPr lang="en-US" sz="1100" b="1" dirty="0">
                <a:solidFill>
                  <a:schemeClr val="tx2"/>
                </a:solidFill>
              </a:rPr>
              <a:t>– Proportions and the Binomial Distribution</a:t>
            </a:r>
          </a:p>
        </p:txBody>
      </p:sp>
    </p:spTree>
    <p:extLst>
      <p:ext uri="{BB962C8B-B14F-4D97-AF65-F5344CB8AC3E}">
        <p14:creationId xmlns:p14="http://schemas.microsoft.com/office/powerpoint/2010/main" val="130775833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750"/>
                                        <p:tgtEl>
                                          <p:spTgt spid="2">
                                            <p:txEl>
                                              <p:pRg st="3" end="3"/>
                                            </p:txEl>
                                          </p:spTgt>
                                        </p:tgtEl>
                                      </p:cBhvr>
                                    </p:animEffect>
                                    <p:anim calcmode="lin" valueType="num">
                                      <p:cBhvr>
                                        <p:cTn id="22"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spcBef>
                <a:spcPts val="600"/>
              </a:spcBef>
              <a:spcAft>
                <a:spcPts val="1200"/>
              </a:spcAft>
              <a:buFont typeface="Wingdings" panose="05000000000000000000" pitchFamily="2" charset="2"/>
              <a:buChar char="§"/>
            </a:pPr>
            <a:r>
              <a:rPr lang="en-US" sz="2800" dirty="0" smtClean="0"/>
              <a:t>In </a:t>
            </a:r>
            <a:r>
              <a:rPr lang="en-US" sz="2800" dirty="0"/>
              <a:t>the second case we consider it a success to contract the disease (which may sound odd). </a:t>
            </a:r>
            <a:endParaRPr lang="en-US" sz="2800" dirty="0" smtClean="0"/>
          </a:p>
          <a:p>
            <a:pPr lvl="1">
              <a:spcBef>
                <a:spcPts val="600"/>
              </a:spcBef>
              <a:spcAft>
                <a:spcPts val="1200"/>
              </a:spcAft>
              <a:buFont typeface="Wingdings" panose="05000000000000000000" pitchFamily="2" charset="2"/>
              <a:buChar char="§"/>
            </a:pPr>
            <a:r>
              <a:rPr lang="en-US" sz="2800" dirty="0" smtClean="0"/>
              <a:t>Then </a:t>
            </a:r>
            <a:r>
              <a:rPr lang="en-US" sz="2800" i="1" dirty="0"/>
              <a:t>p </a:t>
            </a:r>
            <a:r>
              <a:rPr lang="en-US" sz="2800" dirty="0"/>
              <a:t>= 0.7 and since we repeat this 100 times, we have a </a:t>
            </a:r>
            <a:r>
              <a:rPr lang="en-US" sz="2800" i="1" dirty="0"/>
              <a:t>B</a:t>
            </a:r>
            <a:r>
              <a:rPr lang="en-US" sz="2800" dirty="0"/>
              <a:t>(0.7, 100) distribution. </a:t>
            </a:r>
            <a:endParaRPr lang="en-US" sz="2800" dirty="0" smtClean="0"/>
          </a:p>
          <a:p>
            <a:pPr lvl="1">
              <a:spcBef>
                <a:spcPts val="600"/>
              </a:spcBef>
              <a:spcAft>
                <a:spcPts val="1200"/>
              </a:spcAft>
              <a:buFont typeface="Wingdings" panose="05000000000000000000" pitchFamily="2" charset="2"/>
              <a:buChar char="§"/>
            </a:pPr>
            <a:r>
              <a:rPr lang="en-US" sz="2800" dirty="0" smtClean="0"/>
              <a:t>We </a:t>
            </a:r>
            <a:r>
              <a:rPr lang="en-US" sz="2800" dirty="0"/>
              <a:t>could just as well consider it a success </a:t>
            </a:r>
            <a:r>
              <a:rPr lang="en-US" sz="2800" i="1" dirty="0"/>
              <a:t>not </a:t>
            </a:r>
            <a:r>
              <a:rPr lang="en-US" sz="2800" dirty="0"/>
              <a:t>to contract the disease (avoiding a disease does sound more successful). </a:t>
            </a:r>
            <a:endParaRPr lang="en-US" sz="2800" dirty="0" smtClean="0"/>
          </a:p>
          <a:p>
            <a:pPr lvl="1">
              <a:spcBef>
                <a:spcPts val="600"/>
              </a:spcBef>
              <a:spcAft>
                <a:spcPts val="1200"/>
              </a:spcAft>
              <a:buFont typeface="Wingdings" panose="05000000000000000000" pitchFamily="2" charset="2"/>
              <a:buChar char="§"/>
            </a:pPr>
            <a:r>
              <a:rPr lang="en-US" sz="2800" dirty="0" smtClean="0"/>
              <a:t>In </a:t>
            </a:r>
            <a:r>
              <a:rPr lang="en-US" sz="2800" dirty="0"/>
              <a:t>that case </a:t>
            </a:r>
            <a:r>
              <a:rPr lang="en-US" sz="2800" i="1" dirty="0"/>
              <a:t>p </a:t>
            </a:r>
            <a:r>
              <a:rPr lang="en-US" sz="2800" dirty="0"/>
              <a:t>= 1 − 0.7 = 0.3 and this variable, call it </a:t>
            </a:r>
            <a:r>
              <a:rPr lang="en-US" sz="2800" i="1" dirty="0"/>
              <a:t>y</a:t>
            </a:r>
            <a:r>
              <a:rPr lang="en-US" sz="2800" dirty="0"/>
              <a:t>, counting the number of successes, is </a:t>
            </a:r>
            <a:r>
              <a:rPr lang="en-US" sz="2800" i="1" dirty="0"/>
              <a:t>B</a:t>
            </a:r>
            <a:r>
              <a:rPr lang="en-US" sz="2800" dirty="0"/>
              <a:t>(0.3, 100).</a:t>
            </a:r>
          </a:p>
        </p:txBody>
      </p:sp>
      <p:sp>
        <p:nvSpPr>
          <p:cNvPr id="3" name="TextBox 2"/>
          <p:cNvSpPr txBox="1"/>
          <p:nvPr/>
        </p:nvSpPr>
        <p:spPr>
          <a:xfrm>
            <a:off x="5710989" y="6500261"/>
            <a:ext cx="6285267"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4: Probability Theory </a:t>
            </a:r>
            <a:r>
              <a:rPr lang="en-US" sz="1100" b="1" dirty="0">
                <a:solidFill>
                  <a:schemeClr val="tx2"/>
                </a:solidFill>
              </a:rPr>
              <a:t>– Proportions and the Binomial Distribution</a:t>
            </a:r>
          </a:p>
        </p:txBody>
      </p:sp>
    </p:spTree>
    <p:extLst>
      <p:ext uri="{BB962C8B-B14F-4D97-AF65-F5344CB8AC3E}">
        <p14:creationId xmlns:p14="http://schemas.microsoft.com/office/powerpoint/2010/main" val="161099858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750"/>
                                        <p:tgtEl>
                                          <p:spTgt spid="2">
                                            <p:txEl>
                                              <p:pRg st="3" end="3"/>
                                            </p:txEl>
                                          </p:spTgt>
                                        </p:tgtEl>
                                      </p:cBhvr>
                                    </p:animEffect>
                                    <p:anim calcmode="lin" valueType="num">
                                      <p:cBhvr>
                                        <p:cTn id="22"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861390" y="980661"/>
                <a:ext cx="10865389" cy="5372013"/>
              </a:xfrm>
            </p:spPr>
            <p:txBody>
              <a:bodyPr>
                <a:normAutofit fontScale="92500" lnSpcReduction="20000"/>
              </a:bodyPr>
              <a:lstStyle/>
              <a:p>
                <a:pPr>
                  <a:buFont typeface="Wingdings" panose="05000000000000000000" pitchFamily="2" charset="2"/>
                  <a:buChar char="§"/>
                </a:pPr>
                <a:r>
                  <a:rPr lang="en-US" dirty="0" smtClean="0"/>
                  <a:t>For </a:t>
                </a:r>
                <a:r>
                  <a:rPr lang="en-US" dirty="0"/>
                  <a:t>the last case we consider a vote for candidate A </a:t>
                </a:r>
                <a:r>
                  <a:rPr lang="en-US" dirty="0" err="1"/>
                  <a:t>a</a:t>
                </a:r>
                <a:r>
                  <a:rPr lang="en-US" dirty="0"/>
                  <a:t> success so that </a:t>
                </a:r>
                <a:r>
                  <a:rPr lang="en-US" i="1" dirty="0"/>
                  <a:t>p </a:t>
                </a:r>
                <a:r>
                  <a:rPr lang="en-US" dirty="0"/>
                  <a:t>= 0.4. Since we have 25,000 voters, our distribution is </a:t>
                </a:r>
                <a:r>
                  <a:rPr lang="en-US" i="1" dirty="0"/>
                  <a:t>B</a:t>
                </a:r>
                <a:r>
                  <a:rPr lang="en-US" dirty="0"/>
                  <a:t>(0.4, 25,000).</a:t>
                </a:r>
              </a:p>
              <a:p>
                <a:pPr lvl="1">
                  <a:spcBef>
                    <a:spcPts val="600"/>
                  </a:spcBef>
                </a:pPr>
                <a:r>
                  <a:rPr lang="en-US" dirty="0"/>
                  <a:t>It turns out that there is a (relatively) simple formula for a binomial distribution but it requires the formula </a:t>
                </a:r>
                <a:endParaRPr lang="en-US" dirty="0" smtClean="0"/>
              </a:p>
              <a:p>
                <a:pPr lvl="2">
                  <a:spcBef>
                    <a:spcPts val="600"/>
                  </a:spcBef>
                  <a:spcAft>
                    <a:spcPts val="1200"/>
                  </a:spcAft>
                </a:pPr>
                <a14:m>
                  <m:oMath xmlns:m="http://schemas.openxmlformats.org/officeDocument/2006/math">
                    <m:sSub>
                      <m:sSubPr>
                        <m:ctrlPr>
                          <a:rPr lang="en-US" sz="3000" i="1" smtClean="0">
                            <a:latin typeface="Cambria Math" panose="02040503050406030204" pitchFamily="18" charset="0"/>
                          </a:rPr>
                        </m:ctrlPr>
                      </m:sSubPr>
                      <m:e>
                        <m:r>
                          <a:rPr lang="en-US" sz="3000" b="0" i="1" smtClean="0">
                            <a:latin typeface="Cambria Math" panose="02040503050406030204" pitchFamily="18" charset="0"/>
                          </a:rPr>
                          <m:t>𝑐</m:t>
                        </m:r>
                      </m:e>
                      <m:sub>
                        <m:r>
                          <a:rPr lang="en-US" sz="3000" b="0" i="1" smtClean="0">
                            <a:latin typeface="Cambria Math" panose="02040503050406030204" pitchFamily="18" charset="0"/>
                          </a:rPr>
                          <m:t>𝑛</m:t>
                        </m:r>
                        <m:r>
                          <a:rPr lang="en-US" sz="3000" b="0" i="1" smtClean="0">
                            <a:latin typeface="Cambria Math" panose="02040503050406030204" pitchFamily="18" charset="0"/>
                          </a:rPr>
                          <m:t>,</m:t>
                        </m:r>
                        <m:r>
                          <a:rPr lang="en-US" sz="3000" b="0" i="1" smtClean="0">
                            <a:latin typeface="Cambria Math" panose="02040503050406030204" pitchFamily="18" charset="0"/>
                          </a:rPr>
                          <m:t>𝑘</m:t>
                        </m:r>
                        <m:r>
                          <a:rPr lang="en-US" sz="3000" b="0" i="1" smtClean="0">
                            <a:latin typeface="Cambria Math" panose="02040503050406030204" pitchFamily="18" charset="0"/>
                          </a:rPr>
                          <m:t> </m:t>
                        </m:r>
                      </m:sub>
                    </m:sSub>
                  </m:oMath>
                </a14:m>
                <a:r>
                  <a:rPr lang="en-US" sz="3000" dirty="0" smtClean="0"/>
                  <a:t>= </a:t>
                </a:r>
                <a14:m>
                  <m:oMath xmlns:m="http://schemas.openxmlformats.org/officeDocument/2006/math">
                    <m:d>
                      <m:dPr>
                        <m:ctrlPr>
                          <a:rPr lang="en-US" sz="3000" i="1" smtClean="0">
                            <a:latin typeface="Cambria Math" panose="02040503050406030204" pitchFamily="18" charset="0"/>
                          </a:rPr>
                        </m:ctrlPr>
                      </m:dPr>
                      <m:e>
                        <m:f>
                          <m:fPr>
                            <m:type m:val="noBar"/>
                            <m:ctrlPr>
                              <a:rPr lang="en-US" sz="3000" i="1" smtClean="0">
                                <a:latin typeface="Cambria Math" panose="02040503050406030204" pitchFamily="18" charset="0"/>
                              </a:rPr>
                            </m:ctrlPr>
                          </m:fPr>
                          <m:num>
                            <m:r>
                              <a:rPr lang="en-US" sz="3000" i="1" smtClean="0">
                                <a:latin typeface="Cambria Math" panose="02040503050406030204" pitchFamily="18" charset="0"/>
                              </a:rPr>
                              <m:t>𝑛</m:t>
                            </m:r>
                          </m:num>
                          <m:den>
                            <m:r>
                              <a:rPr lang="en-US" sz="3000" i="1" smtClean="0">
                                <a:latin typeface="Cambria Math" panose="02040503050406030204" pitchFamily="18" charset="0"/>
                              </a:rPr>
                              <m:t>𝑘</m:t>
                            </m:r>
                          </m:den>
                        </m:f>
                      </m:e>
                    </m:d>
                  </m:oMath>
                </a14:m>
                <a:r>
                  <a:rPr lang="en-US" sz="3000" dirty="0" smtClean="0"/>
                  <a:t> = </a:t>
                </a:r>
                <a14:m>
                  <m:oMath xmlns:m="http://schemas.openxmlformats.org/officeDocument/2006/math">
                    <m:f>
                      <m:fPr>
                        <m:ctrlPr>
                          <a:rPr lang="en-US" sz="3000" i="1" smtClean="0">
                            <a:latin typeface="Cambria Math" panose="02040503050406030204" pitchFamily="18" charset="0"/>
                          </a:rPr>
                        </m:ctrlPr>
                      </m:fPr>
                      <m:num>
                        <m:r>
                          <a:rPr lang="en-US" sz="3000" b="0" i="1" smtClean="0">
                            <a:latin typeface="Cambria Math" panose="02040503050406030204" pitchFamily="18" charset="0"/>
                          </a:rPr>
                          <m:t>𝑛</m:t>
                        </m:r>
                        <m:r>
                          <a:rPr lang="en-US" sz="3000" b="0" i="1" smtClean="0">
                            <a:latin typeface="Cambria Math" panose="02040503050406030204" pitchFamily="18" charset="0"/>
                          </a:rPr>
                          <m:t>!</m:t>
                        </m:r>
                      </m:num>
                      <m:den>
                        <m:r>
                          <a:rPr lang="en-US" sz="3000" b="0" i="1" smtClean="0">
                            <a:latin typeface="Cambria Math" panose="02040503050406030204" pitchFamily="18" charset="0"/>
                          </a:rPr>
                          <m:t>𝑘</m:t>
                        </m:r>
                        <m:r>
                          <a:rPr lang="en-US" sz="3000" b="0" i="1" smtClean="0">
                            <a:latin typeface="Cambria Math" panose="02040503050406030204" pitchFamily="18" charset="0"/>
                          </a:rPr>
                          <m:t>!</m:t>
                        </m:r>
                        <m:d>
                          <m:dPr>
                            <m:ctrlPr>
                              <a:rPr lang="en-US" sz="3000" b="0" i="1" smtClean="0">
                                <a:latin typeface="Cambria Math" panose="02040503050406030204" pitchFamily="18" charset="0"/>
                              </a:rPr>
                            </m:ctrlPr>
                          </m:dPr>
                          <m:e>
                            <m:r>
                              <a:rPr lang="en-US" sz="3000" b="0" i="1" smtClean="0">
                                <a:latin typeface="Cambria Math" panose="02040503050406030204" pitchFamily="18" charset="0"/>
                              </a:rPr>
                              <m:t>𝑛</m:t>
                            </m:r>
                            <m:r>
                              <a:rPr lang="en-US" sz="3000" b="0" i="1" smtClean="0">
                                <a:latin typeface="Cambria Math" panose="02040503050406030204" pitchFamily="18" charset="0"/>
                              </a:rPr>
                              <m:t>−</m:t>
                            </m:r>
                            <m:r>
                              <a:rPr lang="en-US" sz="3000" b="0" i="1" smtClean="0">
                                <a:latin typeface="Cambria Math" panose="02040503050406030204" pitchFamily="18" charset="0"/>
                              </a:rPr>
                              <m:t>𝑘</m:t>
                            </m:r>
                          </m:e>
                        </m:d>
                        <m:r>
                          <a:rPr lang="en-US" sz="3000" b="0" i="1" smtClean="0">
                            <a:latin typeface="Cambria Math" panose="02040503050406030204" pitchFamily="18" charset="0"/>
                          </a:rPr>
                          <m:t>!</m:t>
                        </m:r>
                      </m:den>
                    </m:f>
                  </m:oMath>
                </a14:m>
                <a:r>
                  <a:rPr lang="en-US" sz="2600" dirty="0" smtClean="0"/>
                  <a:t>  where </a:t>
                </a:r>
                <a14:m>
                  <m:oMath xmlns:m="http://schemas.openxmlformats.org/officeDocument/2006/math">
                    <m:r>
                      <a:rPr lang="en-US" sz="2600" i="1">
                        <a:latin typeface="Cambria Math" panose="02040503050406030204" pitchFamily="18" charset="0"/>
                      </a:rPr>
                      <m:t>𝑛</m:t>
                    </m:r>
                  </m:oMath>
                </a14:m>
                <a:r>
                  <a:rPr lang="en-US" sz="2600" dirty="0" smtClean="0">
                    <a:latin typeface="Cambria Math" panose="02040503050406030204" pitchFamily="18" charset="0"/>
                    <a:ea typeface="Cambria Math" panose="02040503050406030204" pitchFamily="18" charset="0"/>
                  </a:rPr>
                  <a:t>! = </a:t>
                </a:r>
                <a14:m>
                  <m:oMath xmlns:m="http://schemas.openxmlformats.org/officeDocument/2006/math">
                    <m:r>
                      <a:rPr lang="en-US" sz="2600" i="1">
                        <a:latin typeface="Cambria Math" panose="02040503050406030204" pitchFamily="18" charset="0"/>
                      </a:rPr>
                      <m:t>𝑛</m:t>
                    </m:r>
                  </m:oMath>
                </a14:m>
                <a:r>
                  <a:rPr lang="en-US" sz="2600" dirty="0" smtClean="0">
                    <a:latin typeface="Cambria Math" panose="02040503050406030204" pitchFamily="18" charset="0"/>
                    <a:ea typeface="Cambria Math" panose="02040503050406030204" pitchFamily="18" charset="0"/>
                  </a:rPr>
                  <a:t> </a:t>
                </a:r>
                <a:r>
                  <a:rPr lang="en-US" sz="2600" dirty="0" smtClean="0">
                    <a:latin typeface="Cambria Math" panose="02040503050406030204" pitchFamily="18" charset="0"/>
                    <a:ea typeface="Cambria Math" panose="02040503050406030204" pitchFamily="18" charset="0"/>
                    <a:sym typeface="Symbol" panose="05050102010706020507" pitchFamily="18" charset="2"/>
                  </a:rPr>
                  <a:t>(</a:t>
                </a:r>
                <a14:m>
                  <m:oMath xmlns:m="http://schemas.openxmlformats.org/officeDocument/2006/math">
                    <m:r>
                      <a:rPr lang="en-US" sz="2600" i="1">
                        <a:latin typeface="Cambria Math" panose="02040503050406030204" pitchFamily="18" charset="0"/>
                      </a:rPr>
                      <m:t>𝑛</m:t>
                    </m:r>
                    <m:r>
                      <a:rPr lang="en-US" sz="2600" i="1">
                        <a:latin typeface="Cambria Math" panose="02040503050406030204" pitchFamily="18" charset="0"/>
                      </a:rPr>
                      <m:t> </m:t>
                    </m:r>
                  </m:oMath>
                </a14:m>
                <a:r>
                  <a:rPr lang="en-US" sz="2600" dirty="0" smtClean="0">
                    <a:latin typeface="Cambria Math" panose="02040503050406030204" pitchFamily="18" charset="0"/>
                    <a:ea typeface="Cambria Math" panose="02040503050406030204" pitchFamily="18" charset="0"/>
                    <a:sym typeface="Symbol" panose="05050102010706020507" pitchFamily="18" charset="2"/>
                  </a:rPr>
                  <a:t>-1)</a:t>
                </a:r>
                <a:r>
                  <a:rPr lang="en-US" sz="2600" dirty="0">
                    <a:latin typeface="Cambria Math" panose="02040503050406030204" pitchFamily="18" charset="0"/>
                    <a:ea typeface="Cambria Math" panose="02040503050406030204" pitchFamily="18" charset="0"/>
                    <a:sym typeface="Symbol" panose="05050102010706020507" pitchFamily="18" charset="2"/>
                  </a:rPr>
                  <a:t> </a:t>
                </a:r>
                <a:r>
                  <a:rPr lang="en-US" sz="2600" dirty="0" smtClean="0">
                    <a:latin typeface="Cambria Math" panose="02040503050406030204" pitchFamily="18" charset="0"/>
                    <a:ea typeface="Cambria Math" panose="02040503050406030204" pitchFamily="18" charset="0"/>
                    <a:sym typeface="Symbol" panose="05050102010706020507" pitchFamily="18" charset="2"/>
                  </a:rPr>
                  <a:t> (</a:t>
                </a:r>
                <a14:m>
                  <m:oMath xmlns:m="http://schemas.openxmlformats.org/officeDocument/2006/math">
                    <m:r>
                      <a:rPr lang="en-US" sz="2600" i="1">
                        <a:latin typeface="Cambria Math" panose="02040503050406030204" pitchFamily="18" charset="0"/>
                      </a:rPr>
                      <m:t>𝑛</m:t>
                    </m:r>
                    <m:r>
                      <a:rPr lang="en-US" sz="2600" i="1">
                        <a:latin typeface="Cambria Math" panose="02040503050406030204" pitchFamily="18" charset="0"/>
                      </a:rPr>
                      <m:t> </m:t>
                    </m:r>
                  </m:oMath>
                </a14:m>
                <a:r>
                  <a:rPr lang="en-US" sz="2600" dirty="0" smtClean="0">
                    <a:latin typeface="Cambria Math" panose="02040503050406030204" pitchFamily="18" charset="0"/>
                    <a:ea typeface="Cambria Math" panose="02040503050406030204" pitchFamily="18" charset="0"/>
                    <a:sym typeface="Symbol" panose="05050102010706020507" pitchFamily="18" charset="2"/>
                  </a:rPr>
                  <a:t>-2)  …  3</a:t>
                </a:r>
                <a:r>
                  <a:rPr lang="en-US" sz="2600" dirty="0">
                    <a:latin typeface="Cambria Math" panose="02040503050406030204" pitchFamily="18" charset="0"/>
                    <a:ea typeface="Cambria Math" panose="02040503050406030204" pitchFamily="18" charset="0"/>
                    <a:sym typeface="Symbol" panose="05050102010706020507" pitchFamily="18" charset="2"/>
                  </a:rPr>
                  <a:t> </a:t>
                </a:r>
                <a:r>
                  <a:rPr lang="en-US" sz="2600" dirty="0" smtClean="0">
                    <a:latin typeface="Cambria Math" panose="02040503050406030204" pitchFamily="18" charset="0"/>
                    <a:ea typeface="Cambria Math" panose="02040503050406030204" pitchFamily="18" charset="0"/>
                    <a:sym typeface="Symbol" panose="05050102010706020507" pitchFamily="18" charset="2"/>
                  </a:rPr>
                  <a:t>2</a:t>
                </a:r>
                <a:r>
                  <a:rPr lang="en-US" sz="2600" dirty="0">
                    <a:latin typeface="Cambria Math" panose="02040503050406030204" pitchFamily="18" charset="0"/>
                    <a:ea typeface="Cambria Math" panose="02040503050406030204" pitchFamily="18" charset="0"/>
                    <a:sym typeface="Symbol" panose="05050102010706020507" pitchFamily="18" charset="2"/>
                  </a:rPr>
                  <a:t> </a:t>
                </a:r>
                <a:r>
                  <a:rPr lang="en-US" sz="2600" dirty="0" smtClean="0">
                    <a:latin typeface="Cambria Math" panose="02040503050406030204" pitchFamily="18" charset="0"/>
                    <a:ea typeface="Cambria Math" panose="02040503050406030204" pitchFamily="18" charset="0"/>
                    <a:sym typeface="Symbol" panose="05050102010706020507" pitchFamily="18" charset="2"/>
                  </a:rPr>
                  <a:t>1 and 0! = 1</a:t>
                </a:r>
              </a:p>
              <a:p>
                <a:pPr lvl="2">
                  <a:spcBef>
                    <a:spcPts val="600"/>
                  </a:spcBef>
                  <a:spcAft>
                    <a:spcPts val="1200"/>
                  </a:spcAft>
                </a:pPr>
                <a:r>
                  <a:rPr lang="en-US" dirty="0" smtClean="0"/>
                  <a:t>We </a:t>
                </a:r>
                <a:r>
                  <a:rPr lang="en-US" dirty="0"/>
                  <a:t>pronounce </a:t>
                </a:r>
                <a14:m>
                  <m:oMath xmlns:m="http://schemas.openxmlformats.org/officeDocument/2006/math">
                    <m:r>
                      <a:rPr lang="en-US" i="1">
                        <a:latin typeface="Cambria Math" panose="02040503050406030204" pitchFamily="18" charset="0"/>
                      </a:rPr>
                      <m:t>𝑛</m:t>
                    </m:r>
                  </m:oMath>
                </a14:m>
                <a:r>
                  <a:rPr lang="en-US" dirty="0">
                    <a:latin typeface="Cambria Math" panose="02040503050406030204" pitchFamily="18" charset="0"/>
                    <a:ea typeface="Cambria Math" panose="02040503050406030204" pitchFamily="18" charset="0"/>
                  </a:rPr>
                  <a:t>!</a:t>
                </a:r>
                <a:r>
                  <a:rPr lang="en-US" i="1" dirty="0"/>
                  <a:t> </a:t>
                </a:r>
                <a:r>
                  <a:rPr lang="en-US" dirty="0"/>
                  <a:t>as “</a:t>
                </a:r>
                <a14:m>
                  <m:oMath xmlns:m="http://schemas.openxmlformats.org/officeDocument/2006/math">
                    <m:r>
                      <a:rPr lang="en-US" i="1">
                        <a:latin typeface="Cambria Math" panose="02040503050406030204" pitchFamily="18" charset="0"/>
                      </a:rPr>
                      <m:t>𝑛</m:t>
                    </m:r>
                  </m:oMath>
                </a14:m>
                <a:r>
                  <a:rPr lang="en-US" i="1" dirty="0"/>
                  <a:t> </a:t>
                </a:r>
                <a:r>
                  <a:rPr lang="en-US" i="1" dirty="0">
                    <a:latin typeface="Book Antiqua" panose="02040602050305030304" pitchFamily="18" charset="0"/>
                  </a:rPr>
                  <a:t>factorial</a:t>
                </a:r>
                <a:r>
                  <a:rPr lang="en-US" dirty="0"/>
                  <a:t>” </a:t>
                </a:r>
                <a:r>
                  <a:rPr lang="en-US" dirty="0" smtClean="0"/>
                  <a:t>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 </m:t>
                        </m:r>
                      </m:sub>
                    </m:sSub>
                    <m:r>
                      <m:rPr>
                        <m:sty m:val="p"/>
                      </m:rPr>
                      <a:rPr lang="en-US" b="0" i="0" smtClean="0">
                        <a:latin typeface="Cambria Math" panose="02040503050406030204" pitchFamily="18" charset="0"/>
                      </a:rPr>
                      <m:t>or</m:t>
                    </m:r>
                  </m:oMath>
                </a14:m>
                <a:r>
                  <a:rPr lang="en-US" dirty="0" smtClean="0"/>
                  <a:t> </a:t>
                </a:r>
                <a14:m>
                  <m:oMath xmlns:m="http://schemas.openxmlformats.org/officeDocument/2006/math">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𝑛</m:t>
                            </m:r>
                          </m:num>
                          <m:den>
                            <m:r>
                              <a:rPr lang="en-US" i="1">
                                <a:latin typeface="Cambria Math" panose="02040503050406030204" pitchFamily="18" charset="0"/>
                              </a:rPr>
                              <m:t>𝑘</m:t>
                            </m:r>
                          </m:den>
                        </m:f>
                      </m:e>
                    </m:d>
                  </m:oMath>
                </a14:m>
                <a:r>
                  <a:rPr lang="en-US" dirty="0" smtClean="0">
                    <a:latin typeface="Cambria Math" panose="02040503050406030204" pitchFamily="18" charset="0"/>
                    <a:ea typeface="Cambria Math" panose="02040503050406030204" pitchFamily="18" charset="0"/>
                  </a:rPr>
                  <a:t> </a:t>
                </a:r>
                <a:r>
                  <a:rPr lang="en-US" dirty="0" smtClean="0">
                    <a:ea typeface="Cambria Math" panose="02040503050406030204" pitchFamily="18" charset="0"/>
                  </a:rPr>
                  <a:t>as “</a:t>
                </a:r>
                <a14:m>
                  <m:oMath xmlns:m="http://schemas.openxmlformats.org/officeDocument/2006/math">
                    <m:r>
                      <a:rPr lang="en-US" i="1">
                        <a:latin typeface="Cambria Math" panose="02040503050406030204" pitchFamily="18" charset="0"/>
                      </a:rPr>
                      <m:t>𝑛</m:t>
                    </m:r>
                  </m:oMath>
                </a14:m>
                <a:r>
                  <a:rPr lang="en-US" dirty="0" smtClean="0">
                    <a:ea typeface="Cambria Math" panose="02040503050406030204" pitchFamily="18" charset="0"/>
                  </a:rPr>
                  <a:t> </a:t>
                </a:r>
                <a:r>
                  <a:rPr lang="en-US" dirty="0" smtClean="0">
                    <a:latin typeface="Book Antiqua" panose="02040602050305030304" pitchFamily="18" charset="0"/>
                    <a:ea typeface="Cambria Math" panose="02040503050406030204" pitchFamily="18" charset="0"/>
                  </a:rPr>
                  <a:t>choose k</a:t>
                </a:r>
                <a:r>
                  <a:rPr lang="en-US" dirty="0" smtClean="0">
                    <a:ea typeface="Cambria Math" panose="02040503050406030204" pitchFamily="18" charset="0"/>
                  </a:rPr>
                  <a:t>” or “</a:t>
                </a:r>
                <a:r>
                  <a:rPr lang="en-US" dirty="0" smtClean="0">
                    <a:latin typeface="Book Antiqua" panose="02040602050305030304" pitchFamily="18" charset="0"/>
                    <a:ea typeface="Cambria Math" panose="02040503050406030204" pitchFamily="18" charset="0"/>
                  </a:rPr>
                  <a:t>choose k out of </a:t>
                </a:r>
                <a14:m>
                  <m:oMath xmlns:m="http://schemas.openxmlformats.org/officeDocument/2006/math">
                    <m:r>
                      <a:rPr lang="en-US" i="1">
                        <a:latin typeface="Cambria Math" panose="02040503050406030204" pitchFamily="18" charset="0"/>
                      </a:rPr>
                      <m:t>𝑛</m:t>
                    </m:r>
                  </m:oMath>
                </a14:m>
                <a:r>
                  <a:rPr lang="en-US" dirty="0" smtClean="0">
                    <a:ea typeface="Cambria Math" panose="02040503050406030204" pitchFamily="18" charset="0"/>
                  </a:rPr>
                  <a:t>”</a:t>
                </a:r>
              </a:p>
              <a:p>
                <a:pPr lvl="2">
                  <a:spcBef>
                    <a:spcPts val="600"/>
                  </a:spcBef>
                  <a:spcAft>
                    <a:spcPts val="1200"/>
                  </a:spcAft>
                </a:pPr>
                <a:r>
                  <a:rPr lang="en-US" dirty="0" smtClean="0">
                    <a:ea typeface="Cambria Math" panose="02040503050406030204" pitchFamily="18" charset="0"/>
                  </a:rPr>
                  <a:t>For example </a:t>
                </a:r>
                <a:r>
                  <a:rPr lang="en-US" dirty="0" smtClean="0">
                    <a:latin typeface="Cambria Math" panose="02040503050406030204" pitchFamily="18" charset="0"/>
                    <a:ea typeface="Cambria Math" panose="02040503050406030204" pitchFamily="18" charset="0"/>
                  </a:rPr>
                  <a:t>4! = 4</a:t>
                </a:r>
                <a:r>
                  <a:rPr lang="en-US" dirty="0">
                    <a:latin typeface="Cambria Math" panose="02040503050406030204" pitchFamily="18" charset="0"/>
                    <a:ea typeface="Cambria Math" panose="02040503050406030204" pitchFamily="18" charset="0"/>
                    <a:sym typeface="Symbol" panose="05050102010706020507" pitchFamily="18" charset="2"/>
                  </a:rPr>
                  <a:t> </a:t>
                </a:r>
                <a:r>
                  <a:rPr lang="en-US" dirty="0" smtClean="0">
                    <a:latin typeface="Cambria Math" panose="02040503050406030204" pitchFamily="18" charset="0"/>
                    <a:ea typeface="Cambria Math" panose="02040503050406030204" pitchFamily="18" charset="0"/>
                    <a:sym typeface="Symbol" panose="05050102010706020507" pitchFamily="18" charset="2"/>
                  </a:rPr>
                  <a:t> 3  2  1 = 24  </a:t>
                </a:r>
                <a:r>
                  <a:rPr lang="en-US" dirty="0" smtClean="0">
                    <a:ea typeface="Cambria Math" panose="02040503050406030204" pitchFamily="18" charset="0"/>
                    <a:sym typeface="Symbol" panose="05050102010706020507" pitchFamily="18" charset="2"/>
                  </a:rPr>
                  <a:t>and</a:t>
                </a:r>
              </a:p>
              <a:p>
                <a:pPr marL="768096" lvl="2" indent="0">
                  <a:spcBef>
                    <a:spcPts val="600"/>
                  </a:spcBef>
                  <a:spcAft>
                    <a:spcPts val="1200"/>
                  </a:spcAft>
                  <a:buNone/>
                </a:pPr>
                <a:r>
                  <a:rPr lang="en-US" sz="2600" dirty="0" smtClean="0"/>
                  <a:t>	</a:t>
                </a:r>
                <a14:m>
                  <m:oMath xmlns:m="http://schemas.openxmlformats.org/officeDocument/2006/math">
                    <m:sSub>
                      <m:sSubPr>
                        <m:ctrlPr>
                          <a:rPr lang="en-US" sz="3000" i="1">
                            <a:latin typeface="Cambria Math" panose="02040503050406030204" pitchFamily="18" charset="0"/>
                          </a:rPr>
                        </m:ctrlPr>
                      </m:sSubPr>
                      <m:e>
                        <m:r>
                          <a:rPr lang="en-US" sz="3000" i="1">
                            <a:latin typeface="Cambria Math" panose="02040503050406030204" pitchFamily="18" charset="0"/>
                          </a:rPr>
                          <m:t>𝑐</m:t>
                        </m:r>
                      </m:e>
                      <m:sub>
                        <m:r>
                          <a:rPr lang="en-US" sz="3000" b="0" i="1" smtClean="0">
                            <a:latin typeface="Cambria Math" panose="02040503050406030204" pitchFamily="18" charset="0"/>
                          </a:rPr>
                          <m:t>8</m:t>
                        </m:r>
                        <m:r>
                          <a:rPr lang="en-US" sz="3000" i="1">
                            <a:latin typeface="Cambria Math" panose="02040503050406030204" pitchFamily="18" charset="0"/>
                          </a:rPr>
                          <m:t>,</m:t>
                        </m:r>
                        <m:r>
                          <a:rPr lang="en-US" sz="3000" b="0" i="1" smtClean="0">
                            <a:latin typeface="Cambria Math" panose="02040503050406030204" pitchFamily="18" charset="0"/>
                          </a:rPr>
                          <m:t>3</m:t>
                        </m:r>
                        <m:r>
                          <a:rPr lang="en-US" sz="3000" i="1">
                            <a:latin typeface="Cambria Math" panose="02040503050406030204" pitchFamily="18" charset="0"/>
                          </a:rPr>
                          <m:t> </m:t>
                        </m:r>
                      </m:sub>
                    </m:sSub>
                  </m:oMath>
                </a14:m>
                <a:r>
                  <a:rPr lang="en-US" sz="2600" dirty="0"/>
                  <a:t>= </a:t>
                </a:r>
                <a14:m>
                  <m:oMath xmlns:m="http://schemas.openxmlformats.org/officeDocument/2006/math">
                    <m:d>
                      <m:dPr>
                        <m:ctrlPr>
                          <a:rPr lang="en-US" sz="2600" i="1">
                            <a:latin typeface="Cambria Math" panose="02040503050406030204" pitchFamily="18" charset="0"/>
                          </a:rPr>
                        </m:ctrlPr>
                      </m:dPr>
                      <m:e>
                        <m:f>
                          <m:fPr>
                            <m:type m:val="noBar"/>
                            <m:ctrlPr>
                              <a:rPr lang="en-US" sz="2600" i="1">
                                <a:latin typeface="Cambria Math" panose="02040503050406030204" pitchFamily="18" charset="0"/>
                              </a:rPr>
                            </m:ctrlPr>
                          </m:fPr>
                          <m:num>
                            <m:r>
                              <a:rPr lang="en-US" sz="2600" b="0" i="1" smtClean="0">
                                <a:latin typeface="Cambria Math" panose="02040503050406030204" pitchFamily="18" charset="0"/>
                              </a:rPr>
                              <m:t>8</m:t>
                            </m:r>
                          </m:num>
                          <m:den>
                            <m:r>
                              <a:rPr lang="en-US" sz="2600" b="0" i="1" smtClean="0">
                                <a:latin typeface="Cambria Math" panose="02040503050406030204" pitchFamily="18" charset="0"/>
                              </a:rPr>
                              <m:t>3</m:t>
                            </m:r>
                          </m:den>
                        </m:f>
                      </m:e>
                    </m:d>
                  </m:oMath>
                </a14:m>
                <a:r>
                  <a:rPr lang="en-US" sz="2600" dirty="0"/>
                  <a:t> = </a:t>
                </a:r>
                <a14:m>
                  <m:oMath xmlns:m="http://schemas.openxmlformats.org/officeDocument/2006/math">
                    <m:f>
                      <m:fPr>
                        <m:ctrlPr>
                          <a:rPr lang="en-US" sz="2600" i="1">
                            <a:latin typeface="Cambria Math" panose="02040503050406030204" pitchFamily="18" charset="0"/>
                          </a:rPr>
                        </m:ctrlPr>
                      </m:fPr>
                      <m:num>
                        <m:r>
                          <a:rPr lang="en-US" sz="2600" b="0" i="1" smtClean="0">
                            <a:latin typeface="Cambria Math" panose="02040503050406030204" pitchFamily="18" charset="0"/>
                          </a:rPr>
                          <m:t>8</m:t>
                        </m:r>
                      </m:num>
                      <m:den>
                        <m:r>
                          <a:rPr lang="en-US" sz="2600" b="0" i="1" smtClean="0">
                            <a:latin typeface="Cambria Math" panose="02040503050406030204" pitchFamily="18" charset="0"/>
                          </a:rPr>
                          <m:t>3</m:t>
                        </m:r>
                        <m:r>
                          <a:rPr lang="en-US" sz="2600" i="1">
                            <a:latin typeface="Cambria Math" panose="02040503050406030204" pitchFamily="18" charset="0"/>
                          </a:rPr>
                          <m:t>!</m:t>
                        </m:r>
                        <m:d>
                          <m:dPr>
                            <m:ctrlPr>
                              <a:rPr lang="en-US" sz="2600" i="1">
                                <a:latin typeface="Cambria Math" panose="02040503050406030204" pitchFamily="18" charset="0"/>
                              </a:rPr>
                            </m:ctrlPr>
                          </m:dPr>
                          <m:e>
                            <m:r>
                              <a:rPr lang="en-US" sz="2600" b="0" i="1" smtClean="0">
                                <a:latin typeface="Cambria Math" panose="02040503050406030204" pitchFamily="18" charset="0"/>
                              </a:rPr>
                              <m:t>8</m:t>
                            </m:r>
                            <m:r>
                              <a:rPr lang="en-US" sz="2600" i="1">
                                <a:latin typeface="Cambria Math" panose="02040503050406030204" pitchFamily="18" charset="0"/>
                              </a:rPr>
                              <m:t>−</m:t>
                            </m:r>
                            <m:r>
                              <a:rPr lang="en-US" sz="2600" b="0" i="1" smtClean="0">
                                <a:latin typeface="Cambria Math" panose="02040503050406030204" pitchFamily="18" charset="0"/>
                              </a:rPr>
                              <m:t>3</m:t>
                            </m:r>
                          </m:e>
                        </m:d>
                        <m:r>
                          <a:rPr lang="en-US" sz="2600" i="1">
                            <a:latin typeface="Cambria Math" panose="02040503050406030204" pitchFamily="18" charset="0"/>
                          </a:rPr>
                          <m:t>!</m:t>
                        </m:r>
                      </m:den>
                    </m:f>
                  </m:oMath>
                </a14:m>
                <a:r>
                  <a:rPr lang="en-US" sz="2600" dirty="0" smtClean="0">
                    <a:latin typeface="Cambria Math" panose="02040503050406030204" pitchFamily="18" charset="0"/>
                    <a:ea typeface="Cambria Math" panose="02040503050406030204" pitchFamily="18" charset="0"/>
                  </a:rPr>
                  <a:t> = </a:t>
                </a:r>
                <a14:m>
                  <m:oMath xmlns:m="http://schemas.openxmlformats.org/officeDocument/2006/math">
                    <m:f>
                      <m:fPr>
                        <m:ctrlPr>
                          <a:rPr lang="en-US" sz="2600" i="1">
                            <a:latin typeface="Cambria Math" panose="02040503050406030204" pitchFamily="18" charset="0"/>
                          </a:rPr>
                        </m:ctrlPr>
                      </m:fPr>
                      <m:num>
                        <m:r>
                          <a:rPr lang="en-US" sz="2600" i="1">
                            <a:latin typeface="Cambria Math" panose="02040503050406030204" pitchFamily="18" charset="0"/>
                          </a:rPr>
                          <m:t>8</m:t>
                        </m:r>
                      </m:num>
                      <m:den>
                        <m:r>
                          <a:rPr lang="en-US" sz="2600" i="1">
                            <a:latin typeface="Cambria Math" panose="02040503050406030204" pitchFamily="18" charset="0"/>
                          </a:rPr>
                          <m:t>3</m:t>
                        </m:r>
                        <m:r>
                          <a:rPr lang="en-US" sz="2600" i="1" smtClean="0">
                            <a:latin typeface="Cambria Math" panose="02040503050406030204" pitchFamily="18" charset="0"/>
                          </a:rPr>
                          <m:t>!</m:t>
                        </m:r>
                        <m:r>
                          <a:rPr lang="en-US" sz="2600" b="0" i="1" smtClean="0">
                            <a:latin typeface="Cambria Math" panose="02040503050406030204" pitchFamily="18" charset="0"/>
                          </a:rPr>
                          <m:t>5</m:t>
                        </m:r>
                        <m:r>
                          <a:rPr lang="en-US" sz="2600" i="1">
                            <a:latin typeface="Cambria Math" panose="02040503050406030204" pitchFamily="18" charset="0"/>
                          </a:rPr>
                          <m:t>!</m:t>
                        </m:r>
                      </m:den>
                    </m:f>
                  </m:oMath>
                </a14:m>
                <a:r>
                  <a:rPr lang="en-US" sz="2600" dirty="0" smtClean="0">
                    <a:latin typeface="Cambria Math" panose="02040503050406030204" pitchFamily="18" charset="0"/>
                    <a:ea typeface="Cambria Math" panose="02040503050406030204" pitchFamily="18" charset="0"/>
                  </a:rPr>
                  <a:t> = </a:t>
                </a:r>
                <a14:m>
                  <m:oMath xmlns:m="http://schemas.openxmlformats.org/officeDocument/2006/math">
                    <m:f>
                      <m:fPr>
                        <m:ctrlPr>
                          <a:rPr lang="en-US" sz="2600" i="1" smtClean="0">
                            <a:latin typeface="Cambria Math" panose="02040503050406030204" pitchFamily="18" charset="0"/>
                            <a:ea typeface="Cambria Math" panose="02040503050406030204" pitchFamily="18" charset="0"/>
                          </a:rPr>
                        </m:ctrlPr>
                      </m:fPr>
                      <m:num>
                        <m:r>
                          <a:rPr lang="en-US" sz="2600" b="0" i="1" smtClean="0">
                            <a:latin typeface="Cambria Math" panose="02040503050406030204" pitchFamily="18" charset="0"/>
                            <a:ea typeface="Cambria Math" panose="02040503050406030204" pitchFamily="18" charset="0"/>
                          </a:rPr>
                          <m:t>8</m:t>
                        </m:r>
                        <m:r>
                          <m:rPr>
                            <m:nor/>
                          </m:rPr>
                          <a:rPr lang="en-US" sz="2600" dirty="0">
                            <a:latin typeface="Cambria Math" panose="02040503050406030204" pitchFamily="18" charset="0"/>
                            <a:ea typeface="Cambria Math" panose="02040503050406030204" pitchFamily="18" charset="0"/>
                            <a:sym typeface="Symbol" panose="05050102010706020507" pitchFamily="18" charset="2"/>
                          </a:rPr>
                          <m:t></m:t>
                        </m:r>
                        <m:r>
                          <a:rPr lang="en-US" sz="2600" b="0" i="1" dirty="0" smtClean="0">
                            <a:latin typeface="Cambria Math" panose="02040503050406030204" pitchFamily="18" charset="0"/>
                            <a:ea typeface="Cambria Math" panose="02040503050406030204" pitchFamily="18" charset="0"/>
                            <a:sym typeface="Symbol" panose="05050102010706020507" pitchFamily="18" charset="2"/>
                          </a:rPr>
                          <m:t>7</m:t>
                        </m:r>
                        <m:r>
                          <m:rPr>
                            <m:nor/>
                          </m:rPr>
                          <a:rPr lang="en-US" sz="2600" dirty="0">
                            <a:latin typeface="Cambria Math" panose="02040503050406030204" pitchFamily="18" charset="0"/>
                            <a:ea typeface="Cambria Math" panose="02040503050406030204" pitchFamily="18" charset="0"/>
                            <a:sym typeface="Symbol" panose="05050102010706020507" pitchFamily="18" charset="2"/>
                          </a:rPr>
                          <m:t></m:t>
                        </m:r>
                        <m:r>
                          <a:rPr lang="en-US" sz="2600" b="0" i="1" dirty="0" smtClean="0">
                            <a:latin typeface="Cambria Math" panose="02040503050406030204" pitchFamily="18" charset="0"/>
                            <a:ea typeface="Cambria Math" panose="02040503050406030204" pitchFamily="18" charset="0"/>
                            <a:sym typeface="Symbol" panose="05050102010706020507" pitchFamily="18" charset="2"/>
                          </a:rPr>
                          <m:t>6</m:t>
                        </m:r>
                        <m:r>
                          <m:rPr>
                            <m:nor/>
                          </m:rPr>
                          <a:rPr lang="en-US" sz="2600" dirty="0">
                            <a:latin typeface="Cambria Math" panose="02040503050406030204" pitchFamily="18" charset="0"/>
                            <a:ea typeface="Cambria Math" panose="02040503050406030204" pitchFamily="18" charset="0"/>
                            <a:sym typeface="Symbol" panose="05050102010706020507" pitchFamily="18" charset="2"/>
                          </a:rPr>
                          <m:t></m:t>
                        </m:r>
                        <m:r>
                          <a:rPr lang="en-US" sz="2600" b="0" i="1" dirty="0" smtClean="0">
                            <a:latin typeface="Cambria Math" panose="02040503050406030204" pitchFamily="18" charset="0"/>
                            <a:ea typeface="Cambria Math" panose="02040503050406030204" pitchFamily="18" charset="0"/>
                            <a:sym typeface="Symbol" panose="05050102010706020507" pitchFamily="18" charset="2"/>
                          </a:rPr>
                          <m:t>5</m:t>
                        </m:r>
                        <m:r>
                          <m:rPr>
                            <m:nor/>
                          </m:rPr>
                          <a:rPr lang="en-US" sz="2600" dirty="0">
                            <a:latin typeface="Cambria Math" panose="02040503050406030204" pitchFamily="18" charset="0"/>
                            <a:ea typeface="Cambria Math" panose="02040503050406030204" pitchFamily="18" charset="0"/>
                            <a:sym typeface="Symbol" panose="05050102010706020507" pitchFamily="18" charset="2"/>
                          </a:rPr>
                          <m:t></m:t>
                        </m:r>
                        <m:r>
                          <a:rPr lang="en-US" sz="2600" b="0" i="1" dirty="0" smtClean="0">
                            <a:latin typeface="Cambria Math" panose="02040503050406030204" pitchFamily="18" charset="0"/>
                            <a:ea typeface="Cambria Math" panose="02040503050406030204" pitchFamily="18" charset="0"/>
                            <a:sym typeface="Symbol" panose="05050102010706020507" pitchFamily="18" charset="2"/>
                          </a:rPr>
                          <m:t>4</m:t>
                        </m:r>
                        <m:r>
                          <m:rPr>
                            <m:nor/>
                          </m:rPr>
                          <a:rPr lang="en-US" sz="2600" dirty="0">
                            <a:latin typeface="Cambria Math" panose="02040503050406030204" pitchFamily="18" charset="0"/>
                            <a:ea typeface="Cambria Math" panose="02040503050406030204" pitchFamily="18" charset="0"/>
                            <a:sym typeface="Symbol" panose="05050102010706020507" pitchFamily="18" charset="2"/>
                          </a:rPr>
                          <m:t></m:t>
                        </m:r>
                        <m:r>
                          <a:rPr lang="en-US" sz="2600" b="0" i="1" dirty="0" smtClean="0">
                            <a:latin typeface="Cambria Math" panose="02040503050406030204" pitchFamily="18" charset="0"/>
                            <a:ea typeface="Cambria Math" panose="02040503050406030204" pitchFamily="18" charset="0"/>
                            <a:sym typeface="Symbol" panose="05050102010706020507" pitchFamily="18" charset="2"/>
                          </a:rPr>
                          <m:t>3</m:t>
                        </m:r>
                        <m:r>
                          <m:rPr>
                            <m:nor/>
                          </m:rPr>
                          <a:rPr lang="en-US" sz="2600" dirty="0">
                            <a:latin typeface="Cambria Math" panose="02040503050406030204" pitchFamily="18" charset="0"/>
                            <a:ea typeface="Cambria Math" panose="02040503050406030204" pitchFamily="18" charset="0"/>
                            <a:sym typeface="Symbol" panose="05050102010706020507" pitchFamily="18" charset="2"/>
                          </a:rPr>
                          <m:t></m:t>
                        </m:r>
                        <m:r>
                          <a:rPr lang="en-US" sz="2600" b="0" i="1" dirty="0" smtClean="0">
                            <a:latin typeface="Cambria Math" panose="02040503050406030204" pitchFamily="18" charset="0"/>
                            <a:ea typeface="Cambria Math" panose="02040503050406030204" pitchFamily="18" charset="0"/>
                            <a:sym typeface="Symbol" panose="05050102010706020507" pitchFamily="18" charset="2"/>
                          </a:rPr>
                          <m:t>2</m:t>
                        </m:r>
                        <m:r>
                          <m:rPr>
                            <m:nor/>
                          </m:rPr>
                          <a:rPr lang="en-US" sz="2600" dirty="0">
                            <a:latin typeface="Cambria Math" panose="02040503050406030204" pitchFamily="18" charset="0"/>
                            <a:ea typeface="Cambria Math" panose="02040503050406030204" pitchFamily="18" charset="0"/>
                            <a:sym typeface="Symbol" panose="05050102010706020507" pitchFamily="18" charset="2"/>
                          </a:rPr>
                          <m:t></m:t>
                        </m:r>
                        <m:r>
                          <a:rPr lang="en-US" sz="2600" b="0" i="1" dirty="0" smtClean="0">
                            <a:latin typeface="Cambria Math" panose="02040503050406030204" pitchFamily="18" charset="0"/>
                            <a:ea typeface="Cambria Math" panose="02040503050406030204" pitchFamily="18" charset="0"/>
                            <a:sym typeface="Symbol" panose="05050102010706020507" pitchFamily="18" charset="2"/>
                          </a:rPr>
                          <m:t>1</m:t>
                        </m:r>
                      </m:num>
                      <m:den>
                        <m:r>
                          <a:rPr lang="en-US" sz="2600" b="0" i="1" smtClean="0">
                            <a:latin typeface="Cambria Math" panose="02040503050406030204" pitchFamily="18" charset="0"/>
                            <a:ea typeface="Cambria Math" panose="02040503050406030204" pitchFamily="18" charset="0"/>
                          </a:rPr>
                          <m:t>3</m:t>
                        </m:r>
                        <m:r>
                          <m:rPr>
                            <m:nor/>
                          </m:rPr>
                          <a:rPr lang="en-US" sz="2600" dirty="0">
                            <a:latin typeface="Cambria Math" panose="02040503050406030204" pitchFamily="18" charset="0"/>
                            <a:ea typeface="Cambria Math" panose="02040503050406030204" pitchFamily="18" charset="0"/>
                            <a:sym typeface="Symbol" panose="05050102010706020507" pitchFamily="18" charset="2"/>
                          </a:rPr>
                          <m:t></m:t>
                        </m:r>
                        <m:r>
                          <a:rPr lang="en-US" sz="2600" b="0" i="1" dirty="0" smtClean="0">
                            <a:latin typeface="Cambria Math" panose="02040503050406030204" pitchFamily="18" charset="0"/>
                            <a:ea typeface="Cambria Math" panose="02040503050406030204" pitchFamily="18" charset="0"/>
                            <a:sym typeface="Symbol" panose="05050102010706020507" pitchFamily="18" charset="2"/>
                          </a:rPr>
                          <m:t>2</m:t>
                        </m:r>
                        <m:r>
                          <m:rPr>
                            <m:nor/>
                          </m:rPr>
                          <a:rPr lang="en-US" sz="2600" dirty="0">
                            <a:latin typeface="Cambria Math" panose="02040503050406030204" pitchFamily="18" charset="0"/>
                            <a:ea typeface="Cambria Math" panose="02040503050406030204" pitchFamily="18" charset="0"/>
                            <a:sym typeface="Symbol" panose="05050102010706020507" pitchFamily="18" charset="2"/>
                          </a:rPr>
                          <m:t></m:t>
                        </m:r>
                        <m:r>
                          <a:rPr lang="en-US" sz="2600" b="0" i="1" dirty="0" smtClean="0">
                            <a:latin typeface="Cambria Math" panose="02040503050406030204" pitchFamily="18" charset="0"/>
                            <a:ea typeface="Cambria Math" panose="02040503050406030204" pitchFamily="18" charset="0"/>
                            <a:sym typeface="Symbol" panose="05050102010706020507" pitchFamily="18" charset="2"/>
                          </a:rPr>
                          <m:t>1</m:t>
                        </m:r>
                        <m:r>
                          <m:rPr>
                            <m:nor/>
                          </m:rPr>
                          <a:rPr lang="en-US" sz="2600" dirty="0">
                            <a:latin typeface="Cambria Math" panose="02040503050406030204" pitchFamily="18" charset="0"/>
                            <a:ea typeface="Cambria Math" panose="02040503050406030204" pitchFamily="18" charset="0"/>
                            <a:sym typeface="Symbol" panose="05050102010706020507" pitchFamily="18" charset="2"/>
                          </a:rPr>
                          <m:t></m:t>
                        </m:r>
                        <m:r>
                          <a:rPr lang="en-US" sz="2600" b="0" i="1" dirty="0" smtClean="0">
                            <a:latin typeface="Cambria Math" panose="02040503050406030204" pitchFamily="18" charset="0"/>
                            <a:ea typeface="Cambria Math" panose="02040503050406030204" pitchFamily="18" charset="0"/>
                            <a:sym typeface="Symbol" panose="05050102010706020507" pitchFamily="18" charset="2"/>
                          </a:rPr>
                          <m:t>5</m:t>
                        </m:r>
                        <m:r>
                          <m:rPr>
                            <m:nor/>
                          </m:rPr>
                          <a:rPr lang="en-US" sz="2600" dirty="0">
                            <a:latin typeface="Cambria Math" panose="02040503050406030204" pitchFamily="18" charset="0"/>
                            <a:ea typeface="Cambria Math" panose="02040503050406030204" pitchFamily="18" charset="0"/>
                            <a:sym typeface="Symbol" panose="05050102010706020507" pitchFamily="18" charset="2"/>
                          </a:rPr>
                          <m:t></m:t>
                        </m:r>
                        <m:r>
                          <a:rPr lang="en-US" sz="2600" b="0" i="1" dirty="0" smtClean="0">
                            <a:latin typeface="Cambria Math" panose="02040503050406030204" pitchFamily="18" charset="0"/>
                            <a:ea typeface="Cambria Math" panose="02040503050406030204" pitchFamily="18" charset="0"/>
                            <a:sym typeface="Symbol" panose="05050102010706020507" pitchFamily="18" charset="2"/>
                          </a:rPr>
                          <m:t>4</m:t>
                        </m:r>
                        <m:r>
                          <m:rPr>
                            <m:nor/>
                          </m:rPr>
                          <a:rPr lang="en-US" sz="2600" dirty="0">
                            <a:latin typeface="Cambria Math" panose="02040503050406030204" pitchFamily="18" charset="0"/>
                            <a:ea typeface="Cambria Math" panose="02040503050406030204" pitchFamily="18" charset="0"/>
                            <a:sym typeface="Symbol" panose="05050102010706020507" pitchFamily="18" charset="2"/>
                          </a:rPr>
                          <m:t></m:t>
                        </m:r>
                        <m:r>
                          <a:rPr lang="en-US" sz="2600" b="0" i="1" dirty="0" smtClean="0">
                            <a:latin typeface="Cambria Math" panose="02040503050406030204" pitchFamily="18" charset="0"/>
                            <a:ea typeface="Cambria Math" panose="02040503050406030204" pitchFamily="18" charset="0"/>
                            <a:sym typeface="Symbol" panose="05050102010706020507" pitchFamily="18" charset="2"/>
                          </a:rPr>
                          <m:t>3</m:t>
                        </m:r>
                        <m:r>
                          <m:rPr>
                            <m:nor/>
                          </m:rPr>
                          <a:rPr lang="en-US" sz="2600" dirty="0">
                            <a:latin typeface="Cambria Math" panose="02040503050406030204" pitchFamily="18" charset="0"/>
                            <a:ea typeface="Cambria Math" panose="02040503050406030204" pitchFamily="18" charset="0"/>
                            <a:sym typeface="Symbol" panose="05050102010706020507" pitchFamily="18" charset="2"/>
                          </a:rPr>
                          <m:t></m:t>
                        </m:r>
                        <m:r>
                          <a:rPr lang="en-US" sz="2600" b="0" i="1" dirty="0" smtClean="0">
                            <a:latin typeface="Cambria Math" panose="02040503050406030204" pitchFamily="18" charset="0"/>
                            <a:ea typeface="Cambria Math" panose="02040503050406030204" pitchFamily="18" charset="0"/>
                            <a:sym typeface="Symbol" panose="05050102010706020507" pitchFamily="18" charset="2"/>
                          </a:rPr>
                          <m:t>2</m:t>
                        </m:r>
                        <m:r>
                          <m:rPr>
                            <m:nor/>
                          </m:rPr>
                          <a:rPr lang="en-US" sz="2600" dirty="0">
                            <a:latin typeface="Cambria Math" panose="02040503050406030204" pitchFamily="18" charset="0"/>
                            <a:ea typeface="Cambria Math" panose="02040503050406030204" pitchFamily="18" charset="0"/>
                            <a:sym typeface="Symbol" panose="05050102010706020507" pitchFamily="18" charset="2"/>
                          </a:rPr>
                          <m:t></m:t>
                        </m:r>
                        <m:r>
                          <a:rPr lang="en-US" sz="2600" b="0" i="1" dirty="0" smtClean="0">
                            <a:latin typeface="Cambria Math" panose="02040503050406030204" pitchFamily="18" charset="0"/>
                            <a:ea typeface="Cambria Math" panose="02040503050406030204" pitchFamily="18" charset="0"/>
                            <a:sym typeface="Symbol" panose="05050102010706020507" pitchFamily="18" charset="2"/>
                          </a:rPr>
                          <m:t>1</m:t>
                        </m:r>
                      </m:den>
                    </m:f>
                  </m:oMath>
                </a14:m>
                <a:r>
                  <a:rPr lang="en-US" sz="2600" dirty="0" smtClean="0">
                    <a:latin typeface="Cambria Math" panose="02040503050406030204" pitchFamily="18" charset="0"/>
                    <a:ea typeface="Cambria Math" panose="02040503050406030204" pitchFamily="18" charset="0"/>
                  </a:rPr>
                  <a:t> = </a:t>
                </a:r>
                <a14:m>
                  <m:oMath xmlns:m="http://schemas.openxmlformats.org/officeDocument/2006/math">
                    <m:f>
                      <m:fPr>
                        <m:ctrlPr>
                          <a:rPr lang="en-US" sz="2600" i="1" smtClean="0">
                            <a:latin typeface="Cambria Math" panose="02040503050406030204" pitchFamily="18" charset="0"/>
                            <a:ea typeface="Cambria Math" panose="02040503050406030204" pitchFamily="18" charset="0"/>
                          </a:rPr>
                        </m:ctrlPr>
                      </m:fPr>
                      <m:num>
                        <m:r>
                          <a:rPr lang="en-US" sz="2600" b="0" i="1" smtClean="0">
                            <a:latin typeface="Cambria Math" panose="02040503050406030204" pitchFamily="18" charset="0"/>
                            <a:ea typeface="Cambria Math" panose="02040503050406030204" pitchFamily="18" charset="0"/>
                          </a:rPr>
                          <m:t>6</m:t>
                        </m:r>
                      </m:num>
                      <m:den>
                        <m:r>
                          <a:rPr lang="en-US" sz="2600" b="0" i="1" smtClean="0">
                            <a:latin typeface="Cambria Math" panose="02040503050406030204" pitchFamily="18" charset="0"/>
                            <a:ea typeface="Cambria Math" panose="02040503050406030204" pitchFamily="18" charset="0"/>
                          </a:rPr>
                          <m:t>3</m:t>
                        </m:r>
                      </m:den>
                    </m:f>
                    <m:f>
                      <m:fPr>
                        <m:ctrlPr>
                          <a:rPr lang="en-US" sz="2600" i="1" smtClean="0">
                            <a:latin typeface="Cambria Math" panose="02040503050406030204" pitchFamily="18" charset="0"/>
                            <a:ea typeface="Cambria Math" panose="02040503050406030204" pitchFamily="18" charset="0"/>
                          </a:rPr>
                        </m:ctrlPr>
                      </m:fPr>
                      <m:num>
                        <m:r>
                          <a:rPr lang="en-US" sz="2600" b="0" i="1" smtClean="0">
                            <a:latin typeface="Cambria Math" panose="02040503050406030204" pitchFamily="18" charset="0"/>
                            <a:ea typeface="Cambria Math" panose="02040503050406030204" pitchFamily="18" charset="0"/>
                          </a:rPr>
                          <m:t>8</m:t>
                        </m:r>
                      </m:num>
                      <m:den>
                        <m:r>
                          <a:rPr lang="en-US" sz="2600" b="0" i="1" smtClean="0">
                            <a:latin typeface="Cambria Math" panose="02040503050406030204" pitchFamily="18" charset="0"/>
                            <a:ea typeface="Cambria Math" panose="02040503050406030204" pitchFamily="18" charset="0"/>
                          </a:rPr>
                          <m:t>2</m:t>
                        </m:r>
                      </m:den>
                    </m:f>
                    <m:f>
                      <m:fPr>
                        <m:ctrlPr>
                          <a:rPr lang="en-US" sz="2600" i="1" smtClean="0">
                            <a:latin typeface="Cambria Math" panose="02040503050406030204" pitchFamily="18" charset="0"/>
                            <a:ea typeface="Cambria Math" panose="02040503050406030204" pitchFamily="18" charset="0"/>
                          </a:rPr>
                        </m:ctrlPr>
                      </m:fPr>
                      <m:num>
                        <m:r>
                          <a:rPr lang="en-US" sz="2600" b="0" i="1" smtClean="0">
                            <a:latin typeface="Cambria Math" panose="02040503050406030204" pitchFamily="18" charset="0"/>
                            <a:ea typeface="Cambria Math" panose="02040503050406030204" pitchFamily="18" charset="0"/>
                          </a:rPr>
                          <m:t>7</m:t>
                        </m:r>
                      </m:num>
                      <m:den>
                        <m:r>
                          <a:rPr lang="en-US" sz="2600" b="0" i="1" smtClean="0">
                            <a:latin typeface="Cambria Math" panose="02040503050406030204" pitchFamily="18" charset="0"/>
                            <a:ea typeface="Cambria Math" panose="02040503050406030204" pitchFamily="18" charset="0"/>
                          </a:rPr>
                          <m:t>1</m:t>
                        </m:r>
                      </m:den>
                    </m:f>
                  </m:oMath>
                </a14:m>
                <a:r>
                  <a:rPr lang="en-US" sz="2600" dirty="0" smtClean="0">
                    <a:latin typeface="Cambria Math" panose="02040503050406030204" pitchFamily="18" charset="0"/>
                    <a:ea typeface="Cambria Math" panose="02040503050406030204" pitchFamily="18" charset="0"/>
                  </a:rPr>
                  <a:t> = 2</a:t>
                </a:r>
                <a:r>
                  <a:rPr lang="en-US" sz="2600" dirty="0">
                    <a:latin typeface="Cambria Math" panose="02040503050406030204" pitchFamily="18" charset="0"/>
                    <a:ea typeface="Cambria Math" panose="02040503050406030204" pitchFamily="18" charset="0"/>
                    <a:sym typeface="Symbol" panose="05050102010706020507" pitchFamily="18" charset="2"/>
                  </a:rPr>
                  <a:t> </a:t>
                </a:r>
                <a:r>
                  <a:rPr lang="en-US" sz="2600" dirty="0" smtClean="0">
                    <a:latin typeface="Cambria Math" panose="02040503050406030204" pitchFamily="18" charset="0"/>
                    <a:ea typeface="Cambria Math" panose="02040503050406030204" pitchFamily="18" charset="0"/>
                    <a:sym typeface="Symbol" panose="05050102010706020507" pitchFamily="18" charset="2"/>
                  </a:rPr>
                  <a:t> 4  7 = 56</a:t>
                </a:r>
              </a:p>
              <a:p>
                <a:pPr marL="68580" indent="0">
                  <a:buNone/>
                </a:pPr>
                <a:endParaRPr lang="en-US" sz="2800" dirty="0"/>
              </a:p>
              <a:p>
                <a:r>
                  <a:rPr lang="en-US" sz="2400" dirty="0"/>
                  <a:t>Note that “</a:t>
                </a:r>
                <a:r>
                  <a:rPr lang="en-US" sz="2400" i="1" dirty="0">
                    <a:latin typeface="Book Antiqua" panose="02040602050305030304" pitchFamily="18" charset="0"/>
                  </a:rPr>
                  <a:t>n </a:t>
                </a:r>
                <a:r>
                  <a:rPr lang="en-US" sz="2400" dirty="0">
                    <a:latin typeface="Book Antiqua" panose="02040602050305030304" pitchFamily="18" charset="0"/>
                  </a:rPr>
                  <a:t>choose </a:t>
                </a:r>
                <a:r>
                  <a:rPr lang="en-US" sz="2400" i="1" dirty="0">
                    <a:latin typeface="Book Antiqua" panose="02040602050305030304" pitchFamily="18" charset="0"/>
                  </a:rPr>
                  <a:t>k</a:t>
                </a:r>
                <a:r>
                  <a:rPr lang="en-US" sz="2400" dirty="0"/>
                  <a:t>” </a:t>
                </a:r>
                <a:r>
                  <a:rPr lang="en-US" sz="2400" i="1" dirty="0"/>
                  <a:t>always </a:t>
                </a:r>
                <a:r>
                  <a:rPr lang="en-US" sz="2400" dirty="0"/>
                  <a:t>comes out an integer even though at first glance that seems unlikely.</a:t>
                </a:r>
                <a:endParaRPr lang="en-US" sz="2400" dirty="0" smtClean="0">
                  <a:latin typeface="Cambria Math" panose="02040503050406030204" pitchFamily="18" charset="0"/>
                  <a:ea typeface="Cambria Math" panose="02040503050406030204"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861390" y="980661"/>
                <a:ext cx="10865389" cy="5372013"/>
              </a:xfrm>
              <a:blipFill rotWithShape="0">
                <a:blip r:embed="rId2"/>
                <a:stretch>
                  <a:fillRect l="-56" t="-2270" r="-561" b="-1930"/>
                </a:stretch>
              </a:blipFill>
            </p:spPr>
            <p:txBody>
              <a:bodyPr/>
              <a:lstStyle/>
              <a:p>
                <a:r>
                  <a:rPr lang="en-US">
                    <a:noFill/>
                  </a:rPr>
                  <a:t> </a:t>
                </a:r>
              </a:p>
            </p:txBody>
          </p:sp>
        </mc:Fallback>
      </mc:AlternateContent>
      <p:sp>
        <p:nvSpPr>
          <p:cNvPr id="3" name="TextBox 2"/>
          <p:cNvSpPr txBox="1"/>
          <p:nvPr/>
        </p:nvSpPr>
        <p:spPr>
          <a:xfrm>
            <a:off x="5710989" y="6500261"/>
            <a:ext cx="6285267"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4: Probability Theory </a:t>
            </a:r>
            <a:r>
              <a:rPr lang="en-US" sz="1100" b="1" dirty="0">
                <a:solidFill>
                  <a:schemeClr val="tx2"/>
                </a:solidFill>
              </a:rPr>
              <a:t>– Proportions and the Binomial Distribution</a:t>
            </a:r>
          </a:p>
        </p:txBody>
      </p:sp>
    </p:spTree>
    <p:extLst>
      <p:ext uri="{BB962C8B-B14F-4D97-AF65-F5344CB8AC3E}">
        <p14:creationId xmlns:p14="http://schemas.microsoft.com/office/powerpoint/2010/main" val="163135334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750"/>
                                        <p:tgtEl>
                                          <p:spTgt spid="2">
                                            <p:txEl>
                                              <p:pRg st="3" end="3"/>
                                            </p:txEl>
                                          </p:spTgt>
                                        </p:tgtEl>
                                      </p:cBhvr>
                                    </p:animEffect>
                                    <p:anim calcmode="lin" valueType="num">
                                      <p:cBhvr>
                                        <p:cTn id="22"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750"/>
                                        <p:tgtEl>
                                          <p:spTgt spid="2">
                                            <p:txEl>
                                              <p:pRg st="4" end="4"/>
                                            </p:txEl>
                                          </p:spTgt>
                                        </p:tgtEl>
                                      </p:cBhvr>
                                    </p:animEffect>
                                    <p:anim calcmode="lin" valueType="num">
                                      <p:cBhvr>
                                        <p:cTn id="29" dur="75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750" fill="hold"/>
                                        <p:tgtEl>
                                          <p:spTgt spid="2">
                                            <p:txEl>
                                              <p:pRg st="4" end="4"/>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Effect transition="in" filter="fade">
                                      <p:cBhvr>
                                        <p:cTn id="33" dur="750"/>
                                        <p:tgtEl>
                                          <p:spTgt spid="2">
                                            <p:txEl>
                                              <p:pRg st="5" end="5"/>
                                            </p:txEl>
                                          </p:spTgt>
                                        </p:tgtEl>
                                      </p:cBhvr>
                                    </p:animEffect>
                                    <p:anim calcmode="lin" valueType="num">
                                      <p:cBhvr>
                                        <p:cTn id="34" dur="75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5" dur="75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
                                            <p:txEl>
                                              <p:pRg st="7" end="7"/>
                                            </p:txEl>
                                          </p:spTgt>
                                        </p:tgtEl>
                                        <p:attrNameLst>
                                          <p:attrName>style.visibility</p:attrName>
                                        </p:attrNameLst>
                                      </p:cBhvr>
                                      <p:to>
                                        <p:strVal val="visible"/>
                                      </p:to>
                                    </p:set>
                                    <p:animEffect transition="in" filter="fade">
                                      <p:cBhvr>
                                        <p:cTn id="40" dur="750"/>
                                        <p:tgtEl>
                                          <p:spTgt spid="2">
                                            <p:txEl>
                                              <p:pRg st="7" end="7"/>
                                            </p:txEl>
                                          </p:spTgt>
                                        </p:tgtEl>
                                      </p:cBhvr>
                                    </p:animEffect>
                                    <p:anim calcmode="lin" valueType="num">
                                      <p:cBhvr>
                                        <p:cTn id="41" dur="75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2" dur="75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861390" y="1090864"/>
                <a:ext cx="10865389" cy="4539916"/>
              </a:xfrm>
            </p:spPr>
            <p:txBody>
              <a:bodyPr>
                <a:normAutofit/>
              </a:bodyPr>
              <a:lstStyle/>
              <a:p>
                <a:pPr>
                  <a:spcBef>
                    <a:spcPts val="600"/>
                  </a:spcBef>
                  <a:spcAft>
                    <a:spcPts val="600"/>
                  </a:spcAft>
                  <a:buFont typeface="Wingdings" panose="05000000000000000000" pitchFamily="2" charset="2"/>
                  <a:buChar char="§"/>
                </a:pPr>
                <a:r>
                  <a:rPr lang="en-US" dirty="0"/>
                  <a:t>Suppose a random variable </a:t>
                </a:r>
                <a:r>
                  <a:rPr lang="en-US" i="1" dirty="0">
                    <a:latin typeface="Book Antiqua" panose="02040602050305030304" pitchFamily="18" charset="0"/>
                  </a:rPr>
                  <a:t>x</a:t>
                </a:r>
                <a:r>
                  <a:rPr lang="en-US" i="1" dirty="0"/>
                  <a:t> </a:t>
                </a:r>
                <a:r>
                  <a:rPr lang="en-US" dirty="0"/>
                  <a:t>is </a:t>
                </a:r>
                <a:r>
                  <a:rPr lang="en-US" i="1" dirty="0">
                    <a:latin typeface="Book Antiqua" panose="02040602050305030304" pitchFamily="18" charset="0"/>
                  </a:rPr>
                  <a:t>B</a:t>
                </a:r>
                <a:r>
                  <a:rPr lang="en-US" dirty="0">
                    <a:latin typeface="Book Antiqua" panose="02040602050305030304" pitchFamily="18" charset="0"/>
                  </a:rPr>
                  <a:t>(</a:t>
                </a:r>
                <a:r>
                  <a:rPr lang="en-US" i="1" dirty="0">
                    <a:latin typeface="Book Antiqua" panose="02040602050305030304" pitchFamily="18" charset="0"/>
                  </a:rPr>
                  <a:t>p</a:t>
                </a:r>
                <a:r>
                  <a:rPr lang="en-US" dirty="0">
                    <a:latin typeface="Book Antiqua" panose="02040602050305030304" pitchFamily="18" charset="0"/>
                  </a:rPr>
                  <a:t>, </a:t>
                </a:r>
                <a:r>
                  <a:rPr lang="en-US" i="1" dirty="0">
                    <a:latin typeface="Book Antiqua" panose="02040602050305030304" pitchFamily="18" charset="0"/>
                  </a:rPr>
                  <a:t>N</a:t>
                </a:r>
                <a:r>
                  <a:rPr lang="en-US" dirty="0">
                    <a:latin typeface="Book Antiqua" panose="02040602050305030304" pitchFamily="18" charset="0"/>
                  </a:rPr>
                  <a:t>)</a:t>
                </a:r>
                <a:r>
                  <a:rPr lang="en-US" dirty="0"/>
                  <a:t>. </a:t>
                </a:r>
              </a:p>
              <a:p>
                <a:pPr marL="672084" lvl="1">
                  <a:spcBef>
                    <a:spcPts val="600"/>
                  </a:spcBef>
                  <a:spcAft>
                    <a:spcPts val="600"/>
                  </a:spcAft>
                  <a:buFont typeface="Wingdings" panose="05000000000000000000" pitchFamily="2" charset="2"/>
                  <a:buChar char="§"/>
                </a:pPr>
                <a:r>
                  <a:rPr lang="en-US" sz="2600" dirty="0"/>
                  <a:t>Then </a:t>
                </a:r>
                <a:r>
                  <a:rPr lang="en-US" sz="2600" i="1" dirty="0">
                    <a:latin typeface="Book Antiqua" panose="02040602050305030304" pitchFamily="18" charset="0"/>
                  </a:rPr>
                  <a:t>x</a:t>
                </a:r>
                <a:r>
                  <a:rPr lang="en-US" sz="2600" i="1" dirty="0"/>
                  <a:t> </a:t>
                </a:r>
                <a:r>
                  <a:rPr lang="en-US" sz="2600" dirty="0"/>
                  <a:t>is a discrete binomial random variable and its distribution is</a:t>
                </a:r>
              </a:p>
              <a:p>
                <a:pPr marL="342900">
                  <a:spcBef>
                    <a:spcPts val="600"/>
                  </a:spcBef>
                  <a:spcAft>
                    <a:spcPts val="600"/>
                  </a:spcAft>
                  <a:buFont typeface="Wingdings" panose="05000000000000000000" pitchFamily="2" charset="2"/>
                  <a:buChar char="§"/>
                </a:pPr>
                <a:endParaRPr lang="en-US" dirty="0"/>
              </a:p>
              <a:p>
                <a:pPr marL="342900">
                  <a:spcBef>
                    <a:spcPts val="600"/>
                  </a:spcBef>
                  <a:spcAft>
                    <a:spcPts val="600"/>
                  </a:spcAft>
                  <a:buFont typeface="Wingdings" panose="05000000000000000000" pitchFamily="2" charset="2"/>
                  <a:buChar char="§"/>
                </a:pPr>
                <a:endParaRPr lang="en-US" dirty="0"/>
              </a:p>
              <a:p>
                <a:pPr marL="342900">
                  <a:spcBef>
                    <a:spcPts val="600"/>
                  </a:spcBef>
                  <a:spcAft>
                    <a:spcPts val="600"/>
                  </a:spcAft>
                  <a:buFont typeface="Wingdings" panose="05000000000000000000" pitchFamily="2" charset="2"/>
                  <a:buChar char="§"/>
                </a:pPr>
                <a:endParaRPr lang="en-US" dirty="0"/>
              </a:p>
              <a:p>
                <a:pPr marL="672084" lvl="1">
                  <a:spcBef>
                    <a:spcPts val="600"/>
                  </a:spcBef>
                  <a:spcAft>
                    <a:spcPts val="600"/>
                  </a:spcAft>
                  <a:buFont typeface="Wingdings" panose="05000000000000000000" pitchFamily="2" charset="2"/>
                  <a:buChar char="§"/>
                </a:pPr>
                <a:r>
                  <a:rPr lang="en-US" sz="2600" dirty="0"/>
                  <a:t>The mean of </a:t>
                </a:r>
                <a:r>
                  <a:rPr lang="en-US" sz="2600" i="1" dirty="0">
                    <a:latin typeface="Book Antiqua" panose="02040602050305030304" pitchFamily="18" charset="0"/>
                  </a:rPr>
                  <a:t>x</a:t>
                </a:r>
                <a:r>
                  <a:rPr lang="en-US" sz="2600" i="1" dirty="0"/>
                  <a:t> </a:t>
                </a:r>
                <a:r>
                  <a:rPr lang="en-US" sz="2600" dirty="0"/>
                  <a:t>is </a:t>
                </a:r>
                <a:r>
                  <a:rPr lang="en-US" sz="2600" i="1" dirty="0">
                    <a:latin typeface="Symbol" panose="05050102010706020507" pitchFamily="18" charset="2"/>
                  </a:rPr>
                  <a:t>m</a:t>
                </a:r>
                <a:r>
                  <a:rPr lang="en-US" sz="2600" i="1" dirty="0"/>
                  <a:t> </a:t>
                </a:r>
                <a:r>
                  <a:rPr lang="en-US" sz="2600" dirty="0"/>
                  <a:t>= </a:t>
                </a:r>
                <a:r>
                  <a:rPr lang="en-US" sz="2600" i="1" dirty="0">
                    <a:latin typeface="Book Antiqua" panose="02040602050305030304" pitchFamily="18" charset="0"/>
                  </a:rPr>
                  <a:t>np</a:t>
                </a:r>
                <a:r>
                  <a:rPr lang="en-US" sz="2600" i="1" dirty="0"/>
                  <a:t> </a:t>
                </a:r>
                <a:r>
                  <a:rPr lang="en-US" sz="2600" dirty="0"/>
                  <a:t>and the variance is </a:t>
                </a:r>
                <a14:m>
                  <m:oMath xmlns:m="http://schemas.openxmlformats.org/officeDocument/2006/math">
                    <m:sSup>
                      <m:sSupPr>
                        <m:ctrlPr>
                          <a:rPr lang="en-US" sz="2600" i="1">
                            <a:latin typeface="Cambria Math" panose="02040503050406030204" pitchFamily="18" charset="0"/>
                          </a:rPr>
                        </m:ctrlPr>
                      </m:sSupPr>
                      <m:e>
                        <m:r>
                          <m:rPr>
                            <m:nor/>
                          </m:rPr>
                          <a:rPr lang="en-US" sz="2600" i="1" dirty="0">
                            <a:latin typeface="Symbol" panose="05050102010706020507" pitchFamily="18" charset="2"/>
                          </a:rPr>
                          <m:t>s</m:t>
                        </m:r>
                      </m:e>
                      <m:sup>
                        <m:r>
                          <a:rPr lang="en-US" sz="2600" i="1">
                            <a:latin typeface="Cambria Math" panose="02040503050406030204" pitchFamily="18" charset="0"/>
                          </a:rPr>
                          <m:t>2</m:t>
                        </m:r>
                      </m:sup>
                    </m:sSup>
                  </m:oMath>
                </a14:m>
                <a:r>
                  <a:rPr lang="en-US" sz="2600" dirty="0"/>
                  <a:t>= </a:t>
                </a:r>
                <a:r>
                  <a:rPr lang="en-US" sz="2600" i="1" dirty="0">
                    <a:latin typeface="Book Antiqua" panose="02040602050305030304" pitchFamily="18" charset="0"/>
                  </a:rPr>
                  <a:t>np </a:t>
                </a:r>
                <a:r>
                  <a:rPr lang="en-US" sz="2600" dirty="0">
                    <a:latin typeface="Book Antiqua" panose="02040602050305030304" pitchFamily="18" charset="0"/>
                  </a:rPr>
                  <a:t>(1 - </a:t>
                </a:r>
                <a:r>
                  <a:rPr lang="en-US" sz="2600" i="1" dirty="0">
                    <a:latin typeface="Book Antiqua" panose="02040602050305030304" pitchFamily="18" charset="0"/>
                  </a:rPr>
                  <a:t>p</a:t>
                </a:r>
                <a:r>
                  <a:rPr lang="en-US" sz="2600" dirty="0">
                    <a:latin typeface="Book Antiqua" panose="02040602050305030304" pitchFamily="18" charset="0"/>
                  </a:rPr>
                  <a:t>).</a:t>
                </a:r>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861390" y="1090864"/>
                <a:ext cx="10865389" cy="4539916"/>
              </a:xfrm>
              <a:blipFill rotWithShape="0">
                <a:blip r:embed="rId3"/>
                <a:stretch>
                  <a:fillRect l="-168" t="-1477"/>
                </a:stretch>
              </a:blipFill>
            </p:spPr>
            <p:txBody>
              <a:bodyPr/>
              <a:lstStyle/>
              <a:p>
                <a:r>
                  <a:rPr lang="en-US">
                    <a:noFill/>
                  </a:rPr>
                  <a:t> </a:t>
                </a:r>
              </a:p>
            </p:txBody>
          </p:sp>
        </mc:Fallback>
      </mc:AlternateContent>
      <p:sp>
        <p:nvSpPr>
          <p:cNvPr id="3" name="TextBox 2"/>
          <p:cNvSpPr txBox="1"/>
          <p:nvPr/>
        </p:nvSpPr>
        <p:spPr>
          <a:xfrm>
            <a:off x="5710989" y="6500261"/>
            <a:ext cx="6285267"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4: Probability Theory </a:t>
            </a:r>
            <a:r>
              <a:rPr lang="en-US" sz="1100" b="1" dirty="0">
                <a:solidFill>
                  <a:schemeClr val="tx2"/>
                </a:solidFill>
              </a:rPr>
              <a:t>– Proportions and the Binomial Distribution</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2309" y="2655719"/>
            <a:ext cx="5543550" cy="904875"/>
          </a:xfrm>
          <a:prstGeom prst="rect">
            <a:avLst/>
          </a:prstGeom>
        </p:spPr>
      </p:pic>
    </p:spTree>
    <p:extLst>
      <p:ext uri="{BB962C8B-B14F-4D97-AF65-F5344CB8AC3E}">
        <p14:creationId xmlns:p14="http://schemas.microsoft.com/office/powerpoint/2010/main" val="337423478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anim calcmode="lin" valueType="num">
                                      <p:cBhvr>
                                        <p:cTn id="13" dur="750" fill="hold"/>
                                        <p:tgtEl>
                                          <p:spTgt spid="4"/>
                                        </p:tgtEl>
                                        <p:attrNameLst>
                                          <p:attrName>ppt_x</p:attrName>
                                        </p:attrNameLst>
                                      </p:cBhvr>
                                      <p:tavLst>
                                        <p:tav tm="0">
                                          <p:val>
                                            <p:strVal val="#ppt_x"/>
                                          </p:val>
                                        </p:tav>
                                        <p:tav tm="100000">
                                          <p:val>
                                            <p:strVal val="#ppt_x"/>
                                          </p:val>
                                        </p:tav>
                                      </p:tavLst>
                                    </p:anim>
                                    <p:anim calcmode="lin" valueType="num">
                                      <p:cBhvr>
                                        <p:cTn id="14" dur="75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fade">
                                      <p:cBhvr>
                                        <p:cTn id="19" dur="750"/>
                                        <p:tgtEl>
                                          <p:spTgt spid="2">
                                            <p:txEl>
                                              <p:pRg st="5" end="5"/>
                                            </p:txEl>
                                          </p:spTgt>
                                        </p:tgtEl>
                                      </p:cBhvr>
                                    </p:animEffect>
                                    <p:anim calcmode="lin" valueType="num">
                                      <p:cBhvr>
                                        <p:cTn id="20" dur="75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1" dur="75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244187" y="1123310"/>
            <a:ext cx="9937187" cy="1600840"/>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pPr>
              <a:spcBef>
                <a:spcPts val="600"/>
              </a:spcBef>
              <a:spcAft>
                <a:spcPts val="600"/>
              </a:spcAft>
            </a:pPr>
            <a:r>
              <a:rPr lang="en-US" sz="2400" dirty="0"/>
              <a:t>Create the probability distribution for counting heads in flipping a coin six times.</a:t>
            </a:r>
          </a:p>
          <a:p>
            <a:pPr>
              <a:spcBef>
                <a:spcPts val="600"/>
              </a:spcBef>
              <a:spcAft>
                <a:spcPts val="600"/>
              </a:spcAft>
            </a:pPr>
            <a:endParaRPr lang="en-US" sz="2400" dirty="0" smtClean="0"/>
          </a:p>
          <a:p>
            <a:pPr defTabSz="1244600">
              <a:spcBef>
                <a:spcPts val="600"/>
              </a:spcBef>
              <a:spcAft>
                <a:spcPts val="600"/>
              </a:spcAft>
            </a:pPr>
            <a:endParaRPr lang="en-US" sz="2400" kern="1200" dirty="0" smtClean="0"/>
          </a:p>
        </p:txBody>
      </p:sp>
      <p:sp>
        <p:nvSpPr>
          <p:cNvPr id="8" name="Freeform 7"/>
          <p:cNvSpPr/>
          <p:nvPr/>
        </p:nvSpPr>
        <p:spPr>
          <a:xfrm>
            <a:off x="1370905" y="738273"/>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836908" y="3238500"/>
                <a:ext cx="10745492" cy="2884003"/>
              </a:xfrm>
            </p:spPr>
            <p:txBody>
              <a:bodyPr/>
              <a:lstStyle/>
              <a:p>
                <a:r>
                  <a:rPr lang="en-US" dirty="0" smtClean="0"/>
                  <a:t>Some of the probabilities are easy to determine. </a:t>
                </a:r>
              </a:p>
              <a:p>
                <a:pPr lvl="1">
                  <a:buFont typeface="Wingdings" panose="05000000000000000000" pitchFamily="2" charset="2"/>
                  <a:buChar char="§"/>
                </a:pPr>
                <a:r>
                  <a:rPr lang="en-US" dirty="0" smtClean="0"/>
                  <a:t>For </a:t>
                </a:r>
                <a:r>
                  <a:rPr lang="en-US" dirty="0"/>
                  <a:t>example, the probability of obtaining six heads should clearly be </a:t>
                </a:r>
                <a14:m>
                  <m:oMath xmlns:m="http://schemas.openxmlformats.org/officeDocument/2006/math">
                    <m:sSup>
                      <m:sSupPr>
                        <m:ctrlPr>
                          <a:rPr lang="en-US" i="1" dirty="0" smtClean="0">
                            <a:latin typeface="Cambria Math" panose="02040503050406030204" pitchFamily="18" charset="0"/>
                          </a:rPr>
                        </m:ctrlPr>
                      </m:sSupPr>
                      <m:e>
                        <m:r>
                          <m:rPr>
                            <m:nor/>
                          </m:rPr>
                          <a:rPr lang="en-US" dirty="0"/>
                          <m:t>(0.5)</m:t>
                        </m:r>
                      </m:e>
                      <m:sup>
                        <m:r>
                          <a:rPr lang="en-US" b="0" i="1" dirty="0" smtClean="0">
                            <a:latin typeface="Cambria Math" panose="02040503050406030204" pitchFamily="18" charset="0"/>
                          </a:rPr>
                          <m:t>6</m:t>
                        </m:r>
                      </m:sup>
                    </m:sSup>
                  </m:oMath>
                </a14:m>
                <a:r>
                  <a:rPr lang="en-US" dirty="0" smtClean="0"/>
                  <a:t>. </a:t>
                </a:r>
              </a:p>
              <a:p>
                <a:pPr lvl="1">
                  <a:buFont typeface="Wingdings" panose="05000000000000000000" pitchFamily="2" charset="2"/>
                  <a:buChar char="§"/>
                </a:pPr>
                <a:r>
                  <a:rPr lang="en-US" dirty="0" smtClean="0"/>
                  <a:t>Also</a:t>
                </a:r>
                <a:r>
                  <a:rPr lang="en-US" dirty="0"/>
                  <a:t>, </a:t>
                </a:r>
                <a:r>
                  <a:rPr lang="en-US" dirty="0" smtClean="0"/>
                  <a:t>the </a:t>
                </a:r>
                <a:r>
                  <a:rPr lang="en-US" dirty="0"/>
                  <a:t>probability of obtaining no heads is equal to the probability of getting six tails, which again is </a:t>
                </a:r>
                <a14:m>
                  <m:oMath xmlns:m="http://schemas.openxmlformats.org/officeDocument/2006/math">
                    <m:sSup>
                      <m:sSupPr>
                        <m:ctrlPr>
                          <a:rPr lang="en-US" i="1" dirty="0">
                            <a:latin typeface="Cambria Math" panose="02040503050406030204" pitchFamily="18" charset="0"/>
                          </a:rPr>
                        </m:ctrlPr>
                      </m:sSupPr>
                      <m:e>
                        <m:r>
                          <m:rPr>
                            <m:nor/>
                          </m:rPr>
                          <a:rPr lang="en-US" dirty="0"/>
                          <m:t>(0.5)</m:t>
                        </m:r>
                      </m:e>
                      <m:sup>
                        <m:r>
                          <a:rPr lang="en-US" i="1" dirty="0">
                            <a:latin typeface="Cambria Math" panose="02040503050406030204" pitchFamily="18" charset="0"/>
                          </a:rPr>
                          <m:t>6</m:t>
                        </m:r>
                      </m:sup>
                    </m:sSup>
                  </m:oMath>
                </a14:m>
                <a:r>
                  <a:rPr lang="en-US" dirty="0"/>
                  <a:t>. </a:t>
                </a: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836908" y="3238500"/>
                <a:ext cx="10745492" cy="2884003"/>
              </a:xfrm>
              <a:blipFill rotWithShape="0">
                <a:blip r:embed="rId3"/>
                <a:stretch>
                  <a:fillRect l="-170" t="-1903"/>
                </a:stretch>
              </a:blipFill>
            </p:spPr>
            <p:txBody>
              <a:bodyPr/>
              <a:lstStyle/>
              <a:p>
                <a:r>
                  <a:rPr lang="en-US">
                    <a:noFill/>
                  </a:rPr>
                  <a:t> </a:t>
                </a:r>
              </a:p>
            </p:txBody>
          </p:sp>
        </mc:Fallback>
      </mc:AlternateContent>
      <p:sp>
        <p:nvSpPr>
          <p:cNvPr id="5" name="TextBox 4"/>
          <p:cNvSpPr txBox="1"/>
          <p:nvPr/>
        </p:nvSpPr>
        <p:spPr>
          <a:xfrm>
            <a:off x="5710989" y="6500261"/>
            <a:ext cx="6285267"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4: Probability Theory </a:t>
            </a:r>
            <a:r>
              <a:rPr lang="en-US" sz="1100" b="1" dirty="0">
                <a:solidFill>
                  <a:schemeClr val="tx2"/>
                </a:solidFill>
              </a:rPr>
              <a:t>– Proportions and the Binomial Distribution</a:t>
            </a:r>
          </a:p>
        </p:txBody>
      </p:sp>
    </p:spTree>
    <p:extLst>
      <p:ext uri="{BB962C8B-B14F-4D97-AF65-F5344CB8AC3E}">
        <p14:creationId xmlns:p14="http://schemas.microsoft.com/office/powerpoint/2010/main" val="255589809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750"/>
                                        <p:tgtEl>
                                          <p:spTgt spid="2">
                                            <p:txEl>
                                              <p:pRg st="0" end="0"/>
                                            </p:txEl>
                                          </p:spTgt>
                                        </p:tgtEl>
                                      </p:cBhvr>
                                    </p:animEffect>
                                    <p:anim calcmode="lin" valueType="num">
                                      <p:cBhvr>
                                        <p:cTn id="8" dur="75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750"/>
                                        <p:tgtEl>
                                          <p:spTgt spid="2">
                                            <p:txEl>
                                              <p:pRg st="1" end="1"/>
                                            </p:txEl>
                                          </p:spTgt>
                                        </p:tgtEl>
                                      </p:cBhvr>
                                    </p:animEffect>
                                    <p:anim calcmode="lin" valueType="num">
                                      <p:cBhvr>
                                        <p:cTn id="13"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750"/>
                                        <p:tgtEl>
                                          <p:spTgt spid="2">
                                            <p:txEl>
                                              <p:pRg st="2" end="2"/>
                                            </p:txEl>
                                          </p:spTgt>
                                        </p:tgtEl>
                                      </p:cBhvr>
                                    </p:animEffect>
                                    <p:anim calcmode="lin" valueType="num">
                                      <p:cBhvr>
                                        <p:cTn id="20"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8397" y="515441"/>
            <a:ext cx="10528505" cy="463128"/>
          </a:xfrm>
        </p:spPr>
        <p:txBody>
          <a:bodyPr>
            <a:noAutofit/>
          </a:bodyPr>
          <a:lstStyle/>
          <a:p>
            <a:r>
              <a:rPr lang="en-US" sz="2200" dirty="0"/>
              <a:t>For the probabilities in between we need to apply the preceding formula</a:t>
            </a:r>
          </a:p>
        </p:txBody>
      </p:sp>
      <p:sp>
        <p:nvSpPr>
          <p:cNvPr id="3" name="TextBox 2"/>
          <p:cNvSpPr txBox="1"/>
          <p:nvPr/>
        </p:nvSpPr>
        <p:spPr>
          <a:xfrm>
            <a:off x="5710989" y="6500261"/>
            <a:ext cx="6285267"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4: Probability Theory </a:t>
            </a:r>
            <a:r>
              <a:rPr lang="en-US" sz="1100" b="1" dirty="0">
                <a:solidFill>
                  <a:schemeClr val="tx2"/>
                </a:solidFill>
              </a:rPr>
              <a:t>– Proportions and the Binomial Distribution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3229" y="978569"/>
            <a:ext cx="5104242" cy="529362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7471" y="1925301"/>
            <a:ext cx="5323108" cy="3288381"/>
          </a:xfrm>
          <a:prstGeom prst="rect">
            <a:avLst/>
          </a:prstGeom>
        </p:spPr>
      </p:pic>
    </p:spTree>
    <p:extLst>
      <p:ext uri="{BB962C8B-B14F-4D97-AF65-F5344CB8AC3E}">
        <p14:creationId xmlns:p14="http://schemas.microsoft.com/office/powerpoint/2010/main" val="382335821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3599" y="963633"/>
            <a:ext cx="10269390" cy="635959"/>
          </a:xfrm>
        </p:spPr>
        <p:txBody>
          <a:bodyPr>
            <a:noAutofit/>
          </a:bodyPr>
          <a:lstStyle/>
          <a:p>
            <a:pPr marL="68580" indent="0">
              <a:buNone/>
            </a:pPr>
            <a:r>
              <a:rPr lang="en-US" sz="2400" dirty="0" smtClean="0"/>
              <a:t>Excel includes </a:t>
            </a:r>
            <a:r>
              <a:rPr lang="en-US" sz="2400" dirty="0"/>
              <a:t>functions to easily compute </a:t>
            </a:r>
            <a:r>
              <a:rPr lang="en-US" sz="2400" i="1" dirty="0">
                <a:latin typeface="Book Antiqua" panose="02040602050305030304" pitchFamily="18" charset="0"/>
              </a:rPr>
              <a:t>P</a:t>
            </a:r>
            <a:r>
              <a:rPr lang="en-US" sz="2400" dirty="0">
                <a:latin typeface="Book Antiqua" panose="02040602050305030304" pitchFamily="18" charset="0"/>
              </a:rPr>
              <a:t>(</a:t>
            </a:r>
            <a:r>
              <a:rPr lang="en-US" sz="2400" i="1" dirty="0">
                <a:latin typeface="Book Antiqua" panose="02040602050305030304" pitchFamily="18" charset="0"/>
              </a:rPr>
              <a:t>x </a:t>
            </a:r>
            <a:r>
              <a:rPr lang="en-US" sz="2400" dirty="0">
                <a:latin typeface="Book Antiqua" panose="02040602050305030304" pitchFamily="18" charset="0"/>
              </a:rPr>
              <a:t>= </a:t>
            </a:r>
            <a:r>
              <a:rPr lang="en-US" sz="2400" i="1" dirty="0">
                <a:latin typeface="Book Antiqua" panose="02040602050305030304" pitchFamily="18" charset="0"/>
              </a:rPr>
              <a:t>k</a:t>
            </a:r>
            <a:r>
              <a:rPr lang="en-US" sz="2400" dirty="0">
                <a:latin typeface="Book Antiqua" panose="02040602050305030304" pitchFamily="18" charset="0"/>
              </a:rPr>
              <a:t>) </a:t>
            </a:r>
            <a:r>
              <a:rPr lang="en-US" sz="2400" dirty="0"/>
              <a:t>if </a:t>
            </a:r>
            <a:r>
              <a:rPr lang="en-US" sz="2400" i="1" dirty="0">
                <a:latin typeface="Book Antiqua" panose="02040602050305030304" pitchFamily="18" charset="0"/>
              </a:rPr>
              <a:t>x</a:t>
            </a:r>
            <a:r>
              <a:rPr lang="en-US" sz="2400" i="1" dirty="0"/>
              <a:t> </a:t>
            </a:r>
            <a:r>
              <a:rPr lang="en-US" sz="2400" dirty="0" smtClean="0"/>
              <a:t>is </a:t>
            </a:r>
            <a:r>
              <a:rPr lang="en-US" sz="2400" i="1" dirty="0" smtClean="0">
                <a:latin typeface="Book Antiqua" panose="02040602050305030304" pitchFamily="18" charset="0"/>
              </a:rPr>
              <a:t>B</a:t>
            </a:r>
            <a:r>
              <a:rPr lang="en-US" sz="2400" dirty="0" smtClean="0">
                <a:latin typeface="Book Antiqua" panose="02040602050305030304" pitchFamily="18" charset="0"/>
              </a:rPr>
              <a:t>(</a:t>
            </a:r>
            <a:r>
              <a:rPr lang="en-US" sz="2400" i="1" dirty="0" smtClean="0">
                <a:latin typeface="Book Antiqua" panose="02040602050305030304" pitchFamily="18" charset="0"/>
              </a:rPr>
              <a:t>p</a:t>
            </a:r>
            <a:r>
              <a:rPr lang="en-US" sz="2400" dirty="0">
                <a:latin typeface="Book Antiqua" panose="02040602050305030304" pitchFamily="18" charset="0"/>
              </a:rPr>
              <a:t>, </a:t>
            </a:r>
            <a:r>
              <a:rPr lang="en-US" sz="2400" i="1" dirty="0">
                <a:latin typeface="Book Antiqua" panose="02040602050305030304" pitchFamily="18" charset="0"/>
              </a:rPr>
              <a:t>N</a:t>
            </a:r>
            <a:r>
              <a:rPr lang="en-US" sz="2400" dirty="0"/>
              <a:t>).</a:t>
            </a:r>
          </a:p>
        </p:txBody>
      </p:sp>
      <p:sp>
        <p:nvSpPr>
          <p:cNvPr id="9" name="Freeform 8"/>
          <p:cNvSpPr/>
          <p:nvPr/>
        </p:nvSpPr>
        <p:spPr>
          <a:xfrm>
            <a:off x="4863860" y="1805952"/>
            <a:ext cx="6366834" cy="1100569"/>
          </a:xfrm>
          <a:custGeom>
            <a:avLst/>
            <a:gdLst>
              <a:gd name="connsiteX0" fmla="*/ 219205 w 1315201"/>
              <a:gd name="connsiteY0" fmla="*/ 0 h 6738243"/>
              <a:gd name="connsiteX1" fmla="*/ 1095996 w 1315201"/>
              <a:gd name="connsiteY1" fmla="*/ 0 h 6738243"/>
              <a:gd name="connsiteX2" fmla="*/ 1315201 w 1315201"/>
              <a:gd name="connsiteY2" fmla="*/ 219205 h 6738243"/>
              <a:gd name="connsiteX3" fmla="*/ 1315201 w 1315201"/>
              <a:gd name="connsiteY3" fmla="*/ 6738243 h 6738243"/>
              <a:gd name="connsiteX4" fmla="*/ 1315201 w 1315201"/>
              <a:gd name="connsiteY4" fmla="*/ 6738243 h 6738243"/>
              <a:gd name="connsiteX5" fmla="*/ 0 w 1315201"/>
              <a:gd name="connsiteY5" fmla="*/ 6738243 h 6738243"/>
              <a:gd name="connsiteX6" fmla="*/ 0 w 1315201"/>
              <a:gd name="connsiteY6" fmla="*/ 6738243 h 6738243"/>
              <a:gd name="connsiteX7" fmla="*/ 0 w 1315201"/>
              <a:gd name="connsiteY7" fmla="*/ 219205 h 6738243"/>
              <a:gd name="connsiteX8" fmla="*/ 219205 w 1315201"/>
              <a:gd name="connsiteY8" fmla="*/ 0 h 6738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5201" h="6738243">
                <a:moveTo>
                  <a:pt x="1315201" y="1123067"/>
                </a:moveTo>
                <a:lnTo>
                  <a:pt x="1315201" y="5615176"/>
                </a:lnTo>
                <a:cubicBezTo>
                  <a:pt x="1315201" y="6235430"/>
                  <a:pt x="1296045" y="6738240"/>
                  <a:pt x="1272416" y="6738240"/>
                </a:cubicBezTo>
                <a:lnTo>
                  <a:pt x="0" y="6738240"/>
                </a:lnTo>
                <a:lnTo>
                  <a:pt x="0" y="6738240"/>
                </a:lnTo>
                <a:lnTo>
                  <a:pt x="0" y="3"/>
                </a:lnTo>
                <a:lnTo>
                  <a:pt x="0" y="3"/>
                </a:lnTo>
                <a:lnTo>
                  <a:pt x="1272416" y="3"/>
                </a:lnTo>
                <a:cubicBezTo>
                  <a:pt x="1296045" y="3"/>
                  <a:pt x="1315201" y="502813"/>
                  <a:pt x="1315201" y="1123067"/>
                </a:cubicBezTo>
                <a:close/>
              </a:path>
            </a:pathLst>
          </a:custGeom>
        </p:spPr>
        <p:style>
          <a:lnRef idx="1">
            <a:schemeClr val="accent2">
              <a:alpha val="90000"/>
              <a:tint val="55000"/>
              <a:hueOff val="0"/>
              <a:satOff val="0"/>
              <a:lumOff val="0"/>
              <a:alphaOff val="0"/>
            </a:schemeClr>
          </a:lnRef>
          <a:fillRef idx="1">
            <a:schemeClr val="accent2">
              <a:alpha val="90000"/>
              <a:tint val="55000"/>
              <a:hueOff val="0"/>
              <a:satOff val="0"/>
              <a:lumOff val="0"/>
              <a:alphaOff val="0"/>
            </a:schemeClr>
          </a:fillRef>
          <a:effectRef idx="0">
            <a:schemeClr val="accent2">
              <a:alpha val="90000"/>
              <a:tint val="55000"/>
              <a:hueOff val="0"/>
              <a:satOff val="0"/>
              <a:lumOff val="0"/>
              <a:alphaOff val="0"/>
            </a:schemeClr>
          </a:effectRef>
          <a:fontRef idx="minor">
            <a:schemeClr val="dk1">
              <a:hueOff val="0"/>
              <a:satOff val="0"/>
              <a:lumOff val="0"/>
              <a:alphaOff val="0"/>
            </a:schemeClr>
          </a:fontRef>
        </p:style>
        <p:txBody>
          <a:bodyPr spcFirstLastPara="0" vert="horz" wrap="square" lIns="247651" tIns="188027" rIns="311852" bIns="188029" numCol="1" spcCol="1270" anchor="ctr" anchorCtr="0">
            <a:noAutofit/>
          </a:bodyPr>
          <a:lstStyle/>
          <a:p>
            <a:pPr marL="228600" lvl="1" indent="-228600" algn="l" defTabSz="889000" rtl="0">
              <a:lnSpc>
                <a:spcPct val="90000"/>
              </a:lnSpc>
              <a:spcBef>
                <a:spcPct val="0"/>
              </a:spcBef>
              <a:spcAft>
                <a:spcPct val="15000"/>
              </a:spcAft>
              <a:buChar char="••"/>
            </a:pPr>
            <a:r>
              <a:rPr lang="en-US" sz="2400" kern="1200" dirty="0" smtClean="0"/>
              <a:t>computes </a:t>
            </a:r>
            <a:r>
              <a:rPr lang="en-US" sz="2400" i="1" kern="1200" dirty="0" smtClean="0">
                <a:latin typeface="Book Antiqua" panose="02040602050305030304" pitchFamily="18" charset="0"/>
              </a:rPr>
              <a:t>n!</a:t>
            </a:r>
            <a:endParaRPr lang="en-US" sz="2400" kern="1200" dirty="0">
              <a:latin typeface="Book Antiqua" panose="02040602050305030304" pitchFamily="18" charset="0"/>
            </a:endParaRPr>
          </a:p>
        </p:txBody>
      </p:sp>
      <p:sp>
        <p:nvSpPr>
          <p:cNvPr id="10" name="Freeform 9"/>
          <p:cNvSpPr/>
          <p:nvPr/>
        </p:nvSpPr>
        <p:spPr>
          <a:xfrm>
            <a:off x="1073599" y="1668379"/>
            <a:ext cx="3790261" cy="1375712"/>
          </a:xfrm>
          <a:custGeom>
            <a:avLst/>
            <a:gdLst>
              <a:gd name="connsiteX0" fmla="*/ 0 w 3790261"/>
              <a:gd name="connsiteY0" fmla="*/ 274006 h 1644002"/>
              <a:gd name="connsiteX1" fmla="*/ 274006 w 3790261"/>
              <a:gd name="connsiteY1" fmla="*/ 0 h 1644002"/>
              <a:gd name="connsiteX2" fmla="*/ 3516255 w 3790261"/>
              <a:gd name="connsiteY2" fmla="*/ 0 h 1644002"/>
              <a:gd name="connsiteX3" fmla="*/ 3790261 w 3790261"/>
              <a:gd name="connsiteY3" fmla="*/ 274006 h 1644002"/>
              <a:gd name="connsiteX4" fmla="*/ 3790261 w 3790261"/>
              <a:gd name="connsiteY4" fmla="*/ 1369996 h 1644002"/>
              <a:gd name="connsiteX5" fmla="*/ 3516255 w 3790261"/>
              <a:gd name="connsiteY5" fmla="*/ 1644002 h 1644002"/>
              <a:gd name="connsiteX6" fmla="*/ 274006 w 3790261"/>
              <a:gd name="connsiteY6" fmla="*/ 1644002 h 1644002"/>
              <a:gd name="connsiteX7" fmla="*/ 0 w 3790261"/>
              <a:gd name="connsiteY7" fmla="*/ 1369996 h 1644002"/>
              <a:gd name="connsiteX8" fmla="*/ 0 w 3790261"/>
              <a:gd name="connsiteY8" fmla="*/ 274006 h 164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0261" h="1644002">
                <a:moveTo>
                  <a:pt x="0" y="274006"/>
                </a:moveTo>
                <a:cubicBezTo>
                  <a:pt x="0" y="122677"/>
                  <a:pt x="122677" y="0"/>
                  <a:pt x="274006" y="0"/>
                </a:cubicBezTo>
                <a:lnTo>
                  <a:pt x="3516255" y="0"/>
                </a:lnTo>
                <a:cubicBezTo>
                  <a:pt x="3667584" y="0"/>
                  <a:pt x="3790261" y="122677"/>
                  <a:pt x="3790261" y="274006"/>
                </a:cubicBezTo>
                <a:lnTo>
                  <a:pt x="3790261" y="1369996"/>
                </a:lnTo>
                <a:cubicBezTo>
                  <a:pt x="3790261" y="1521325"/>
                  <a:pt x="3667584" y="1644002"/>
                  <a:pt x="3516255" y="1644002"/>
                </a:cubicBezTo>
                <a:lnTo>
                  <a:pt x="274006" y="1644002"/>
                </a:lnTo>
                <a:cubicBezTo>
                  <a:pt x="122677" y="1644002"/>
                  <a:pt x="0" y="1521325"/>
                  <a:pt x="0" y="1369996"/>
                </a:cubicBezTo>
                <a:lnTo>
                  <a:pt x="0" y="274006"/>
                </a:lnTo>
                <a:close/>
              </a:path>
            </a:pathLst>
          </a:custGeom>
        </p:spPr>
        <p:style>
          <a:lnRef idx="0">
            <a:schemeClr val="lt1">
              <a:hueOff val="0"/>
              <a:satOff val="0"/>
              <a:lumOff val="0"/>
              <a:alphaOff val="0"/>
            </a:schemeClr>
          </a:lnRef>
          <a:fillRef idx="3">
            <a:schemeClr val="accent2">
              <a:shade val="50000"/>
              <a:hueOff val="0"/>
              <a:satOff val="0"/>
              <a:lumOff val="0"/>
              <a:alphaOff val="0"/>
            </a:schemeClr>
          </a:fillRef>
          <a:effectRef idx="2">
            <a:schemeClr val="accent2">
              <a:shade val="50000"/>
              <a:hueOff val="0"/>
              <a:satOff val="0"/>
              <a:lumOff val="0"/>
              <a:alphaOff val="0"/>
            </a:schemeClr>
          </a:effectRef>
          <a:fontRef idx="minor">
            <a:schemeClr val="lt1"/>
          </a:fontRef>
        </p:style>
        <p:txBody>
          <a:bodyPr spcFirstLastPara="0" vert="horz" wrap="square" lIns="202174" tIns="141214" rIns="202174" bIns="141214" numCol="1" spcCol="1270" anchor="ctr" anchorCtr="0">
            <a:noAutofit/>
          </a:bodyPr>
          <a:lstStyle/>
          <a:p>
            <a:pPr lvl="0" algn="ctr" defTabSz="1422400" rtl="0">
              <a:lnSpc>
                <a:spcPct val="90000"/>
              </a:lnSpc>
              <a:spcBef>
                <a:spcPct val="0"/>
              </a:spcBef>
              <a:spcAft>
                <a:spcPct val="35000"/>
              </a:spcAft>
            </a:pPr>
            <a:r>
              <a:rPr lang="en-US" sz="2800" b="1" i="1" kern="1200" dirty="0" smtClean="0"/>
              <a:t>FACT</a:t>
            </a:r>
            <a:r>
              <a:rPr lang="en-US" sz="2800" kern="1200" dirty="0" smtClean="0"/>
              <a:t>(</a:t>
            </a:r>
            <a:r>
              <a:rPr lang="en-US" sz="2800" i="1" kern="1200" dirty="0" smtClean="0">
                <a:latin typeface="Book Antiqua" panose="02040602050305030304" pitchFamily="18" charset="0"/>
              </a:rPr>
              <a:t>n</a:t>
            </a:r>
            <a:r>
              <a:rPr lang="en-US" sz="2800" kern="1200" dirty="0" smtClean="0">
                <a:latin typeface="Book Antiqua" panose="02040602050305030304" pitchFamily="18" charset="0"/>
              </a:rPr>
              <a:t>)</a:t>
            </a:r>
            <a:r>
              <a:rPr lang="en-US" sz="2800" kern="1200" dirty="0" smtClean="0"/>
              <a:t>	</a:t>
            </a:r>
            <a:endParaRPr lang="en-US" sz="2800" kern="1200" dirty="0"/>
          </a:p>
        </p:txBody>
      </p:sp>
      <p:sp>
        <p:nvSpPr>
          <p:cNvPr id="11" name="Freeform 10"/>
          <p:cNvSpPr/>
          <p:nvPr/>
        </p:nvSpPr>
        <p:spPr>
          <a:xfrm>
            <a:off x="4863860" y="3250449"/>
            <a:ext cx="6366834" cy="1100569"/>
          </a:xfrm>
          <a:custGeom>
            <a:avLst/>
            <a:gdLst>
              <a:gd name="connsiteX0" fmla="*/ 219205 w 1315201"/>
              <a:gd name="connsiteY0" fmla="*/ 0 h 6738243"/>
              <a:gd name="connsiteX1" fmla="*/ 1095996 w 1315201"/>
              <a:gd name="connsiteY1" fmla="*/ 0 h 6738243"/>
              <a:gd name="connsiteX2" fmla="*/ 1315201 w 1315201"/>
              <a:gd name="connsiteY2" fmla="*/ 219205 h 6738243"/>
              <a:gd name="connsiteX3" fmla="*/ 1315201 w 1315201"/>
              <a:gd name="connsiteY3" fmla="*/ 6738243 h 6738243"/>
              <a:gd name="connsiteX4" fmla="*/ 1315201 w 1315201"/>
              <a:gd name="connsiteY4" fmla="*/ 6738243 h 6738243"/>
              <a:gd name="connsiteX5" fmla="*/ 0 w 1315201"/>
              <a:gd name="connsiteY5" fmla="*/ 6738243 h 6738243"/>
              <a:gd name="connsiteX6" fmla="*/ 0 w 1315201"/>
              <a:gd name="connsiteY6" fmla="*/ 6738243 h 6738243"/>
              <a:gd name="connsiteX7" fmla="*/ 0 w 1315201"/>
              <a:gd name="connsiteY7" fmla="*/ 219205 h 6738243"/>
              <a:gd name="connsiteX8" fmla="*/ 219205 w 1315201"/>
              <a:gd name="connsiteY8" fmla="*/ 0 h 6738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5201" h="6738243">
                <a:moveTo>
                  <a:pt x="1315201" y="1123067"/>
                </a:moveTo>
                <a:lnTo>
                  <a:pt x="1315201" y="5615176"/>
                </a:lnTo>
                <a:cubicBezTo>
                  <a:pt x="1315201" y="6235430"/>
                  <a:pt x="1296045" y="6738240"/>
                  <a:pt x="1272416" y="6738240"/>
                </a:cubicBezTo>
                <a:lnTo>
                  <a:pt x="0" y="6738240"/>
                </a:lnTo>
                <a:lnTo>
                  <a:pt x="0" y="6738240"/>
                </a:lnTo>
                <a:lnTo>
                  <a:pt x="0" y="3"/>
                </a:lnTo>
                <a:lnTo>
                  <a:pt x="0" y="3"/>
                </a:lnTo>
                <a:lnTo>
                  <a:pt x="1272416" y="3"/>
                </a:lnTo>
                <a:cubicBezTo>
                  <a:pt x="1296045" y="3"/>
                  <a:pt x="1315201" y="502813"/>
                  <a:pt x="1315201" y="1123067"/>
                </a:cubicBezTo>
                <a:close/>
              </a:path>
            </a:pathLst>
          </a:custGeom>
        </p:spPr>
        <p:style>
          <a:lnRef idx="1">
            <a:schemeClr val="accent2">
              <a:alpha val="90000"/>
              <a:tint val="55000"/>
              <a:hueOff val="0"/>
              <a:satOff val="0"/>
              <a:lumOff val="0"/>
              <a:alphaOff val="0"/>
            </a:schemeClr>
          </a:lnRef>
          <a:fillRef idx="1">
            <a:schemeClr val="accent2">
              <a:alpha val="90000"/>
              <a:tint val="55000"/>
              <a:hueOff val="0"/>
              <a:satOff val="0"/>
              <a:lumOff val="0"/>
              <a:alphaOff val="0"/>
            </a:schemeClr>
          </a:fillRef>
          <a:effectRef idx="0">
            <a:schemeClr val="accent2">
              <a:alpha val="90000"/>
              <a:tint val="55000"/>
              <a:hueOff val="0"/>
              <a:satOff val="0"/>
              <a:lumOff val="0"/>
              <a:alphaOff val="0"/>
            </a:schemeClr>
          </a:effectRef>
          <a:fontRef idx="minor">
            <a:schemeClr val="dk1">
              <a:hueOff val="0"/>
              <a:satOff val="0"/>
              <a:lumOff val="0"/>
              <a:alphaOff val="0"/>
            </a:schemeClr>
          </a:fontRef>
        </p:style>
        <p:txBody>
          <a:bodyPr spcFirstLastPara="0" vert="horz" wrap="square" lIns="247651" tIns="188027" rIns="311852" bIns="188029" numCol="1" spcCol="1270" anchor="ctr" anchorCtr="0">
            <a:noAutofit/>
          </a:bodyPr>
          <a:lstStyle/>
          <a:p>
            <a:pPr marL="228600" lvl="1" indent="-228600" algn="l" defTabSz="889000" rtl="0">
              <a:lnSpc>
                <a:spcPct val="90000"/>
              </a:lnSpc>
              <a:spcBef>
                <a:spcPct val="0"/>
              </a:spcBef>
              <a:spcAft>
                <a:spcPct val="15000"/>
              </a:spcAft>
              <a:buChar char="••"/>
            </a:pPr>
            <a:r>
              <a:rPr lang="en-US" sz="2400" kern="1200" dirty="0" smtClean="0"/>
              <a:t>computes “</a:t>
            </a:r>
            <a:r>
              <a:rPr lang="en-US" sz="2400" i="1" kern="1200" dirty="0" smtClean="0">
                <a:latin typeface="Book Antiqua" panose="02040602050305030304" pitchFamily="18" charset="0"/>
              </a:rPr>
              <a:t>n</a:t>
            </a:r>
            <a:r>
              <a:rPr lang="en-US" sz="2400" i="1" kern="1200" dirty="0" smtClean="0"/>
              <a:t> </a:t>
            </a:r>
            <a:r>
              <a:rPr lang="en-US" sz="2400" kern="1200" dirty="0" smtClean="0"/>
              <a:t>choose </a:t>
            </a:r>
            <a:r>
              <a:rPr lang="en-US" sz="2400" i="1" kern="1200" dirty="0" smtClean="0">
                <a:latin typeface="Book Antiqua" panose="02040602050305030304" pitchFamily="18" charset="0"/>
              </a:rPr>
              <a:t>k</a:t>
            </a:r>
            <a:r>
              <a:rPr lang="en-US" sz="2400" kern="1200" dirty="0" smtClean="0"/>
              <a:t>,” that is, the number of ways to select </a:t>
            </a:r>
            <a:r>
              <a:rPr lang="en-US" sz="2400" i="1" kern="1200" dirty="0" smtClean="0">
                <a:latin typeface="Book Antiqua" panose="02040602050305030304" pitchFamily="18" charset="0"/>
              </a:rPr>
              <a:t>k</a:t>
            </a:r>
            <a:r>
              <a:rPr lang="en-US" sz="2400" i="1" kern="1200" dirty="0" smtClean="0"/>
              <a:t> </a:t>
            </a:r>
            <a:r>
              <a:rPr lang="en-US" sz="2400" kern="1200" dirty="0" smtClean="0"/>
              <a:t>objects from </a:t>
            </a:r>
            <a:r>
              <a:rPr lang="en-US" sz="2400" i="1" kern="1200" dirty="0" smtClean="0">
                <a:latin typeface="Book Antiqua" panose="02040602050305030304" pitchFamily="18" charset="0"/>
              </a:rPr>
              <a:t>n</a:t>
            </a:r>
            <a:r>
              <a:rPr lang="en-US" sz="2400" i="1" kern="1200" dirty="0" smtClean="0"/>
              <a:t> </a:t>
            </a:r>
            <a:r>
              <a:rPr lang="en-US" sz="2400" kern="1200" dirty="0" smtClean="0"/>
              <a:t>objects</a:t>
            </a:r>
            <a:endParaRPr lang="en-US" sz="2400" kern="1200" dirty="0"/>
          </a:p>
        </p:txBody>
      </p:sp>
      <p:sp>
        <p:nvSpPr>
          <p:cNvPr id="12" name="Freeform 11"/>
          <p:cNvSpPr/>
          <p:nvPr/>
        </p:nvSpPr>
        <p:spPr>
          <a:xfrm>
            <a:off x="1073599" y="3112877"/>
            <a:ext cx="3790261" cy="1375712"/>
          </a:xfrm>
          <a:custGeom>
            <a:avLst/>
            <a:gdLst>
              <a:gd name="connsiteX0" fmla="*/ 0 w 3790261"/>
              <a:gd name="connsiteY0" fmla="*/ 274006 h 1644002"/>
              <a:gd name="connsiteX1" fmla="*/ 274006 w 3790261"/>
              <a:gd name="connsiteY1" fmla="*/ 0 h 1644002"/>
              <a:gd name="connsiteX2" fmla="*/ 3516255 w 3790261"/>
              <a:gd name="connsiteY2" fmla="*/ 0 h 1644002"/>
              <a:gd name="connsiteX3" fmla="*/ 3790261 w 3790261"/>
              <a:gd name="connsiteY3" fmla="*/ 274006 h 1644002"/>
              <a:gd name="connsiteX4" fmla="*/ 3790261 w 3790261"/>
              <a:gd name="connsiteY4" fmla="*/ 1369996 h 1644002"/>
              <a:gd name="connsiteX5" fmla="*/ 3516255 w 3790261"/>
              <a:gd name="connsiteY5" fmla="*/ 1644002 h 1644002"/>
              <a:gd name="connsiteX6" fmla="*/ 274006 w 3790261"/>
              <a:gd name="connsiteY6" fmla="*/ 1644002 h 1644002"/>
              <a:gd name="connsiteX7" fmla="*/ 0 w 3790261"/>
              <a:gd name="connsiteY7" fmla="*/ 1369996 h 1644002"/>
              <a:gd name="connsiteX8" fmla="*/ 0 w 3790261"/>
              <a:gd name="connsiteY8" fmla="*/ 274006 h 164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0261" h="1644002">
                <a:moveTo>
                  <a:pt x="0" y="274006"/>
                </a:moveTo>
                <a:cubicBezTo>
                  <a:pt x="0" y="122677"/>
                  <a:pt x="122677" y="0"/>
                  <a:pt x="274006" y="0"/>
                </a:cubicBezTo>
                <a:lnTo>
                  <a:pt x="3516255" y="0"/>
                </a:lnTo>
                <a:cubicBezTo>
                  <a:pt x="3667584" y="0"/>
                  <a:pt x="3790261" y="122677"/>
                  <a:pt x="3790261" y="274006"/>
                </a:cubicBezTo>
                <a:lnTo>
                  <a:pt x="3790261" y="1369996"/>
                </a:lnTo>
                <a:cubicBezTo>
                  <a:pt x="3790261" y="1521325"/>
                  <a:pt x="3667584" y="1644002"/>
                  <a:pt x="3516255" y="1644002"/>
                </a:cubicBezTo>
                <a:lnTo>
                  <a:pt x="274006" y="1644002"/>
                </a:lnTo>
                <a:cubicBezTo>
                  <a:pt x="122677" y="1644002"/>
                  <a:pt x="0" y="1521325"/>
                  <a:pt x="0" y="1369996"/>
                </a:cubicBezTo>
                <a:lnTo>
                  <a:pt x="0" y="274006"/>
                </a:lnTo>
                <a:close/>
              </a:path>
            </a:pathLst>
          </a:custGeom>
        </p:spPr>
        <p:style>
          <a:lnRef idx="0">
            <a:schemeClr val="lt1">
              <a:hueOff val="0"/>
              <a:satOff val="0"/>
              <a:lumOff val="0"/>
              <a:alphaOff val="0"/>
            </a:schemeClr>
          </a:lnRef>
          <a:fillRef idx="3">
            <a:schemeClr val="accent2">
              <a:shade val="50000"/>
              <a:hueOff val="193806"/>
              <a:satOff val="23896"/>
              <a:lumOff val="27157"/>
              <a:alphaOff val="0"/>
            </a:schemeClr>
          </a:fillRef>
          <a:effectRef idx="2">
            <a:schemeClr val="accent2">
              <a:shade val="50000"/>
              <a:hueOff val="193806"/>
              <a:satOff val="23896"/>
              <a:lumOff val="27157"/>
              <a:alphaOff val="0"/>
            </a:schemeClr>
          </a:effectRef>
          <a:fontRef idx="minor">
            <a:schemeClr val="lt1"/>
          </a:fontRef>
        </p:style>
        <p:txBody>
          <a:bodyPr spcFirstLastPara="0" vert="horz" wrap="square" lIns="202174" tIns="141214" rIns="202174" bIns="141214" numCol="1" spcCol="1270" anchor="ctr" anchorCtr="0">
            <a:noAutofit/>
          </a:bodyPr>
          <a:lstStyle/>
          <a:p>
            <a:pPr lvl="0" algn="ctr" defTabSz="1422400" rtl="0">
              <a:lnSpc>
                <a:spcPct val="90000"/>
              </a:lnSpc>
              <a:spcBef>
                <a:spcPct val="0"/>
              </a:spcBef>
              <a:spcAft>
                <a:spcPct val="35000"/>
              </a:spcAft>
            </a:pPr>
            <a:r>
              <a:rPr lang="en-US" sz="2800" b="1" i="1" kern="1200" dirty="0" smtClean="0"/>
              <a:t>COMBIN</a:t>
            </a:r>
            <a:r>
              <a:rPr lang="en-US" sz="2800" kern="1200" dirty="0" smtClean="0"/>
              <a:t>(</a:t>
            </a:r>
            <a:r>
              <a:rPr lang="en-US" sz="2800" i="1" kern="1200" dirty="0" smtClean="0">
                <a:latin typeface="Book Antiqua" panose="02040602050305030304" pitchFamily="18" charset="0"/>
              </a:rPr>
              <a:t>n</a:t>
            </a:r>
            <a:r>
              <a:rPr lang="en-US" sz="2800" kern="1200" dirty="0" smtClean="0"/>
              <a:t>, </a:t>
            </a:r>
            <a:r>
              <a:rPr lang="en-US" sz="2800" i="1" kern="1200" dirty="0" smtClean="0">
                <a:latin typeface="Book Antiqua" panose="02040602050305030304" pitchFamily="18" charset="0"/>
              </a:rPr>
              <a:t>k</a:t>
            </a:r>
            <a:r>
              <a:rPr lang="en-US" sz="2800" kern="1200" dirty="0" smtClean="0"/>
              <a:t>)	</a:t>
            </a:r>
            <a:endParaRPr lang="en-US" sz="2800" kern="1200" dirty="0"/>
          </a:p>
        </p:txBody>
      </p:sp>
      <p:sp>
        <p:nvSpPr>
          <p:cNvPr id="13" name="Freeform 12"/>
          <p:cNvSpPr/>
          <p:nvPr/>
        </p:nvSpPr>
        <p:spPr>
          <a:xfrm>
            <a:off x="4863860" y="4694946"/>
            <a:ext cx="6366834" cy="1100570"/>
          </a:xfrm>
          <a:custGeom>
            <a:avLst/>
            <a:gdLst>
              <a:gd name="connsiteX0" fmla="*/ 219205 w 1315201"/>
              <a:gd name="connsiteY0" fmla="*/ 0 h 6738243"/>
              <a:gd name="connsiteX1" fmla="*/ 1095996 w 1315201"/>
              <a:gd name="connsiteY1" fmla="*/ 0 h 6738243"/>
              <a:gd name="connsiteX2" fmla="*/ 1315201 w 1315201"/>
              <a:gd name="connsiteY2" fmla="*/ 219205 h 6738243"/>
              <a:gd name="connsiteX3" fmla="*/ 1315201 w 1315201"/>
              <a:gd name="connsiteY3" fmla="*/ 6738243 h 6738243"/>
              <a:gd name="connsiteX4" fmla="*/ 1315201 w 1315201"/>
              <a:gd name="connsiteY4" fmla="*/ 6738243 h 6738243"/>
              <a:gd name="connsiteX5" fmla="*/ 0 w 1315201"/>
              <a:gd name="connsiteY5" fmla="*/ 6738243 h 6738243"/>
              <a:gd name="connsiteX6" fmla="*/ 0 w 1315201"/>
              <a:gd name="connsiteY6" fmla="*/ 6738243 h 6738243"/>
              <a:gd name="connsiteX7" fmla="*/ 0 w 1315201"/>
              <a:gd name="connsiteY7" fmla="*/ 219205 h 6738243"/>
              <a:gd name="connsiteX8" fmla="*/ 219205 w 1315201"/>
              <a:gd name="connsiteY8" fmla="*/ 0 h 6738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5201" h="6738243">
                <a:moveTo>
                  <a:pt x="1315201" y="1123067"/>
                </a:moveTo>
                <a:lnTo>
                  <a:pt x="1315201" y="5615176"/>
                </a:lnTo>
                <a:cubicBezTo>
                  <a:pt x="1315201" y="6235430"/>
                  <a:pt x="1296045" y="6738240"/>
                  <a:pt x="1272416" y="6738240"/>
                </a:cubicBezTo>
                <a:lnTo>
                  <a:pt x="0" y="6738240"/>
                </a:lnTo>
                <a:lnTo>
                  <a:pt x="0" y="6738240"/>
                </a:lnTo>
                <a:lnTo>
                  <a:pt x="0" y="3"/>
                </a:lnTo>
                <a:lnTo>
                  <a:pt x="0" y="3"/>
                </a:lnTo>
                <a:lnTo>
                  <a:pt x="1272416" y="3"/>
                </a:lnTo>
                <a:cubicBezTo>
                  <a:pt x="1296045" y="3"/>
                  <a:pt x="1315201" y="502813"/>
                  <a:pt x="1315201" y="1123067"/>
                </a:cubicBezTo>
                <a:close/>
              </a:path>
            </a:pathLst>
          </a:custGeom>
        </p:spPr>
        <p:style>
          <a:lnRef idx="1">
            <a:schemeClr val="accent2">
              <a:alpha val="90000"/>
              <a:tint val="55000"/>
              <a:hueOff val="0"/>
              <a:satOff val="0"/>
              <a:lumOff val="0"/>
              <a:alphaOff val="0"/>
            </a:schemeClr>
          </a:lnRef>
          <a:fillRef idx="1">
            <a:schemeClr val="accent2">
              <a:alpha val="90000"/>
              <a:tint val="55000"/>
              <a:hueOff val="0"/>
              <a:satOff val="0"/>
              <a:lumOff val="0"/>
              <a:alphaOff val="0"/>
            </a:schemeClr>
          </a:fillRef>
          <a:effectRef idx="0">
            <a:schemeClr val="accent2">
              <a:alpha val="90000"/>
              <a:tint val="55000"/>
              <a:hueOff val="0"/>
              <a:satOff val="0"/>
              <a:lumOff val="0"/>
              <a:alphaOff val="0"/>
            </a:schemeClr>
          </a:effectRef>
          <a:fontRef idx="minor">
            <a:schemeClr val="dk1">
              <a:hueOff val="0"/>
              <a:satOff val="0"/>
              <a:lumOff val="0"/>
              <a:alphaOff val="0"/>
            </a:schemeClr>
          </a:fontRef>
        </p:style>
        <p:txBody>
          <a:bodyPr spcFirstLastPara="0" vert="horz" wrap="square" lIns="247651" tIns="188028" rIns="311852" bIns="188029" numCol="1" spcCol="1270" anchor="ctr" anchorCtr="0">
            <a:noAutofit/>
          </a:bodyPr>
          <a:lstStyle/>
          <a:p>
            <a:pPr marL="228600" lvl="1" indent="-228600" algn="l" defTabSz="889000" rtl="0">
              <a:lnSpc>
                <a:spcPct val="90000"/>
              </a:lnSpc>
              <a:spcBef>
                <a:spcPct val="0"/>
              </a:spcBef>
              <a:spcAft>
                <a:spcPct val="15000"/>
              </a:spcAft>
              <a:buChar char="••"/>
            </a:pPr>
            <a:r>
              <a:rPr lang="en-US" sz="2400" kern="1200" dirty="0" smtClean="0"/>
              <a:t>computes probability of obtaining </a:t>
            </a:r>
            <a:r>
              <a:rPr lang="en-US" sz="2400" i="1" kern="1200" dirty="0" smtClean="0">
                <a:latin typeface="Book Antiqua" panose="02040602050305030304" pitchFamily="18" charset="0"/>
              </a:rPr>
              <a:t>k</a:t>
            </a:r>
            <a:r>
              <a:rPr lang="en-US" sz="2400" kern="1200" dirty="0" smtClean="0"/>
              <a:t> successes in </a:t>
            </a:r>
            <a:r>
              <a:rPr lang="en-US" sz="2400" i="1" kern="1200" dirty="0" smtClean="0">
                <a:latin typeface="Book Antiqua" panose="02040602050305030304" pitchFamily="18" charset="0"/>
              </a:rPr>
              <a:t>N</a:t>
            </a:r>
            <a:r>
              <a:rPr lang="en-US" sz="2400" i="1" kern="1200" dirty="0" smtClean="0"/>
              <a:t> </a:t>
            </a:r>
            <a:r>
              <a:rPr lang="en-US" sz="2400" kern="1200" dirty="0" smtClean="0"/>
              <a:t>trials if the probability of success is </a:t>
            </a:r>
            <a:r>
              <a:rPr lang="en-US" sz="2400" i="1" kern="1200" dirty="0" smtClean="0">
                <a:latin typeface="Book Antiqua" panose="02040602050305030304" pitchFamily="18" charset="0"/>
              </a:rPr>
              <a:t>p</a:t>
            </a:r>
            <a:endParaRPr lang="en-US" sz="2400" kern="1200" dirty="0">
              <a:latin typeface="Book Antiqua" panose="02040602050305030304" pitchFamily="18" charset="0"/>
            </a:endParaRPr>
          </a:p>
        </p:txBody>
      </p:sp>
      <p:sp>
        <p:nvSpPr>
          <p:cNvPr id="14" name="Freeform 13"/>
          <p:cNvSpPr/>
          <p:nvPr/>
        </p:nvSpPr>
        <p:spPr>
          <a:xfrm>
            <a:off x="1073599" y="4557374"/>
            <a:ext cx="3790261" cy="1375712"/>
          </a:xfrm>
          <a:custGeom>
            <a:avLst/>
            <a:gdLst>
              <a:gd name="connsiteX0" fmla="*/ 0 w 3790261"/>
              <a:gd name="connsiteY0" fmla="*/ 274006 h 1644002"/>
              <a:gd name="connsiteX1" fmla="*/ 274006 w 3790261"/>
              <a:gd name="connsiteY1" fmla="*/ 0 h 1644002"/>
              <a:gd name="connsiteX2" fmla="*/ 3516255 w 3790261"/>
              <a:gd name="connsiteY2" fmla="*/ 0 h 1644002"/>
              <a:gd name="connsiteX3" fmla="*/ 3790261 w 3790261"/>
              <a:gd name="connsiteY3" fmla="*/ 274006 h 1644002"/>
              <a:gd name="connsiteX4" fmla="*/ 3790261 w 3790261"/>
              <a:gd name="connsiteY4" fmla="*/ 1369996 h 1644002"/>
              <a:gd name="connsiteX5" fmla="*/ 3516255 w 3790261"/>
              <a:gd name="connsiteY5" fmla="*/ 1644002 h 1644002"/>
              <a:gd name="connsiteX6" fmla="*/ 274006 w 3790261"/>
              <a:gd name="connsiteY6" fmla="*/ 1644002 h 1644002"/>
              <a:gd name="connsiteX7" fmla="*/ 0 w 3790261"/>
              <a:gd name="connsiteY7" fmla="*/ 1369996 h 1644002"/>
              <a:gd name="connsiteX8" fmla="*/ 0 w 3790261"/>
              <a:gd name="connsiteY8" fmla="*/ 274006 h 164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0261" h="1644002">
                <a:moveTo>
                  <a:pt x="0" y="274006"/>
                </a:moveTo>
                <a:cubicBezTo>
                  <a:pt x="0" y="122677"/>
                  <a:pt x="122677" y="0"/>
                  <a:pt x="274006" y="0"/>
                </a:cubicBezTo>
                <a:lnTo>
                  <a:pt x="3516255" y="0"/>
                </a:lnTo>
                <a:cubicBezTo>
                  <a:pt x="3667584" y="0"/>
                  <a:pt x="3790261" y="122677"/>
                  <a:pt x="3790261" y="274006"/>
                </a:cubicBezTo>
                <a:lnTo>
                  <a:pt x="3790261" y="1369996"/>
                </a:lnTo>
                <a:cubicBezTo>
                  <a:pt x="3790261" y="1521325"/>
                  <a:pt x="3667584" y="1644002"/>
                  <a:pt x="3516255" y="1644002"/>
                </a:cubicBezTo>
                <a:lnTo>
                  <a:pt x="274006" y="1644002"/>
                </a:lnTo>
                <a:cubicBezTo>
                  <a:pt x="122677" y="1644002"/>
                  <a:pt x="0" y="1521325"/>
                  <a:pt x="0" y="1369996"/>
                </a:cubicBezTo>
                <a:lnTo>
                  <a:pt x="0" y="274006"/>
                </a:lnTo>
                <a:close/>
              </a:path>
            </a:pathLst>
          </a:custGeom>
        </p:spPr>
        <p:style>
          <a:lnRef idx="0">
            <a:schemeClr val="lt1">
              <a:hueOff val="0"/>
              <a:satOff val="0"/>
              <a:lumOff val="0"/>
              <a:alphaOff val="0"/>
            </a:schemeClr>
          </a:lnRef>
          <a:fillRef idx="3">
            <a:schemeClr val="accent2">
              <a:shade val="50000"/>
              <a:hueOff val="193806"/>
              <a:satOff val="23896"/>
              <a:lumOff val="27157"/>
              <a:alphaOff val="0"/>
            </a:schemeClr>
          </a:fillRef>
          <a:effectRef idx="2">
            <a:schemeClr val="accent2">
              <a:shade val="50000"/>
              <a:hueOff val="193806"/>
              <a:satOff val="23896"/>
              <a:lumOff val="27157"/>
              <a:alphaOff val="0"/>
            </a:schemeClr>
          </a:effectRef>
          <a:fontRef idx="minor">
            <a:schemeClr val="lt1"/>
          </a:fontRef>
        </p:style>
        <p:txBody>
          <a:bodyPr spcFirstLastPara="0" vert="horz" wrap="square" lIns="202174" tIns="141214" rIns="202174" bIns="141214" numCol="1" spcCol="1270" anchor="ctr" anchorCtr="0">
            <a:noAutofit/>
          </a:bodyPr>
          <a:lstStyle/>
          <a:p>
            <a:pPr lvl="0" algn="ctr" defTabSz="1422400" rtl="0">
              <a:lnSpc>
                <a:spcPct val="90000"/>
              </a:lnSpc>
              <a:spcBef>
                <a:spcPct val="0"/>
              </a:spcBef>
              <a:spcAft>
                <a:spcPct val="35000"/>
              </a:spcAft>
            </a:pPr>
            <a:r>
              <a:rPr lang="en-US" sz="3200" b="1" i="1" kern="1200" dirty="0" smtClean="0"/>
              <a:t>BINOMDIST</a:t>
            </a:r>
            <a:r>
              <a:rPr lang="en-US" sz="3200" kern="1200" dirty="0" smtClean="0"/>
              <a:t>(</a:t>
            </a:r>
            <a:r>
              <a:rPr lang="en-US" sz="3200" i="1" kern="1200" dirty="0" smtClean="0">
                <a:latin typeface="Book Antiqua" panose="02040602050305030304" pitchFamily="18" charset="0"/>
              </a:rPr>
              <a:t>x</a:t>
            </a:r>
            <a:r>
              <a:rPr lang="en-US" sz="2800" kern="1200" dirty="0" smtClean="0">
                <a:latin typeface="Book Antiqua" panose="02040602050305030304" pitchFamily="18" charset="0"/>
              </a:rPr>
              <a:t>, </a:t>
            </a:r>
            <a:r>
              <a:rPr lang="en-US" sz="2800" i="1" kern="1200" dirty="0" smtClean="0">
                <a:latin typeface="Book Antiqua" panose="02040602050305030304" pitchFamily="18" charset="0"/>
              </a:rPr>
              <a:t>N</a:t>
            </a:r>
            <a:r>
              <a:rPr lang="en-US" sz="2800" kern="1200" dirty="0" smtClean="0">
                <a:latin typeface="Book Antiqua" panose="02040602050305030304" pitchFamily="18" charset="0"/>
              </a:rPr>
              <a:t>, </a:t>
            </a:r>
            <a:r>
              <a:rPr lang="en-US" sz="2800" i="1" kern="1200" dirty="0" smtClean="0">
                <a:latin typeface="Book Antiqua" panose="02040602050305030304" pitchFamily="18" charset="0"/>
              </a:rPr>
              <a:t>p</a:t>
            </a:r>
            <a:r>
              <a:rPr lang="en-US" sz="2800" kern="1200" dirty="0" smtClean="0">
                <a:latin typeface="Book Antiqua" panose="02040602050305030304" pitchFamily="18" charset="0"/>
              </a:rPr>
              <a:t>, </a:t>
            </a:r>
            <a:r>
              <a:rPr lang="en-US" sz="2800" i="1" kern="1200" dirty="0" smtClean="0">
                <a:latin typeface="Book Antiqua" panose="02040602050305030304" pitchFamily="18" charset="0"/>
              </a:rPr>
              <a:t>false</a:t>
            </a:r>
            <a:r>
              <a:rPr lang="en-US" sz="2800" kern="1200" dirty="0" smtClean="0">
                <a:latin typeface="Book Antiqua" panose="02040602050305030304" pitchFamily="18" charset="0"/>
              </a:rPr>
              <a:t>)	</a:t>
            </a:r>
            <a:endParaRPr lang="en-US" sz="2800" kern="1200" dirty="0">
              <a:latin typeface="Book Antiqua" panose="02040602050305030304" pitchFamily="18" charset="0"/>
            </a:endParaRPr>
          </a:p>
        </p:txBody>
      </p:sp>
      <p:sp>
        <p:nvSpPr>
          <p:cNvPr id="17" name="TextBox 16"/>
          <p:cNvSpPr txBox="1"/>
          <p:nvPr/>
        </p:nvSpPr>
        <p:spPr>
          <a:xfrm>
            <a:off x="5710989" y="6500261"/>
            <a:ext cx="6285267"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4: Probability Theory </a:t>
            </a:r>
            <a:r>
              <a:rPr lang="en-US" sz="1100" b="1" dirty="0">
                <a:solidFill>
                  <a:schemeClr val="tx2"/>
                </a:solidFill>
              </a:rPr>
              <a:t>– Using Excel to Compute the Binomial Distribution</a:t>
            </a:r>
          </a:p>
        </p:txBody>
      </p:sp>
    </p:spTree>
    <p:extLst>
      <p:ext uri="{BB962C8B-B14F-4D97-AF65-F5344CB8AC3E}">
        <p14:creationId xmlns:p14="http://schemas.microsoft.com/office/powerpoint/2010/main" val="274044546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127406" y="1540405"/>
            <a:ext cx="9937187" cy="3159932"/>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pPr>
              <a:spcBef>
                <a:spcPts val="600"/>
              </a:spcBef>
              <a:spcAft>
                <a:spcPts val="600"/>
              </a:spcAft>
            </a:pPr>
            <a:r>
              <a:rPr lang="en-US" sz="2600" dirty="0"/>
              <a:t>Use Excel to create the distribution chart for </a:t>
            </a:r>
            <a:r>
              <a:rPr lang="en-US" sz="2600" i="1" dirty="0"/>
              <a:t>B</a:t>
            </a:r>
            <a:r>
              <a:rPr lang="en-US" sz="2600" dirty="0"/>
              <a:t>(0.2, 40), that is, the distribution of selecting </a:t>
            </a:r>
            <a:r>
              <a:rPr lang="en-US" sz="2600" i="1" dirty="0"/>
              <a:t>k </a:t>
            </a:r>
            <a:r>
              <a:rPr lang="en-US" sz="2600" dirty="0"/>
              <a:t>successes out of 40 trials with </a:t>
            </a:r>
            <a:r>
              <a:rPr lang="en-US" sz="2600" dirty="0" smtClean="0"/>
              <a:t>probability </a:t>
            </a:r>
            <a:r>
              <a:rPr lang="en-US" sz="2600" dirty="0"/>
              <a:t>of success </a:t>
            </a:r>
            <a:r>
              <a:rPr lang="en-US" sz="2600" i="1" dirty="0"/>
              <a:t>p </a:t>
            </a:r>
            <a:r>
              <a:rPr lang="en-US" sz="2600" dirty="0"/>
              <a:t>= 0.2. </a:t>
            </a:r>
            <a:endParaRPr lang="en-US" sz="2600" dirty="0" smtClean="0"/>
          </a:p>
          <a:p>
            <a:pPr marL="342900" indent="-342900">
              <a:spcBef>
                <a:spcPts val="600"/>
              </a:spcBef>
              <a:spcAft>
                <a:spcPts val="600"/>
              </a:spcAft>
              <a:buFont typeface="Wingdings" panose="05000000000000000000" pitchFamily="2" charset="2"/>
              <a:buChar char="§"/>
            </a:pPr>
            <a:r>
              <a:rPr lang="en-US" sz="2600" dirty="0" smtClean="0"/>
              <a:t>Describe </a:t>
            </a:r>
            <a:r>
              <a:rPr lang="en-US" sz="2600" dirty="0"/>
              <a:t>the distribution. </a:t>
            </a:r>
            <a:endParaRPr lang="en-US" sz="2600" dirty="0" smtClean="0"/>
          </a:p>
          <a:p>
            <a:pPr marL="342900" indent="-342900">
              <a:spcBef>
                <a:spcPts val="600"/>
              </a:spcBef>
              <a:spcAft>
                <a:spcPts val="600"/>
              </a:spcAft>
              <a:buFont typeface="Wingdings" panose="05000000000000000000" pitchFamily="2" charset="2"/>
              <a:buChar char="§"/>
            </a:pPr>
            <a:r>
              <a:rPr lang="en-US" sz="2600" dirty="0" smtClean="0"/>
              <a:t>Find </a:t>
            </a:r>
            <a:r>
              <a:rPr lang="en-US" sz="2600" i="1" dirty="0"/>
              <a:t>Q</a:t>
            </a:r>
            <a:r>
              <a:rPr lang="en-US" sz="2600" dirty="0"/>
              <a:t>1 and </a:t>
            </a:r>
            <a:r>
              <a:rPr lang="en-US" sz="2600" i="1" dirty="0"/>
              <a:t>Q</a:t>
            </a:r>
            <a:r>
              <a:rPr lang="en-US" sz="2600" dirty="0"/>
              <a:t>3 as well as the mean and the median.</a:t>
            </a:r>
            <a:endParaRPr lang="en-US" sz="2600" kern="1200" dirty="0" smtClean="0"/>
          </a:p>
        </p:txBody>
      </p:sp>
      <p:sp>
        <p:nvSpPr>
          <p:cNvPr id="8" name="Freeform 7"/>
          <p:cNvSpPr/>
          <p:nvPr/>
        </p:nvSpPr>
        <p:spPr>
          <a:xfrm>
            <a:off x="1254124" y="1155367"/>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sp>
        <p:nvSpPr>
          <p:cNvPr id="6" name="TextBox 5"/>
          <p:cNvSpPr txBox="1"/>
          <p:nvPr/>
        </p:nvSpPr>
        <p:spPr>
          <a:xfrm>
            <a:off x="5710989" y="6500261"/>
            <a:ext cx="6285267"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4: Probability Theory </a:t>
            </a:r>
            <a:r>
              <a:rPr lang="en-US" sz="1100" b="1" dirty="0">
                <a:solidFill>
                  <a:schemeClr val="tx2"/>
                </a:solidFill>
              </a:rPr>
              <a:t>– Using Excel to Compute the Binomial Distribution</a:t>
            </a:r>
          </a:p>
        </p:txBody>
      </p:sp>
    </p:spTree>
    <p:extLst>
      <p:ext uri="{BB962C8B-B14F-4D97-AF65-F5344CB8AC3E}">
        <p14:creationId xmlns:p14="http://schemas.microsoft.com/office/powerpoint/2010/main" val="374225506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750"/>
                                        <p:tgtEl>
                                          <p:spTgt spid="7">
                                            <p:txEl>
                                              <p:pRg st="1" end="1"/>
                                            </p:txEl>
                                          </p:spTgt>
                                        </p:tgtEl>
                                      </p:cBhvr>
                                    </p:animEffect>
                                    <p:anim calcmode="lin" valueType="num">
                                      <p:cBhvr>
                                        <p:cTn id="8" dur="75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750"/>
                                        <p:tgtEl>
                                          <p:spTgt spid="7">
                                            <p:txEl>
                                              <p:pRg st="2" end="2"/>
                                            </p:txEl>
                                          </p:spTgt>
                                        </p:tgtEl>
                                      </p:cBhvr>
                                    </p:animEffect>
                                    <p:anim calcmode="lin" valueType="num">
                                      <p:cBhvr>
                                        <p:cTn id="15" dur="75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1390" y="980661"/>
            <a:ext cx="10833305" cy="5372013"/>
          </a:xfrm>
        </p:spPr>
        <p:txBody>
          <a:bodyPr>
            <a:normAutofit lnSpcReduction="10000"/>
          </a:bodyPr>
          <a:lstStyle/>
          <a:p>
            <a:pPr>
              <a:spcBef>
                <a:spcPts val="0"/>
              </a:spcBef>
            </a:pPr>
            <a:r>
              <a:rPr lang="en-US" sz="2200" dirty="0"/>
              <a:t>Using Excel’s </a:t>
            </a:r>
            <a:r>
              <a:rPr lang="en-US" sz="2200" i="1" dirty="0"/>
              <a:t>BINOM.DIST </a:t>
            </a:r>
            <a:r>
              <a:rPr lang="en-US" sz="2200" dirty="0"/>
              <a:t>(or </a:t>
            </a:r>
            <a:r>
              <a:rPr lang="en-US" sz="2200" i="1" dirty="0"/>
              <a:t>BINOMDIST </a:t>
            </a:r>
            <a:r>
              <a:rPr lang="en-US" sz="2200" dirty="0"/>
              <a:t>in Excel 2007) </a:t>
            </a:r>
            <a:r>
              <a:rPr lang="en-US" sz="2200" dirty="0" smtClean="0"/>
              <a:t>function </a:t>
            </a:r>
            <a:r>
              <a:rPr lang="en-US" sz="2200" dirty="0"/>
              <a:t>it is easy to create the probability distribution for </a:t>
            </a:r>
            <a:r>
              <a:rPr lang="en-US" sz="2200" i="1" dirty="0"/>
              <a:t>B</a:t>
            </a:r>
            <a:r>
              <a:rPr lang="en-US" sz="2200" dirty="0"/>
              <a:t>(0.2, 40</a:t>
            </a:r>
            <a:r>
              <a:rPr lang="en-US" sz="2200" dirty="0" smtClean="0"/>
              <a:t>)</a:t>
            </a:r>
          </a:p>
          <a:p>
            <a:pPr marL="68580" indent="0">
              <a:spcBef>
                <a:spcPts val="0"/>
              </a:spcBef>
              <a:buNone/>
            </a:pPr>
            <a:endParaRPr lang="en-US" sz="2000" dirty="0" smtClean="0"/>
          </a:p>
          <a:p>
            <a:pPr>
              <a:spcBef>
                <a:spcPts val="0"/>
              </a:spcBef>
            </a:pPr>
            <a:endParaRPr lang="en-US" sz="2000" dirty="0"/>
          </a:p>
          <a:p>
            <a:pPr>
              <a:spcBef>
                <a:spcPts val="0"/>
              </a:spcBef>
            </a:pPr>
            <a:endParaRPr lang="en-US" sz="2000" dirty="0" smtClean="0"/>
          </a:p>
          <a:p>
            <a:pPr marL="68580" indent="0">
              <a:spcBef>
                <a:spcPts val="0"/>
              </a:spcBef>
              <a:buNone/>
            </a:pPr>
            <a:endParaRPr lang="en-US" sz="2000" dirty="0"/>
          </a:p>
          <a:p>
            <a:pPr>
              <a:spcBef>
                <a:spcPts val="0"/>
              </a:spcBef>
            </a:pPr>
            <a:endParaRPr lang="en-US" sz="2000" dirty="0" smtClean="0"/>
          </a:p>
          <a:p>
            <a:pPr marL="68580" indent="0">
              <a:spcBef>
                <a:spcPts val="0"/>
              </a:spcBef>
              <a:buNone/>
            </a:pPr>
            <a:endParaRPr lang="en-US" sz="2000" dirty="0" smtClean="0"/>
          </a:p>
          <a:p>
            <a:pPr marL="68580" indent="0">
              <a:spcBef>
                <a:spcPts val="0"/>
              </a:spcBef>
              <a:buNone/>
            </a:pPr>
            <a:endParaRPr lang="en-US" sz="2000" dirty="0"/>
          </a:p>
          <a:p>
            <a:pPr marL="68580" indent="0">
              <a:spcBef>
                <a:spcPts val="0"/>
              </a:spcBef>
              <a:buNone/>
            </a:pPr>
            <a:endParaRPr lang="en-US" sz="2000" dirty="0" smtClean="0"/>
          </a:p>
          <a:p>
            <a:pPr marL="68580" indent="0">
              <a:spcBef>
                <a:spcPts val="0"/>
              </a:spcBef>
              <a:buNone/>
            </a:pPr>
            <a:endParaRPr lang="en-US" sz="2000" dirty="0" smtClean="0"/>
          </a:p>
          <a:p>
            <a:pPr marL="68580" indent="0">
              <a:spcBef>
                <a:spcPts val="0"/>
              </a:spcBef>
              <a:buNone/>
            </a:pPr>
            <a:endParaRPr lang="en-US" sz="2000" dirty="0"/>
          </a:p>
          <a:p>
            <a:pPr marL="68580" indent="0">
              <a:spcBef>
                <a:spcPts val="0"/>
              </a:spcBef>
              <a:buNone/>
            </a:pPr>
            <a:endParaRPr lang="en-US" sz="2000" dirty="0" smtClean="0"/>
          </a:p>
          <a:p>
            <a:pPr marL="68580" indent="0">
              <a:spcBef>
                <a:spcPts val="0"/>
              </a:spcBef>
              <a:buNone/>
            </a:pPr>
            <a:endParaRPr lang="en-US" sz="2000" dirty="0" smtClean="0"/>
          </a:p>
          <a:p>
            <a:pPr>
              <a:spcBef>
                <a:spcPts val="0"/>
              </a:spcBef>
            </a:pPr>
            <a:r>
              <a:rPr lang="en-US" sz="2000" dirty="0" smtClean="0"/>
              <a:t>We </a:t>
            </a:r>
            <a:r>
              <a:rPr lang="en-US" sz="2000" dirty="0"/>
              <a:t>can then create the cumulative probability chart to </a:t>
            </a:r>
            <a:r>
              <a:rPr lang="en-US" sz="2000" dirty="0" smtClean="0"/>
              <a:t>determine </a:t>
            </a:r>
            <a:r>
              <a:rPr lang="en-US" sz="2000" i="1" dirty="0"/>
              <a:t>Q</a:t>
            </a:r>
            <a:r>
              <a:rPr lang="en-US" sz="2000" dirty="0"/>
              <a:t>1 = 7, </a:t>
            </a:r>
            <a:r>
              <a:rPr lang="en-US" sz="2000" i="1" dirty="0"/>
              <a:t>Q</a:t>
            </a:r>
            <a:r>
              <a:rPr lang="en-US" sz="2000" dirty="0"/>
              <a:t>3 = 11, and the median = 9, as explained in Chapter 3. </a:t>
            </a:r>
            <a:endParaRPr lang="en-US" sz="2000" dirty="0" smtClean="0"/>
          </a:p>
          <a:p>
            <a:pPr>
              <a:spcBef>
                <a:spcPts val="0"/>
              </a:spcBef>
            </a:pPr>
            <a:r>
              <a:rPr lang="en-US" sz="2000" dirty="0" smtClean="0"/>
              <a:t>The </a:t>
            </a:r>
            <a:r>
              <a:rPr lang="en-US" sz="2000" dirty="0"/>
              <a:t>mean of </a:t>
            </a:r>
            <a:r>
              <a:rPr lang="en-US" sz="2000" i="1" dirty="0"/>
              <a:t>B</a:t>
            </a:r>
            <a:r>
              <a:rPr lang="en-US" sz="2000" dirty="0"/>
              <a:t>(0.2, 40) is 8. </a:t>
            </a:r>
            <a:endParaRPr lang="en-US" sz="2000" dirty="0" smtClean="0"/>
          </a:p>
          <a:p>
            <a:pPr>
              <a:spcBef>
                <a:spcPts val="0"/>
              </a:spcBef>
            </a:pPr>
            <a:r>
              <a:rPr lang="en-US" sz="2000" dirty="0" smtClean="0"/>
              <a:t>The </a:t>
            </a:r>
            <a:r>
              <a:rPr lang="en-US" sz="2000" dirty="0"/>
              <a:t>distribution in Figure 4.21 looks </a:t>
            </a:r>
            <a:r>
              <a:rPr lang="en-US" sz="2000" dirty="0" smtClean="0"/>
              <a:t>approximately </a:t>
            </a:r>
            <a:r>
              <a:rPr lang="en-US" sz="2000" dirty="0"/>
              <a:t>normal but shifted slightly to the right.</a:t>
            </a:r>
          </a:p>
          <a:p>
            <a:pPr>
              <a:spcBef>
                <a:spcPts val="0"/>
              </a:spcBef>
            </a:pPr>
            <a:endParaRPr lang="en-US" sz="2000" dirty="0"/>
          </a:p>
        </p:txBody>
      </p:sp>
      <p:sp>
        <p:nvSpPr>
          <p:cNvPr id="3" name="TextBox 2"/>
          <p:cNvSpPr txBox="1"/>
          <p:nvPr/>
        </p:nvSpPr>
        <p:spPr>
          <a:xfrm>
            <a:off x="5710989" y="6500261"/>
            <a:ext cx="6285267"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4: Probability Theory </a:t>
            </a:r>
            <a:r>
              <a:rPr lang="en-US" sz="1100" b="1" dirty="0">
                <a:solidFill>
                  <a:schemeClr val="tx2"/>
                </a:solidFill>
              </a:rPr>
              <a:t>– Using Excel to Compute the Binomial Distribution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4673" y="1684420"/>
            <a:ext cx="5185980" cy="3002731"/>
          </a:xfrm>
          <a:prstGeom prst="rect">
            <a:avLst/>
          </a:prstGeom>
        </p:spPr>
      </p:pic>
    </p:spTree>
    <p:extLst>
      <p:ext uri="{BB962C8B-B14F-4D97-AF65-F5344CB8AC3E}">
        <p14:creationId xmlns:p14="http://schemas.microsoft.com/office/powerpoint/2010/main" val="214088830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3" end="13"/>
                                            </p:txEl>
                                          </p:spTgt>
                                        </p:tgtEl>
                                        <p:attrNameLst>
                                          <p:attrName>style.visibility</p:attrName>
                                        </p:attrNameLst>
                                      </p:cBhvr>
                                      <p:to>
                                        <p:strVal val="visible"/>
                                      </p:to>
                                    </p:set>
                                    <p:animEffect transition="in" filter="fade">
                                      <p:cBhvr>
                                        <p:cTn id="7" dur="750"/>
                                        <p:tgtEl>
                                          <p:spTgt spid="2">
                                            <p:txEl>
                                              <p:pRg st="13" end="13"/>
                                            </p:txEl>
                                          </p:spTgt>
                                        </p:tgtEl>
                                      </p:cBhvr>
                                    </p:animEffect>
                                    <p:anim calcmode="lin" valueType="num">
                                      <p:cBhvr>
                                        <p:cTn id="8" dur="75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4" end="14"/>
                                            </p:txEl>
                                          </p:spTgt>
                                        </p:tgtEl>
                                        <p:attrNameLst>
                                          <p:attrName>style.visibility</p:attrName>
                                        </p:attrNameLst>
                                      </p:cBhvr>
                                      <p:to>
                                        <p:strVal val="visible"/>
                                      </p:to>
                                    </p:set>
                                    <p:animEffect transition="in" filter="fade">
                                      <p:cBhvr>
                                        <p:cTn id="14" dur="750"/>
                                        <p:tgtEl>
                                          <p:spTgt spid="2">
                                            <p:txEl>
                                              <p:pRg st="14" end="14"/>
                                            </p:txEl>
                                          </p:spTgt>
                                        </p:tgtEl>
                                      </p:cBhvr>
                                    </p:animEffect>
                                    <p:anim calcmode="lin" valueType="num">
                                      <p:cBhvr>
                                        <p:cTn id="15" dur="750" fill="hold"/>
                                        <p:tgtEl>
                                          <p:spTgt spid="2">
                                            <p:txEl>
                                              <p:pRg st="14" end="14"/>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15" end="15"/>
                                            </p:txEl>
                                          </p:spTgt>
                                        </p:tgtEl>
                                        <p:attrNameLst>
                                          <p:attrName>style.visibility</p:attrName>
                                        </p:attrNameLst>
                                      </p:cBhvr>
                                      <p:to>
                                        <p:strVal val="visible"/>
                                      </p:to>
                                    </p:set>
                                    <p:animEffect transition="in" filter="fade">
                                      <p:cBhvr>
                                        <p:cTn id="21" dur="750"/>
                                        <p:tgtEl>
                                          <p:spTgt spid="2">
                                            <p:txEl>
                                              <p:pRg st="15" end="15"/>
                                            </p:txEl>
                                          </p:spTgt>
                                        </p:tgtEl>
                                      </p:cBhvr>
                                    </p:animEffect>
                                    <p:anim calcmode="lin" valueType="num">
                                      <p:cBhvr>
                                        <p:cTn id="22" dur="750" fill="hold"/>
                                        <p:tgtEl>
                                          <p:spTgt spid="2">
                                            <p:txEl>
                                              <p:pRg st="15" end="15"/>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180019" y="882679"/>
            <a:ext cx="10145708" cy="5405826"/>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pPr marL="342900" indent="-342900">
              <a:spcBef>
                <a:spcPts val="300"/>
              </a:spcBef>
              <a:buFont typeface="Wingdings" panose="05000000000000000000" pitchFamily="2" charset="2"/>
              <a:buChar char="§"/>
            </a:pPr>
            <a:endParaRPr lang="en-US" sz="2100" dirty="0" smtClean="0"/>
          </a:p>
          <a:p>
            <a:pPr marL="342900" indent="-342900">
              <a:spcBef>
                <a:spcPts val="300"/>
              </a:spcBef>
              <a:buFont typeface="Wingdings" panose="05000000000000000000" pitchFamily="2" charset="2"/>
              <a:buChar char="§"/>
            </a:pPr>
            <a:endParaRPr lang="en-US" sz="2100" dirty="0"/>
          </a:p>
          <a:p>
            <a:pPr marL="342900" indent="-342900">
              <a:spcBef>
                <a:spcPts val="300"/>
              </a:spcBef>
              <a:buFont typeface="Wingdings" panose="05000000000000000000" pitchFamily="2" charset="2"/>
              <a:buChar char="§"/>
            </a:pPr>
            <a:endParaRPr lang="en-US" sz="2100" dirty="0" smtClean="0"/>
          </a:p>
          <a:p>
            <a:pPr marL="342900" indent="-342900">
              <a:spcBef>
                <a:spcPts val="300"/>
              </a:spcBef>
              <a:buFont typeface="Wingdings" panose="05000000000000000000" pitchFamily="2" charset="2"/>
              <a:buChar char="§"/>
            </a:pPr>
            <a:endParaRPr lang="en-US" sz="2100" dirty="0"/>
          </a:p>
          <a:p>
            <a:pPr marL="342900" indent="-342900">
              <a:spcBef>
                <a:spcPts val="300"/>
              </a:spcBef>
              <a:buFont typeface="Wingdings" panose="05000000000000000000" pitchFamily="2" charset="2"/>
              <a:buChar char="§"/>
            </a:pPr>
            <a:endParaRPr lang="en-US" sz="2100" dirty="0" smtClean="0"/>
          </a:p>
          <a:p>
            <a:pPr marL="342900" indent="-342900">
              <a:spcBef>
                <a:spcPts val="300"/>
              </a:spcBef>
              <a:buFont typeface="Wingdings" panose="05000000000000000000" pitchFamily="2" charset="2"/>
              <a:buChar char="§"/>
            </a:pPr>
            <a:endParaRPr lang="en-US" sz="2100" dirty="0"/>
          </a:p>
          <a:p>
            <a:pPr marL="342900" indent="-342900">
              <a:spcBef>
                <a:spcPts val="300"/>
              </a:spcBef>
              <a:buFont typeface="Wingdings" panose="05000000000000000000" pitchFamily="2" charset="2"/>
              <a:buChar char="§"/>
            </a:pPr>
            <a:endParaRPr lang="en-US" sz="2100" dirty="0" smtClean="0"/>
          </a:p>
          <a:p>
            <a:pPr marL="342900" indent="-342900">
              <a:spcBef>
                <a:spcPts val="300"/>
              </a:spcBef>
              <a:buFont typeface="Wingdings" panose="05000000000000000000" pitchFamily="2" charset="2"/>
              <a:buChar char="§"/>
            </a:pPr>
            <a:r>
              <a:rPr lang="en-US" sz="2100" dirty="0" smtClean="0"/>
              <a:t>Assuming </a:t>
            </a:r>
            <a:r>
              <a:rPr lang="en-US" sz="2100" dirty="0"/>
              <a:t>that space shuttle launches are </a:t>
            </a:r>
            <a:r>
              <a:rPr lang="en-US" sz="2100" dirty="0" smtClean="0"/>
              <a:t>independent </a:t>
            </a:r>
            <a:r>
              <a:rPr lang="en-US" sz="2100" dirty="0"/>
              <a:t>and that the probability of each successful launch is </a:t>
            </a:r>
            <a:r>
              <a:rPr lang="en-US" sz="2100" dirty="0" smtClean="0"/>
              <a:t>approximately </a:t>
            </a:r>
            <a:r>
              <a:rPr lang="en-US" sz="2100" dirty="0"/>
              <a:t>99.2 percent, find the probability of 25 successful shuttle launches in a row. </a:t>
            </a:r>
            <a:endParaRPr lang="en-US" sz="2100" dirty="0" smtClean="0"/>
          </a:p>
          <a:p>
            <a:pPr marL="342900" indent="-342900">
              <a:spcBef>
                <a:spcPts val="300"/>
              </a:spcBef>
              <a:buFont typeface="Wingdings" panose="05000000000000000000" pitchFamily="2" charset="2"/>
              <a:buChar char="§"/>
            </a:pPr>
            <a:r>
              <a:rPr lang="en-US" sz="2100" dirty="0" smtClean="0"/>
              <a:t>Determine </a:t>
            </a:r>
            <a:r>
              <a:rPr lang="en-US" sz="2100" dirty="0"/>
              <a:t>how many successful launches it takes before the probability of </a:t>
            </a:r>
            <a:r>
              <a:rPr lang="en-US" sz="2100" i="1" dirty="0"/>
              <a:t>N </a:t>
            </a:r>
            <a:r>
              <a:rPr lang="en-US" sz="2100" dirty="0"/>
              <a:t>successful launches in a row drops to 50 percent. Should you then launch the </a:t>
            </a:r>
            <a:r>
              <a:rPr lang="en-US" sz="2100" i="1" dirty="0"/>
              <a:t>N </a:t>
            </a:r>
            <a:r>
              <a:rPr lang="en-US" sz="2100" dirty="0"/>
              <a:t>+ 1 shuttle? </a:t>
            </a:r>
            <a:endParaRPr lang="en-US" sz="2100" dirty="0" smtClean="0"/>
          </a:p>
          <a:p>
            <a:pPr marL="342900" indent="-342900">
              <a:spcBef>
                <a:spcPts val="300"/>
              </a:spcBef>
              <a:buFont typeface="Wingdings" panose="05000000000000000000" pitchFamily="2" charset="2"/>
              <a:buChar char="§"/>
            </a:pPr>
            <a:r>
              <a:rPr lang="en-US" sz="2100" dirty="0" smtClean="0"/>
              <a:t>What </a:t>
            </a:r>
            <a:r>
              <a:rPr lang="en-US" sz="2100" dirty="0"/>
              <a:t>is the </a:t>
            </a:r>
            <a:r>
              <a:rPr lang="en-US" sz="2100" dirty="0" smtClean="0"/>
              <a:t>probability </a:t>
            </a:r>
            <a:r>
              <a:rPr lang="en-US" sz="2100" dirty="0"/>
              <a:t>of 135 successful launches in a row?</a:t>
            </a:r>
          </a:p>
          <a:p>
            <a:pPr>
              <a:spcBef>
                <a:spcPts val="300"/>
              </a:spcBef>
              <a:spcAft>
                <a:spcPts val="600"/>
              </a:spcAft>
            </a:pPr>
            <a:endParaRPr lang="en-US" sz="2100" dirty="0" smtClean="0"/>
          </a:p>
          <a:p>
            <a:pPr defTabSz="1244600">
              <a:spcBef>
                <a:spcPts val="300"/>
              </a:spcBef>
              <a:spcAft>
                <a:spcPts val="600"/>
              </a:spcAft>
            </a:pPr>
            <a:endParaRPr lang="en-US" sz="2100" kern="1200" dirty="0" smtClean="0"/>
          </a:p>
        </p:txBody>
      </p:sp>
      <p:sp>
        <p:nvSpPr>
          <p:cNvPr id="8" name="Freeform 7"/>
          <p:cNvSpPr/>
          <p:nvPr/>
        </p:nvSpPr>
        <p:spPr>
          <a:xfrm>
            <a:off x="1306737" y="497642"/>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sp>
        <p:nvSpPr>
          <p:cNvPr id="4" name="TextBox 3"/>
          <p:cNvSpPr txBox="1"/>
          <p:nvPr/>
        </p:nvSpPr>
        <p:spPr>
          <a:xfrm>
            <a:off x="5710989" y="6500261"/>
            <a:ext cx="6285267"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4: Probability Theory </a:t>
            </a:r>
            <a:r>
              <a:rPr lang="en-US" sz="1100" b="1" dirty="0">
                <a:solidFill>
                  <a:schemeClr val="tx2"/>
                </a:solidFill>
              </a:rPr>
              <a:t>– Using Excel to Compute the Binomial Distribution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2637" y="1629620"/>
            <a:ext cx="1324762" cy="1955972"/>
          </a:xfrm>
          <a:prstGeom prst="rect">
            <a:avLst/>
          </a:prstGeom>
        </p:spPr>
      </p:pic>
      <p:sp>
        <p:nvSpPr>
          <p:cNvPr id="3" name="Rectangle 2"/>
          <p:cNvSpPr/>
          <p:nvPr/>
        </p:nvSpPr>
        <p:spPr>
          <a:xfrm>
            <a:off x="2947399" y="1472655"/>
            <a:ext cx="8233950" cy="2246769"/>
          </a:xfrm>
          <a:prstGeom prst="rect">
            <a:avLst/>
          </a:prstGeom>
        </p:spPr>
        <p:txBody>
          <a:bodyPr wrap="square">
            <a:spAutoFit/>
          </a:bodyPr>
          <a:lstStyle/>
          <a:p>
            <a:pPr algn="just">
              <a:spcBef>
                <a:spcPts val="300"/>
              </a:spcBef>
            </a:pPr>
            <a:r>
              <a:rPr lang="en-US" sz="2000" dirty="0"/>
              <a:t>The National Aeronautics and Space Administration (NASA) flew a total of 135 space shuttle missions from 1982 to 2011. In 1986 the shuttle </a:t>
            </a:r>
            <a:r>
              <a:rPr lang="en-US" sz="2000" i="1" dirty="0"/>
              <a:t>Challenger</a:t>
            </a:r>
            <a:r>
              <a:rPr lang="en-US" sz="2000" dirty="0"/>
              <a:t>, the 25th shuttle launch, broke apart 73 sec into its flight, leading to the deaths of all seven crew members. A subsequent investigation, led by famous physicist Richard Feynman, found out that a simple O-ring failure caused by cold weather resulted in this disaster. </a:t>
            </a:r>
          </a:p>
        </p:txBody>
      </p:sp>
    </p:spTree>
    <p:extLst>
      <p:ext uri="{BB962C8B-B14F-4D97-AF65-F5344CB8AC3E}">
        <p14:creationId xmlns:p14="http://schemas.microsoft.com/office/powerpoint/2010/main" val="386532007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7" end="7"/>
                                            </p:txEl>
                                          </p:spTgt>
                                        </p:tgtEl>
                                        <p:attrNameLst>
                                          <p:attrName>style.visibility</p:attrName>
                                        </p:attrNameLst>
                                      </p:cBhvr>
                                      <p:to>
                                        <p:strVal val="visible"/>
                                      </p:to>
                                    </p:set>
                                    <p:animEffect transition="in" filter="fade">
                                      <p:cBhvr>
                                        <p:cTn id="7" dur="750"/>
                                        <p:tgtEl>
                                          <p:spTgt spid="7">
                                            <p:txEl>
                                              <p:pRg st="7" end="7"/>
                                            </p:txEl>
                                          </p:spTgt>
                                        </p:tgtEl>
                                      </p:cBhvr>
                                    </p:animEffect>
                                    <p:anim calcmode="lin" valueType="num">
                                      <p:cBhvr>
                                        <p:cTn id="8" dur="75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9" dur="75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8" end="8"/>
                                            </p:txEl>
                                          </p:spTgt>
                                        </p:tgtEl>
                                        <p:attrNameLst>
                                          <p:attrName>style.visibility</p:attrName>
                                        </p:attrNameLst>
                                      </p:cBhvr>
                                      <p:to>
                                        <p:strVal val="visible"/>
                                      </p:to>
                                    </p:set>
                                    <p:animEffect transition="in" filter="fade">
                                      <p:cBhvr>
                                        <p:cTn id="14" dur="750"/>
                                        <p:tgtEl>
                                          <p:spTgt spid="7">
                                            <p:txEl>
                                              <p:pRg st="8" end="8"/>
                                            </p:txEl>
                                          </p:spTgt>
                                        </p:tgtEl>
                                      </p:cBhvr>
                                    </p:animEffect>
                                    <p:anim calcmode="lin" valueType="num">
                                      <p:cBhvr>
                                        <p:cTn id="15" dur="75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16" dur="75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9" end="9"/>
                                            </p:txEl>
                                          </p:spTgt>
                                        </p:tgtEl>
                                        <p:attrNameLst>
                                          <p:attrName>style.visibility</p:attrName>
                                        </p:attrNameLst>
                                      </p:cBhvr>
                                      <p:to>
                                        <p:strVal val="visible"/>
                                      </p:to>
                                    </p:set>
                                    <p:animEffect transition="in" filter="fade">
                                      <p:cBhvr>
                                        <p:cTn id="21" dur="750"/>
                                        <p:tgtEl>
                                          <p:spTgt spid="7">
                                            <p:txEl>
                                              <p:pRg st="9" end="9"/>
                                            </p:txEl>
                                          </p:spTgt>
                                        </p:tgtEl>
                                      </p:cBhvr>
                                    </p:animEffect>
                                    <p:anim calcmode="lin" valueType="num">
                                      <p:cBhvr>
                                        <p:cTn id="22" dur="75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23" dur="750" fill="hold"/>
                                        <p:tgtEl>
                                          <p:spTgt spid="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spcBef>
                <a:spcPts val="600"/>
              </a:spcBef>
              <a:spcAft>
                <a:spcPts val="600"/>
              </a:spcAft>
            </a:pPr>
            <a:r>
              <a:rPr lang="en-US" dirty="0"/>
              <a:t>Similarly, for a die </a:t>
            </a:r>
            <a:r>
              <a:rPr lang="en-US" dirty="0" smtClean="0"/>
              <a:t>– </a:t>
            </a:r>
            <a:r>
              <a:rPr lang="en-US" dirty="0"/>
              <a:t>six possible outcomes, all equally </a:t>
            </a:r>
            <a:r>
              <a:rPr lang="en-US" dirty="0" smtClean="0"/>
              <a:t>likely</a:t>
            </a:r>
          </a:p>
          <a:p>
            <a:pPr lvl="1">
              <a:spcBef>
                <a:spcPts val="600"/>
              </a:spcBef>
              <a:spcAft>
                <a:spcPts val="600"/>
              </a:spcAft>
            </a:pPr>
            <a:r>
              <a:rPr lang="en-US" dirty="0" smtClean="0"/>
              <a:t>Thus</a:t>
            </a:r>
            <a:r>
              <a:rPr lang="en-US" dirty="0"/>
              <a:t>, our sample </a:t>
            </a:r>
            <a:r>
              <a:rPr lang="en-US" dirty="0" smtClean="0"/>
              <a:t>space is </a:t>
            </a:r>
            <a:r>
              <a:rPr lang="en-US" dirty="0"/>
              <a:t>set </a:t>
            </a:r>
            <a:r>
              <a:rPr lang="en-US" b="1" i="1" dirty="0"/>
              <a:t>S </a:t>
            </a:r>
            <a:r>
              <a:rPr lang="en-US" dirty="0"/>
              <a:t>= {1, 2, 3, 4, 5, </a:t>
            </a:r>
            <a:r>
              <a:rPr lang="en-US" dirty="0" smtClean="0"/>
              <a:t>6}</a:t>
            </a:r>
          </a:p>
          <a:p>
            <a:pPr lvl="1">
              <a:spcBef>
                <a:spcPts val="600"/>
              </a:spcBef>
              <a:spcAft>
                <a:spcPts val="600"/>
              </a:spcAft>
            </a:pPr>
            <a:r>
              <a:rPr lang="en-US" dirty="0"/>
              <a:t>A</a:t>
            </a:r>
            <a:r>
              <a:rPr lang="en-US" dirty="0" smtClean="0"/>
              <a:t>nd </a:t>
            </a:r>
            <a:r>
              <a:rPr lang="en-US" dirty="0"/>
              <a:t>the event of obtaining a number 5 or more is composed of the event of </a:t>
            </a:r>
            <a:r>
              <a:rPr lang="en-US" dirty="0" smtClean="0"/>
              <a:t>getting </a:t>
            </a:r>
            <a:r>
              <a:rPr lang="en-US" dirty="0"/>
              <a:t>a 5 or a </a:t>
            </a:r>
            <a:r>
              <a:rPr lang="en-US" dirty="0" smtClean="0"/>
              <a:t>6</a:t>
            </a:r>
          </a:p>
          <a:p>
            <a:pPr lvl="1">
              <a:spcBef>
                <a:spcPts val="600"/>
              </a:spcBef>
              <a:spcAft>
                <a:spcPts val="600"/>
              </a:spcAft>
            </a:pPr>
            <a:r>
              <a:rPr lang="en-US" dirty="0" smtClean="0"/>
              <a:t>Thus</a:t>
            </a:r>
            <a:r>
              <a:rPr lang="en-US" dirty="0"/>
              <a:t>, the corresponding probability should be 2 out of 6, 2/6, or 1/3. </a:t>
            </a:r>
            <a:endParaRPr lang="en-US" dirty="0" smtClean="0"/>
          </a:p>
          <a:p>
            <a:pPr lvl="1">
              <a:spcBef>
                <a:spcPts val="600"/>
              </a:spcBef>
              <a:spcAft>
                <a:spcPts val="600"/>
              </a:spcAft>
            </a:pPr>
            <a:r>
              <a:rPr lang="en-US" dirty="0" smtClean="0"/>
              <a:t>In </a:t>
            </a:r>
            <a:r>
              <a:rPr lang="en-US" dirty="0"/>
              <a:t>other words: </a:t>
            </a:r>
            <a:r>
              <a:rPr lang="en-US" i="1" dirty="0"/>
              <a:t>P</a:t>
            </a:r>
            <a:r>
              <a:rPr lang="en-US" dirty="0"/>
              <a:t>({5 or 6}) = 2/6 = 1/3 = </a:t>
            </a:r>
            <a:r>
              <a:rPr lang="en-US" dirty="0" smtClean="0"/>
              <a:t>0.3333</a:t>
            </a:r>
            <a:endParaRPr lang="en-US" dirty="0"/>
          </a:p>
          <a:p>
            <a:pPr>
              <a:spcBef>
                <a:spcPts val="600"/>
              </a:spcBef>
              <a:spcAft>
                <a:spcPts val="600"/>
              </a:spcAft>
            </a:pPr>
            <a:r>
              <a:rPr lang="en-US" dirty="0"/>
              <a:t>Next, if we throw two dice simultaneously, each could show a number from 1 to 6. </a:t>
            </a:r>
            <a:endParaRPr lang="en-US" dirty="0" smtClean="0"/>
          </a:p>
          <a:p>
            <a:pPr lvl="1">
              <a:spcBef>
                <a:spcPts val="600"/>
              </a:spcBef>
              <a:spcAft>
                <a:spcPts val="600"/>
              </a:spcAft>
            </a:pPr>
            <a:r>
              <a:rPr lang="en-US" dirty="0" smtClean="0"/>
              <a:t>If </a:t>
            </a:r>
            <a:r>
              <a:rPr lang="en-US" dirty="0"/>
              <a:t>we record their sum, the sample space is </a:t>
            </a:r>
            <a:r>
              <a:rPr lang="en-US" b="1" i="1" dirty="0"/>
              <a:t>S </a:t>
            </a:r>
            <a:r>
              <a:rPr lang="en-US" dirty="0"/>
              <a:t>= {2, 3, 4, 5, </a:t>
            </a:r>
            <a:r>
              <a:rPr lang="en-US" dirty="0" smtClean="0"/>
              <a:t>6, 7</a:t>
            </a:r>
            <a:r>
              <a:rPr lang="en-US" dirty="0"/>
              <a:t>, 8, 9, 10, 11, 12</a:t>
            </a:r>
            <a:r>
              <a:rPr lang="en-US" dirty="0" smtClean="0"/>
              <a:t>} </a:t>
            </a:r>
            <a:endParaRPr lang="en-US" dirty="0"/>
          </a:p>
        </p:txBody>
      </p:sp>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4: Probability Theory – Introduction</a:t>
            </a:r>
            <a:endParaRPr lang="en-US" sz="1100" b="1" dirty="0">
              <a:solidFill>
                <a:schemeClr val="tx2"/>
              </a:solidFill>
            </a:endParaRPr>
          </a:p>
        </p:txBody>
      </p:sp>
    </p:spTree>
    <p:extLst>
      <p:ext uri="{BB962C8B-B14F-4D97-AF65-F5344CB8AC3E}">
        <p14:creationId xmlns:p14="http://schemas.microsoft.com/office/powerpoint/2010/main" val="203802049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750"/>
                                        <p:tgtEl>
                                          <p:spTgt spid="2">
                                            <p:txEl>
                                              <p:pRg st="3" end="3"/>
                                            </p:txEl>
                                          </p:spTgt>
                                        </p:tgtEl>
                                      </p:cBhvr>
                                    </p:animEffect>
                                    <p:anim calcmode="lin" valueType="num">
                                      <p:cBhvr>
                                        <p:cTn id="22"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750"/>
                                        <p:tgtEl>
                                          <p:spTgt spid="2">
                                            <p:txEl>
                                              <p:pRg st="4" end="4"/>
                                            </p:txEl>
                                          </p:spTgt>
                                        </p:tgtEl>
                                      </p:cBhvr>
                                    </p:animEffect>
                                    <p:anim calcmode="lin" valueType="num">
                                      <p:cBhvr>
                                        <p:cTn id="29" dur="75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75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750"/>
                                        <p:tgtEl>
                                          <p:spTgt spid="2">
                                            <p:txEl>
                                              <p:pRg st="5" end="5"/>
                                            </p:txEl>
                                          </p:spTgt>
                                        </p:tgtEl>
                                      </p:cBhvr>
                                    </p:animEffect>
                                    <p:anim calcmode="lin" valueType="num">
                                      <p:cBhvr>
                                        <p:cTn id="36" dur="75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7" dur="75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750"/>
                                        <p:tgtEl>
                                          <p:spTgt spid="2">
                                            <p:txEl>
                                              <p:pRg st="6" end="6"/>
                                            </p:txEl>
                                          </p:spTgt>
                                        </p:tgtEl>
                                      </p:cBhvr>
                                    </p:animEffect>
                                    <p:anim calcmode="lin" valueType="num">
                                      <p:cBhvr>
                                        <p:cTn id="43" dur="75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4" dur="75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871852" y="723988"/>
                <a:ext cx="10448295" cy="5600612"/>
              </a:xfrm>
            </p:spPr>
            <p:txBody>
              <a:bodyPr>
                <a:noAutofit/>
              </a:bodyPr>
              <a:lstStyle/>
              <a:p>
                <a:pPr algn="just">
                  <a:spcBef>
                    <a:spcPts val="600"/>
                  </a:spcBef>
                  <a:spcAft>
                    <a:spcPts val="600"/>
                  </a:spcAft>
                </a:pPr>
                <a:r>
                  <a:rPr lang="en-US" sz="2300" dirty="0" smtClean="0"/>
                  <a:t>Let </a:t>
                </a:r>
                <a:r>
                  <a:rPr lang="en-US" sz="2300" i="1" dirty="0">
                    <a:latin typeface="Book Antiqua" panose="02040602050305030304" pitchFamily="18" charset="0"/>
                  </a:rPr>
                  <a:t>x</a:t>
                </a:r>
                <a:r>
                  <a:rPr lang="en-US" sz="2300" i="1" dirty="0"/>
                  <a:t> </a:t>
                </a:r>
                <a:r>
                  <a:rPr lang="en-US" sz="2300" dirty="0"/>
                  <a:t>be a variable that counts the number of successful shuttle launches. </a:t>
                </a:r>
                <a:endParaRPr lang="en-US" sz="2300" dirty="0" smtClean="0"/>
              </a:p>
              <a:p>
                <a:pPr lvl="1" algn="just">
                  <a:spcBef>
                    <a:spcPts val="600"/>
                  </a:spcBef>
                  <a:spcAft>
                    <a:spcPts val="600"/>
                  </a:spcAft>
                </a:pPr>
                <a:r>
                  <a:rPr lang="en-US" sz="2300" dirty="0" smtClean="0"/>
                  <a:t>Because </a:t>
                </a:r>
                <a:r>
                  <a:rPr lang="en-US" sz="2300" dirty="0"/>
                  <a:t>of our assumptions, </a:t>
                </a:r>
                <a:r>
                  <a:rPr lang="en-US" sz="2300" i="1" dirty="0">
                    <a:latin typeface="Book Antiqua" panose="02040602050305030304" pitchFamily="18" charset="0"/>
                  </a:rPr>
                  <a:t>x</a:t>
                </a:r>
                <a:r>
                  <a:rPr lang="en-US" sz="2300" i="1" dirty="0"/>
                  <a:t> </a:t>
                </a:r>
                <a:r>
                  <a:rPr lang="en-US" sz="2300" dirty="0"/>
                  <a:t>has a binomial distribution with </a:t>
                </a:r>
                <a:r>
                  <a:rPr lang="en-US" sz="2300" i="1" dirty="0"/>
                  <a:t>B</a:t>
                </a:r>
                <a:r>
                  <a:rPr lang="en-US" sz="2300" dirty="0"/>
                  <a:t>(0.992, </a:t>
                </a:r>
                <a:r>
                  <a:rPr lang="en-US" sz="2300" i="1" dirty="0"/>
                  <a:t>N</a:t>
                </a:r>
                <a:r>
                  <a:rPr lang="en-US" sz="2300" dirty="0"/>
                  <a:t>). </a:t>
                </a:r>
                <a:endParaRPr lang="en-US" sz="2300" dirty="0" smtClean="0"/>
              </a:p>
              <a:p>
                <a:pPr lvl="1" algn="just">
                  <a:spcBef>
                    <a:spcPts val="600"/>
                  </a:spcBef>
                  <a:spcAft>
                    <a:spcPts val="600"/>
                  </a:spcAft>
                </a:pPr>
                <a:r>
                  <a:rPr lang="en-US" sz="2300" dirty="0" smtClean="0"/>
                  <a:t>Thus</a:t>
                </a:r>
                <a:r>
                  <a:rPr lang="en-US" sz="2300" dirty="0"/>
                  <a:t>, the probability of 25 successful launches (and no failures) </a:t>
                </a:r>
                <a:r>
                  <a:rPr lang="en-US" sz="2300" dirty="0" smtClean="0"/>
                  <a:t>is</a:t>
                </a:r>
                <a:r>
                  <a:rPr lang="en-US" sz="2300" dirty="0"/>
                  <a:t> </a:t>
                </a:r>
                <a:r>
                  <a:rPr lang="en-US" sz="2300" i="1" dirty="0" smtClean="0"/>
                  <a:t>P</a:t>
                </a:r>
                <a:r>
                  <a:rPr lang="en-US" sz="2300" dirty="0" smtClean="0"/>
                  <a:t>(</a:t>
                </a:r>
                <a:r>
                  <a:rPr lang="en-US" sz="2300" i="1" dirty="0" smtClean="0">
                    <a:latin typeface="Book Antiqua" panose="02040602050305030304" pitchFamily="18" charset="0"/>
                  </a:rPr>
                  <a:t>x</a:t>
                </a:r>
                <a:r>
                  <a:rPr lang="en-US" sz="2300" i="1" dirty="0" smtClean="0"/>
                  <a:t> </a:t>
                </a:r>
                <a:r>
                  <a:rPr lang="en-US" sz="2300" dirty="0"/>
                  <a:t>= 25) = </a:t>
                </a:r>
                <a14:m>
                  <m:oMath xmlns:m="http://schemas.openxmlformats.org/officeDocument/2006/math">
                    <m:sSup>
                      <m:sSupPr>
                        <m:ctrlPr>
                          <a:rPr lang="en-US" sz="2300" i="1" smtClean="0">
                            <a:latin typeface="Cambria Math" panose="02040503050406030204" pitchFamily="18" charset="0"/>
                          </a:rPr>
                        </m:ctrlPr>
                      </m:sSupPr>
                      <m:e>
                        <m:r>
                          <m:rPr>
                            <m:nor/>
                          </m:rPr>
                          <a:rPr lang="en-US" sz="2300" dirty="0"/>
                          <m:t>0.992</m:t>
                        </m:r>
                      </m:e>
                      <m:sup>
                        <m:r>
                          <a:rPr lang="en-US" sz="2300" b="0" i="1" smtClean="0">
                            <a:latin typeface="Cambria Math" panose="02040503050406030204" pitchFamily="18" charset="0"/>
                          </a:rPr>
                          <m:t>25</m:t>
                        </m:r>
                      </m:sup>
                    </m:sSup>
                  </m:oMath>
                </a14:m>
                <a:r>
                  <a:rPr lang="en-US" sz="2300" dirty="0" smtClean="0"/>
                  <a:t>= 0.8181or </a:t>
                </a:r>
                <a:r>
                  <a:rPr lang="en-US" sz="2300" dirty="0"/>
                  <a:t>about 82 percent. </a:t>
                </a:r>
                <a:endParaRPr lang="en-US" sz="2300" dirty="0" smtClean="0"/>
              </a:p>
              <a:p>
                <a:pPr lvl="1" algn="just">
                  <a:spcBef>
                    <a:spcPts val="600"/>
                  </a:spcBef>
                  <a:spcAft>
                    <a:spcPts val="600"/>
                  </a:spcAft>
                </a:pPr>
                <a:r>
                  <a:rPr lang="en-US" sz="2300" dirty="0" smtClean="0"/>
                  <a:t>The </a:t>
                </a:r>
                <a:r>
                  <a:rPr lang="en-US" sz="2300" dirty="0"/>
                  <a:t>probability </a:t>
                </a:r>
                <a:r>
                  <a:rPr lang="en-US" sz="2300" dirty="0" smtClean="0"/>
                  <a:t>of </a:t>
                </a:r>
                <a:r>
                  <a:rPr lang="en-US" sz="2300" dirty="0"/>
                  <a:t>135 successes in a row is similarly </a:t>
                </a:r>
                <a14:m>
                  <m:oMath xmlns:m="http://schemas.openxmlformats.org/officeDocument/2006/math">
                    <m:sSup>
                      <m:sSupPr>
                        <m:ctrlPr>
                          <a:rPr lang="en-US" sz="2300" i="1" smtClean="0">
                            <a:latin typeface="Cambria Math" panose="02040503050406030204" pitchFamily="18" charset="0"/>
                          </a:rPr>
                        </m:ctrlPr>
                      </m:sSupPr>
                      <m:e>
                        <m:r>
                          <m:rPr>
                            <m:nor/>
                          </m:rPr>
                          <a:rPr lang="en-US" sz="2300" dirty="0"/>
                          <m:t>0.992</m:t>
                        </m:r>
                      </m:e>
                      <m:sup>
                        <m:r>
                          <a:rPr lang="en-US" sz="2300" b="0" i="1" smtClean="0">
                            <a:latin typeface="Cambria Math" panose="02040503050406030204" pitchFamily="18" charset="0"/>
                          </a:rPr>
                          <m:t>135</m:t>
                        </m:r>
                      </m:sup>
                    </m:sSup>
                  </m:oMath>
                </a14:m>
                <a:r>
                  <a:rPr lang="en-US" sz="2300" dirty="0" smtClean="0"/>
                  <a:t> </a:t>
                </a:r>
                <a:r>
                  <a:rPr lang="en-US" sz="2300" dirty="0"/>
                  <a:t>= 0.3381 or only 33 percent. </a:t>
                </a:r>
              </a:p>
              <a:p>
                <a:pPr algn="just">
                  <a:spcBef>
                    <a:spcPts val="600"/>
                  </a:spcBef>
                  <a:spcAft>
                    <a:spcPts val="600"/>
                  </a:spcAft>
                  <a:buFont typeface="Wingdings" panose="05000000000000000000" pitchFamily="2" charset="2"/>
                  <a:buChar char="§"/>
                </a:pPr>
                <a:r>
                  <a:rPr lang="en-US" sz="2300" dirty="0"/>
                  <a:t>To find </a:t>
                </a:r>
                <a:r>
                  <a:rPr lang="en-US" sz="2300" i="1" dirty="0"/>
                  <a:t>N </a:t>
                </a:r>
                <a:r>
                  <a:rPr lang="en-US" sz="2300" dirty="0"/>
                  <a:t>such that the probability of </a:t>
                </a:r>
                <a:r>
                  <a:rPr lang="en-US" sz="2300" i="1" dirty="0"/>
                  <a:t>N </a:t>
                </a:r>
                <a:r>
                  <a:rPr lang="en-US" sz="2300" dirty="0"/>
                  <a:t>successful launches drops below 50 percent we need to solve </a:t>
                </a:r>
                <a:r>
                  <a:rPr lang="en-US" sz="2300" i="1" dirty="0"/>
                  <a:t>P</a:t>
                </a:r>
                <a:r>
                  <a:rPr lang="en-US" sz="2300" dirty="0"/>
                  <a:t>(</a:t>
                </a:r>
                <a:r>
                  <a:rPr lang="en-US" sz="2300" i="1" dirty="0">
                    <a:latin typeface="Book Antiqua" panose="02040602050305030304" pitchFamily="18" charset="0"/>
                  </a:rPr>
                  <a:t>x</a:t>
                </a:r>
                <a:r>
                  <a:rPr lang="en-US" sz="2300" i="1" dirty="0"/>
                  <a:t> </a:t>
                </a:r>
                <a:r>
                  <a:rPr lang="en-US" sz="2300" dirty="0"/>
                  <a:t>= </a:t>
                </a:r>
                <a:r>
                  <a:rPr lang="en-US" sz="2300" i="1" dirty="0"/>
                  <a:t>N </a:t>
                </a:r>
                <a:r>
                  <a:rPr lang="en-US" sz="2300" dirty="0"/>
                  <a:t>) = </a:t>
                </a:r>
                <a14:m>
                  <m:oMath xmlns:m="http://schemas.openxmlformats.org/officeDocument/2006/math">
                    <m:sSup>
                      <m:sSupPr>
                        <m:ctrlPr>
                          <a:rPr lang="en-US" sz="2300" i="1" smtClean="0">
                            <a:latin typeface="Cambria Math" panose="02040503050406030204" pitchFamily="18" charset="0"/>
                          </a:rPr>
                        </m:ctrlPr>
                      </m:sSupPr>
                      <m:e>
                        <m:r>
                          <m:rPr>
                            <m:nor/>
                          </m:rPr>
                          <a:rPr lang="en-US" sz="2300" dirty="0"/>
                          <m:t>0.992</m:t>
                        </m:r>
                      </m:e>
                      <m:sup>
                        <m:r>
                          <a:rPr lang="en-US" sz="2300" b="0" i="1" smtClean="0">
                            <a:latin typeface="Cambria Math" panose="02040503050406030204" pitchFamily="18" charset="0"/>
                          </a:rPr>
                          <m:t>𝑁</m:t>
                        </m:r>
                      </m:sup>
                    </m:sSup>
                  </m:oMath>
                </a14:m>
                <a:r>
                  <a:rPr lang="en-US" sz="2300" i="1" dirty="0" smtClean="0"/>
                  <a:t> </a:t>
                </a:r>
                <a:r>
                  <a:rPr lang="en-US" sz="2300" dirty="0"/>
                  <a:t>= 0.5 . </a:t>
                </a:r>
                <a:endParaRPr lang="en-US" sz="2300" dirty="0" smtClean="0"/>
              </a:p>
              <a:p>
                <a:pPr lvl="1" algn="just">
                  <a:spcBef>
                    <a:spcPts val="600"/>
                  </a:spcBef>
                  <a:spcAft>
                    <a:spcPts val="600"/>
                  </a:spcAft>
                  <a:buFont typeface="Wingdings" panose="05000000000000000000" pitchFamily="2" charset="2"/>
                  <a:buChar char="§"/>
                </a:pPr>
                <a:r>
                  <a:rPr lang="en-US" sz="2300" dirty="0" smtClean="0"/>
                  <a:t>We </a:t>
                </a:r>
                <a:r>
                  <a:rPr lang="en-US" sz="2300" dirty="0"/>
                  <a:t>can </a:t>
                </a:r>
                <a:r>
                  <a:rPr lang="en-US" sz="2300" dirty="0" smtClean="0"/>
                  <a:t>take </a:t>
                </a:r>
                <a:r>
                  <a:rPr lang="en-US" sz="2300" dirty="0"/>
                  <a:t>the natural logarithm on both sides to find that </a:t>
                </a:r>
                <a:endParaRPr lang="en-US" sz="2300" dirty="0" smtClean="0"/>
              </a:p>
              <a:p>
                <a:pPr marL="454914" lvl="1" indent="0" algn="just">
                  <a:spcBef>
                    <a:spcPts val="600"/>
                  </a:spcBef>
                  <a:spcAft>
                    <a:spcPts val="600"/>
                  </a:spcAft>
                  <a:buNone/>
                </a:pPr>
                <a:r>
                  <a:rPr lang="en-US" sz="2300" i="1" dirty="0"/>
                  <a:t>	</a:t>
                </a:r>
                <a:r>
                  <a:rPr lang="en-US" sz="2300" i="1" dirty="0" smtClean="0">
                    <a:latin typeface="Book Antiqua" panose="02040602050305030304" pitchFamily="18" charset="0"/>
                  </a:rPr>
                  <a:t>N</a:t>
                </a:r>
                <a:r>
                  <a:rPr lang="en-US" sz="2300" i="1" dirty="0" smtClean="0"/>
                  <a:t> </a:t>
                </a:r>
                <a:r>
                  <a:rPr lang="en-US" sz="2300" dirty="0" smtClean="0"/>
                  <a:t>= </a:t>
                </a:r>
                <a14:m>
                  <m:oMath xmlns:m="http://schemas.openxmlformats.org/officeDocument/2006/math">
                    <m:f>
                      <m:fPr>
                        <m:ctrlPr>
                          <a:rPr lang="en-US" sz="2800" i="1" smtClean="0">
                            <a:latin typeface="Cambria Math" panose="02040503050406030204" pitchFamily="18" charset="0"/>
                          </a:rPr>
                        </m:ctrlPr>
                      </m:fPr>
                      <m:num>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ln</m:t>
                            </m:r>
                          </m:fName>
                          <m:e>
                            <m:r>
                              <a:rPr lang="en-US" sz="2800" b="0" i="1" smtClean="0">
                                <a:latin typeface="Cambria Math" panose="02040503050406030204" pitchFamily="18" charset="0"/>
                              </a:rPr>
                              <m:t>(0.5)</m:t>
                            </m:r>
                          </m:e>
                        </m:func>
                      </m:num>
                      <m:den>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ln</m:t>
                            </m:r>
                          </m:fName>
                          <m:e>
                            <m:r>
                              <a:rPr lang="en-US" sz="2800" b="0" i="1" smtClean="0">
                                <a:latin typeface="Cambria Math" panose="02040503050406030204" pitchFamily="18" charset="0"/>
                              </a:rPr>
                              <m:t>(0.992)</m:t>
                            </m:r>
                          </m:e>
                        </m:func>
                      </m:den>
                    </m:f>
                  </m:oMath>
                </a14:m>
                <a:r>
                  <a:rPr lang="en-US" sz="2300" dirty="0" smtClean="0"/>
                  <a:t> = 86.3</a:t>
                </a:r>
                <a:endParaRPr lang="en-US" sz="2300" dirty="0"/>
              </a:p>
              <a:p>
                <a:pPr marL="454914" lvl="1" indent="0" algn="just">
                  <a:spcBef>
                    <a:spcPts val="600"/>
                  </a:spcBef>
                  <a:spcAft>
                    <a:spcPts val="600"/>
                  </a:spcAft>
                  <a:buNone/>
                </a:pPr>
                <a:r>
                  <a:rPr lang="en-US" sz="2300" dirty="0"/>
                  <a:t/>
                </a:r>
                <a:br>
                  <a:rPr lang="en-US" sz="2300" dirty="0"/>
                </a:br>
                <a:endParaRPr lang="en-US" sz="2300"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871852" y="723988"/>
                <a:ext cx="10448295" cy="5600612"/>
              </a:xfrm>
              <a:blipFill rotWithShape="0">
                <a:blip r:embed="rId2"/>
                <a:stretch>
                  <a:fillRect t="-1088" r="-875" b="-979"/>
                </a:stretch>
              </a:blipFill>
            </p:spPr>
            <p:txBody>
              <a:bodyPr/>
              <a:lstStyle/>
              <a:p>
                <a:r>
                  <a:rPr lang="en-US">
                    <a:noFill/>
                  </a:rPr>
                  <a:t> </a:t>
                </a:r>
              </a:p>
            </p:txBody>
          </p:sp>
        </mc:Fallback>
      </mc:AlternateContent>
      <p:sp>
        <p:nvSpPr>
          <p:cNvPr id="13" name="TextBox 12"/>
          <p:cNvSpPr txBox="1"/>
          <p:nvPr/>
        </p:nvSpPr>
        <p:spPr>
          <a:xfrm>
            <a:off x="5710989" y="6500261"/>
            <a:ext cx="6285267"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4: Probability Theory </a:t>
            </a:r>
            <a:r>
              <a:rPr lang="en-US" sz="1100" b="1" dirty="0">
                <a:solidFill>
                  <a:schemeClr val="tx2"/>
                </a:solidFill>
              </a:rPr>
              <a:t>– Using Excel to Compute the Binomial Distribution</a:t>
            </a:r>
          </a:p>
        </p:txBody>
      </p:sp>
    </p:spTree>
    <p:extLst>
      <p:ext uri="{BB962C8B-B14F-4D97-AF65-F5344CB8AC3E}">
        <p14:creationId xmlns:p14="http://schemas.microsoft.com/office/powerpoint/2010/main" val="339924538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750"/>
                                        <p:tgtEl>
                                          <p:spTgt spid="2">
                                            <p:txEl>
                                              <p:pRg st="3" end="3"/>
                                            </p:txEl>
                                          </p:spTgt>
                                        </p:tgtEl>
                                      </p:cBhvr>
                                    </p:animEffect>
                                    <p:anim calcmode="lin" valueType="num">
                                      <p:cBhvr>
                                        <p:cTn id="22"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750"/>
                                        <p:tgtEl>
                                          <p:spTgt spid="2">
                                            <p:txEl>
                                              <p:pRg st="4" end="4"/>
                                            </p:txEl>
                                          </p:spTgt>
                                        </p:tgtEl>
                                      </p:cBhvr>
                                    </p:animEffect>
                                    <p:anim calcmode="lin" valueType="num">
                                      <p:cBhvr>
                                        <p:cTn id="29" dur="75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75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750"/>
                                        <p:tgtEl>
                                          <p:spTgt spid="2">
                                            <p:txEl>
                                              <p:pRg st="5" end="5"/>
                                            </p:txEl>
                                          </p:spTgt>
                                        </p:tgtEl>
                                      </p:cBhvr>
                                    </p:animEffect>
                                    <p:anim calcmode="lin" valueType="num">
                                      <p:cBhvr>
                                        <p:cTn id="36" dur="75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7" dur="750" fill="hold"/>
                                        <p:tgtEl>
                                          <p:spTgt spid="2">
                                            <p:txEl>
                                              <p:pRg st="5" end="5"/>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2">
                                            <p:txEl>
                                              <p:pRg st="6" end="6"/>
                                            </p:txEl>
                                          </p:spTgt>
                                        </p:tgtEl>
                                        <p:attrNameLst>
                                          <p:attrName>style.visibility</p:attrName>
                                        </p:attrNameLst>
                                      </p:cBhvr>
                                      <p:to>
                                        <p:strVal val="visible"/>
                                      </p:to>
                                    </p:set>
                                    <p:animEffect transition="in" filter="fade">
                                      <p:cBhvr>
                                        <p:cTn id="40" dur="750"/>
                                        <p:tgtEl>
                                          <p:spTgt spid="2">
                                            <p:txEl>
                                              <p:pRg st="6" end="6"/>
                                            </p:txEl>
                                          </p:spTgt>
                                        </p:tgtEl>
                                      </p:cBhvr>
                                    </p:animEffect>
                                    <p:anim calcmode="lin" valueType="num">
                                      <p:cBhvr>
                                        <p:cTn id="41" dur="75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2" dur="75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1852" y="723988"/>
            <a:ext cx="10448295" cy="5500349"/>
          </a:xfrm>
        </p:spPr>
        <p:txBody>
          <a:bodyPr>
            <a:noAutofit/>
          </a:bodyPr>
          <a:lstStyle/>
          <a:p>
            <a:pPr algn="just">
              <a:spcBef>
                <a:spcPts val="600"/>
              </a:spcBef>
              <a:spcAft>
                <a:spcPts val="600"/>
              </a:spcAft>
            </a:pPr>
            <a:r>
              <a:rPr lang="en-US" dirty="0"/>
              <a:t>Thus, the probability of 87 successful launches has dropped to less </a:t>
            </a:r>
            <a:r>
              <a:rPr lang="en-US" dirty="0" smtClean="0"/>
              <a:t>than 50 </a:t>
            </a:r>
            <a:r>
              <a:rPr lang="en-US" dirty="0"/>
              <a:t>percent. </a:t>
            </a:r>
            <a:endParaRPr lang="en-US" dirty="0" smtClean="0"/>
          </a:p>
          <a:p>
            <a:pPr algn="just">
              <a:spcBef>
                <a:spcPts val="600"/>
              </a:spcBef>
              <a:spcAft>
                <a:spcPts val="600"/>
              </a:spcAft>
            </a:pPr>
            <a:r>
              <a:rPr lang="en-US" dirty="0" smtClean="0"/>
              <a:t>However</a:t>
            </a:r>
            <a:r>
              <a:rPr lang="en-US" dirty="0"/>
              <a:t>, the probability of the 88th launch is again 99.2 percent, regardless of what happened before. </a:t>
            </a:r>
            <a:endParaRPr lang="en-US" dirty="0" smtClean="0"/>
          </a:p>
          <a:p>
            <a:pPr algn="just">
              <a:spcBef>
                <a:spcPts val="600"/>
              </a:spcBef>
              <a:spcAft>
                <a:spcPts val="600"/>
              </a:spcAft>
            </a:pPr>
            <a:r>
              <a:rPr lang="en-US" dirty="0" smtClean="0"/>
              <a:t>Such </a:t>
            </a:r>
            <a:r>
              <a:rPr lang="en-US" dirty="0"/>
              <a:t>is the nature of the binomial distribution: no matter how close the probability of success </a:t>
            </a:r>
            <a:r>
              <a:rPr lang="en-US" i="1" dirty="0"/>
              <a:t>p </a:t>
            </a:r>
            <a:r>
              <a:rPr lang="en-US" dirty="0"/>
              <a:t>is to 1, the probability of </a:t>
            </a:r>
            <a:r>
              <a:rPr lang="en-US" i="1" dirty="0"/>
              <a:t>N </a:t>
            </a:r>
            <a:r>
              <a:rPr lang="en-US" dirty="0"/>
              <a:t>successes in a row eventually drops to zero! </a:t>
            </a:r>
            <a:endParaRPr lang="en-US" dirty="0" smtClean="0"/>
          </a:p>
          <a:p>
            <a:pPr algn="just">
              <a:spcBef>
                <a:spcPts val="600"/>
              </a:spcBef>
              <a:spcAft>
                <a:spcPts val="600"/>
              </a:spcAft>
            </a:pPr>
            <a:r>
              <a:rPr lang="en-US" dirty="0" smtClean="0"/>
              <a:t>Still</a:t>
            </a:r>
            <a:r>
              <a:rPr lang="en-US" dirty="0"/>
              <a:t>, each trial has again a probability of success </a:t>
            </a:r>
            <a:r>
              <a:rPr lang="en-US" i="1" dirty="0"/>
              <a:t>p</a:t>
            </a:r>
            <a:r>
              <a:rPr lang="en-US" dirty="0"/>
              <a:t>, regardless of how many successes in a row already happened. </a:t>
            </a:r>
            <a:endParaRPr lang="en-US" dirty="0" smtClean="0"/>
          </a:p>
          <a:p>
            <a:pPr algn="just">
              <a:spcBef>
                <a:spcPts val="600"/>
              </a:spcBef>
              <a:spcAft>
                <a:spcPts val="600"/>
              </a:spcAft>
            </a:pPr>
            <a:r>
              <a:rPr lang="en-US" dirty="0" smtClean="0"/>
              <a:t>To </a:t>
            </a:r>
            <a:r>
              <a:rPr lang="en-US" dirty="0"/>
              <a:t>put this in words: in a binomial distribution it is </a:t>
            </a:r>
            <a:r>
              <a:rPr lang="en-US" i="1" dirty="0"/>
              <a:t>certain </a:t>
            </a:r>
            <a:r>
              <a:rPr lang="en-US" dirty="0"/>
              <a:t>that disaster will strike </a:t>
            </a:r>
            <a:r>
              <a:rPr lang="en-US" i="1" dirty="0"/>
              <a:t>eventually</a:t>
            </a:r>
            <a:r>
              <a:rPr lang="en-US" dirty="0"/>
              <a:t>, but you </a:t>
            </a:r>
            <a:r>
              <a:rPr lang="en-US" i="1" dirty="0"/>
              <a:t>cannot </a:t>
            </a:r>
            <a:r>
              <a:rPr lang="en-US" dirty="0"/>
              <a:t>predict when</a:t>
            </a:r>
            <a:r>
              <a:rPr lang="en-US" dirty="0" smtClean="0"/>
              <a:t>.</a:t>
            </a:r>
            <a:r>
              <a:rPr lang="en-US" dirty="0"/>
              <a:t/>
            </a:r>
            <a:br>
              <a:rPr lang="en-US" dirty="0"/>
            </a:br>
            <a:r>
              <a:rPr lang="en-US" dirty="0"/>
              <a:t/>
            </a:r>
            <a:br>
              <a:rPr lang="en-US" dirty="0"/>
            </a:br>
            <a:endParaRPr lang="en-US" dirty="0"/>
          </a:p>
        </p:txBody>
      </p:sp>
      <p:sp>
        <p:nvSpPr>
          <p:cNvPr id="3" name="TextBox 2"/>
          <p:cNvSpPr txBox="1"/>
          <p:nvPr/>
        </p:nvSpPr>
        <p:spPr>
          <a:xfrm>
            <a:off x="5710989" y="6500261"/>
            <a:ext cx="6285267"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4: Probability Theory </a:t>
            </a:r>
            <a:r>
              <a:rPr lang="en-US" sz="1100" b="1" dirty="0">
                <a:solidFill>
                  <a:schemeClr val="tx2"/>
                </a:solidFill>
              </a:rPr>
              <a:t>– Using Excel to Compute the Binomial Distribution</a:t>
            </a:r>
          </a:p>
        </p:txBody>
      </p:sp>
    </p:spTree>
    <p:extLst>
      <p:ext uri="{BB962C8B-B14F-4D97-AF65-F5344CB8AC3E}">
        <p14:creationId xmlns:p14="http://schemas.microsoft.com/office/powerpoint/2010/main" val="156122784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750"/>
                                        <p:tgtEl>
                                          <p:spTgt spid="2">
                                            <p:txEl>
                                              <p:pRg st="3" end="3"/>
                                            </p:txEl>
                                          </p:spTgt>
                                        </p:tgtEl>
                                      </p:cBhvr>
                                    </p:animEffect>
                                    <p:anim calcmode="lin" valueType="num">
                                      <p:cBhvr>
                                        <p:cTn id="22"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750"/>
                                        <p:tgtEl>
                                          <p:spTgt spid="2">
                                            <p:txEl>
                                              <p:pRg st="4" end="4"/>
                                            </p:txEl>
                                          </p:spTgt>
                                        </p:tgtEl>
                                      </p:cBhvr>
                                    </p:animEffect>
                                    <p:anim calcmode="lin" valueType="num">
                                      <p:cBhvr>
                                        <p:cTn id="29" dur="75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75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
          <p:cNvSpPr/>
          <p:nvPr/>
        </p:nvSpPr>
        <p:spPr>
          <a:xfrm>
            <a:off x="547050" y="318885"/>
            <a:ext cx="11226235" cy="643641"/>
          </a:xfrm>
          <a:custGeom>
            <a:avLst/>
            <a:gdLst>
              <a:gd name="connsiteX0" fmla="*/ 0 w 10940716"/>
              <a:gd name="connsiteY0" fmla="*/ 0 h 777600"/>
              <a:gd name="connsiteX1" fmla="*/ 10940716 w 10940716"/>
              <a:gd name="connsiteY1" fmla="*/ 0 h 777600"/>
              <a:gd name="connsiteX2" fmla="*/ 10940716 w 10940716"/>
              <a:gd name="connsiteY2" fmla="*/ 777600 h 777600"/>
              <a:gd name="connsiteX3" fmla="*/ 0 w 10940716"/>
              <a:gd name="connsiteY3" fmla="*/ 777600 h 777600"/>
              <a:gd name="connsiteX4" fmla="*/ 0 w 10940716"/>
              <a:gd name="connsiteY4" fmla="*/ 0 h 77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777600">
                <a:moveTo>
                  <a:pt x="0" y="0"/>
                </a:moveTo>
                <a:lnTo>
                  <a:pt x="10940716" y="0"/>
                </a:lnTo>
                <a:lnTo>
                  <a:pt x="10940716" y="777600"/>
                </a:lnTo>
                <a:lnTo>
                  <a:pt x="0" y="777600"/>
                </a:lnTo>
                <a:lnTo>
                  <a:pt x="0" y="0"/>
                </a:lnTo>
                <a:close/>
              </a:path>
            </a:pathLst>
          </a:custGeom>
          <a:solidFill>
            <a:srgbClr val="2254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3200">
                <a:solidFill>
                  <a:schemeClr val="bg1"/>
                </a:solidFill>
                <a:effectLst>
                  <a:outerShdw blurRad="38100" dist="38100" dir="2700000" algn="tl">
                    <a:srgbClr val="000000">
                      <a:alpha val="43137"/>
                    </a:srgbClr>
                  </a:outerShdw>
                </a:effectLst>
              </a:rPr>
              <a:t>Rules for Finding Binomial Probabilities in Excel</a:t>
            </a:r>
            <a:endParaRPr lang="en-US" sz="320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5342021" y="6500261"/>
            <a:ext cx="665423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4: Probability Theory </a:t>
            </a:r>
            <a:r>
              <a:rPr lang="en-US" sz="1100" b="1" dirty="0">
                <a:solidFill>
                  <a:schemeClr val="tx2"/>
                </a:solidFill>
              </a:rPr>
              <a:t>– </a:t>
            </a:r>
            <a:r>
              <a:rPr lang="en-US" sz="1100" b="1" dirty="0" smtClean="0">
                <a:solidFill>
                  <a:schemeClr val="tx2"/>
                </a:solidFill>
              </a:rPr>
              <a:t>Excel Demonstration - Rules </a:t>
            </a:r>
            <a:r>
              <a:rPr lang="en-US" sz="1100" b="1" dirty="0">
                <a:solidFill>
                  <a:schemeClr val="tx2"/>
                </a:solidFill>
              </a:rPr>
              <a:t>for Finding Binomial Probabilities in Excel</a:t>
            </a:r>
          </a:p>
        </p:txBody>
      </p:sp>
      <p:sp>
        <p:nvSpPr>
          <p:cNvPr id="5" name="Freeform 4"/>
          <p:cNvSpPr/>
          <p:nvPr/>
        </p:nvSpPr>
        <p:spPr>
          <a:xfrm>
            <a:off x="547051" y="1079220"/>
            <a:ext cx="11226234" cy="914400"/>
          </a:xfrm>
          <a:custGeom>
            <a:avLst/>
            <a:gdLst>
              <a:gd name="connsiteX0" fmla="*/ 0 w 8771110"/>
              <a:gd name="connsiteY0" fmla="*/ 62848 h 628477"/>
              <a:gd name="connsiteX1" fmla="*/ 62848 w 8771110"/>
              <a:gd name="connsiteY1" fmla="*/ 0 h 628477"/>
              <a:gd name="connsiteX2" fmla="*/ 8708262 w 8771110"/>
              <a:gd name="connsiteY2" fmla="*/ 0 h 628477"/>
              <a:gd name="connsiteX3" fmla="*/ 8771110 w 8771110"/>
              <a:gd name="connsiteY3" fmla="*/ 62848 h 628477"/>
              <a:gd name="connsiteX4" fmla="*/ 8771110 w 8771110"/>
              <a:gd name="connsiteY4" fmla="*/ 565629 h 628477"/>
              <a:gd name="connsiteX5" fmla="*/ 8708262 w 8771110"/>
              <a:gd name="connsiteY5" fmla="*/ 628477 h 628477"/>
              <a:gd name="connsiteX6" fmla="*/ 62848 w 8771110"/>
              <a:gd name="connsiteY6" fmla="*/ 628477 h 628477"/>
              <a:gd name="connsiteX7" fmla="*/ 0 w 8771110"/>
              <a:gd name="connsiteY7" fmla="*/ 565629 h 628477"/>
              <a:gd name="connsiteX8" fmla="*/ 0 w 8771110"/>
              <a:gd name="connsiteY8" fmla="*/ 62848 h 62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71110" h="628477">
                <a:moveTo>
                  <a:pt x="0" y="62848"/>
                </a:moveTo>
                <a:cubicBezTo>
                  <a:pt x="0" y="28138"/>
                  <a:pt x="28138" y="0"/>
                  <a:pt x="62848" y="0"/>
                </a:cubicBezTo>
                <a:lnTo>
                  <a:pt x="8708262" y="0"/>
                </a:lnTo>
                <a:cubicBezTo>
                  <a:pt x="8742972" y="0"/>
                  <a:pt x="8771110" y="28138"/>
                  <a:pt x="8771110" y="62848"/>
                </a:cubicBezTo>
                <a:lnTo>
                  <a:pt x="8771110" y="565629"/>
                </a:lnTo>
                <a:cubicBezTo>
                  <a:pt x="8771110" y="600339"/>
                  <a:pt x="8742972" y="628477"/>
                  <a:pt x="8708262" y="628477"/>
                </a:cubicBezTo>
                <a:lnTo>
                  <a:pt x="62848" y="628477"/>
                </a:lnTo>
                <a:cubicBezTo>
                  <a:pt x="28138" y="628477"/>
                  <a:pt x="0" y="600339"/>
                  <a:pt x="0" y="565629"/>
                </a:cubicBezTo>
                <a:lnTo>
                  <a:pt x="0" y="62848"/>
                </a:lnTo>
                <a:close/>
              </a:path>
            </a:pathLst>
          </a:custGeom>
          <a:solidFill>
            <a:srgbClr val="ACF0F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64127" tIns="52697" rIns="64127" bIns="52697" numCol="1" spcCol="1270" anchor="ctr" anchorCtr="0">
            <a:noAutofit/>
          </a:bodyPr>
          <a:lstStyle/>
          <a:p>
            <a:pPr lvl="0" defTabSz="800100">
              <a:lnSpc>
                <a:spcPct val="90000"/>
              </a:lnSpc>
              <a:spcBef>
                <a:spcPct val="0"/>
              </a:spcBef>
              <a:spcAft>
                <a:spcPct val="35000"/>
              </a:spcAft>
            </a:pPr>
            <a:endParaRPr lang="en-US" sz="2000" dirty="0" smtClean="0"/>
          </a:p>
          <a:p>
            <a:pPr lvl="0" defTabSz="800100">
              <a:lnSpc>
                <a:spcPct val="90000"/>
              </a:lnSpc>
              <a:spcBef>
                <a:spcPct val="0"/>
              </a:spcBef>
              <a:spcAft>
                <a:spcPct val="35000"/>
              </a:spcAft>
            </a:pPr>
            <a:r>
              <a:rPr lang="en-US" sz="2000" dirty="0" smtClean="0"/>
              <a:t>If </a:t>
            </a:r>
            <a:r>
              <a:rPr lang="en-US" sz="2000" dirty="0"/>
              <a:t>the question asks you to find the probability of exactly one number, </a:t>
            </a:r>
            <a:r>
              <a:rPr lang="en-US" sz="2000" dirty="0" smtClean="0"/>
              <a:t>use</a:t>
            </a:r>
          </a:p>
          <a:p>
            <a:pPr lvl="0" defTabSz="800100">
              <a:lnSpc>
                <a:spcPct val="90000"/>
              </a:lnSpc>
              <a:spcBef>
                <a:spcPct val="0"/>
              </a:spcBef>
              <a:spcAft>
                <a:spcPct val="35000"/>
              </a:spcAft>
            </a:pPr>
            <a:r>
              <a:rPr lang="en-US" sz="2000" b="1" dirty="0" smtClean="0"/>
              <a:t>BINOMDIST(</a:t>
            </a:r>
            <a:r>
              <a:rPr lang="en-US" sz="2000" b="1" dirty="0" err="1" smtClean="0"/>
              <a:t>successes,trials,probability,FALSE</a:t>
            </a:r>
            <a:r>
              <a:rPr lang="en-US" sz="2000" b="1" dirty="0"/>
              <a:t>)</a:t>
            </a:r>
          </a:p>
          <a:p>
            <a:pPr lvl="0" defTabSz="800100" rtl="0">
              <a:lnSpc>
                <a:spcPct val="90000"/>
              </a:lnSpc>
              <a:spcBef>
                <a:spcPct val="0"/>
              </a:spcBef>
              <a:spcAft>
                <a:spcPct val="35000"/>
              </a:spcAft>
            </a:pPr>
            <a:endParaRPr lang="en-US" sz="2000" kern="1200" dirty="0"/>
          </a:p>
        </p:txBody>
      </p:sp>
      <p:sp>
        <p:nvSpPr>
          <p:cNvPr id="10" name="Freeform 9"/>
          <p:cNvSpPr/>
          <p:nvPr/>
        </p:nvSpPr>
        <p:spPr>
          <a:xfrm>
            <a:off x="547049" y="2139226"/>
            <a:ext cx="11226235" cy="914400"/>
          </a:xfrm>
          <a:custGeom>
            <a:avLst/>
            <a:gdLst>
              <a:gd name="connsiteX0" fmla="*/ 0 w 8771110"/>
              <a:gd name="connsiteY0" fmla="*/ 62848 h 628477"/>
              <a:gd name="connsiteX1" fmla="*/ 62848 w 8771110"/>
              <a:gd name="connsiteY1" fmla="*/ 0 h 628477"/>
              <a:gd name="connsiteX2" fmla="*/ 8708262 w 8771110"/>
              <a:gd name="connsiteY2" fmla="*/ 0 h 628477"/>
              <a:gd name="connsiteX3" fmla="*/ 8771110 w 8771110"/>
              <a:gd name="connsiteY3" fmla="*/ 62848 h 628477"/>
              <a:gd name="connsiteX4" fmla="*/ 8771110 w 8771110"/>
              <a:gd name="connsiteY4" fmla="*/ 565629 h 628477"/>
              <a:gd name="connsiteX5" fmla="*/ 8708262 w 8771110"/>
              <a:gd name="connsiteY5" fmla="*/ 628477 h 628477"/>
              <a:gd name="connsiteX6" fmla="*/ 62848 w 8771110"/>
              <a:gd name="connsiteY6" fmla="*/ 628477 h 628477"/>
              <a:gd name="connsiteX7" fmla="*/ 0 w 8771110"/>
              <a:gd name="connsiteY7" fmla="*/ 565629 h 628477"/>
              <a:gd name="connsiteX8" fmla="*/ 0 w 8771110"/>
              <a:gd name="connsiteY8" fmla="*/ 62848 h 62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71110" h="628477">
                <a:moveTo>
                  <a:pt x="0" y="62848"/>
                </a:moveTo>
                <a:cubicBezTo>
                  <a:pt x="0" y="28138"/>
                  <a:pt x="28138" y="0"/>
                  <a:pt x="62848" y="0"/>
                </a:cubicBezTo>
                <a:lnTo>
                  <a:pt x="8708262" y="0"/>
                </a:lnTo>
                <a:cubicBezTo>
                  <a:pt x="8742972" y="0"/>
                  <a:pt x="8771110" y="28138"/>
                  <a:pt x="8771110" y="62848"/>
                </a:cubicBezTo>
                <a:lnTo>
                  <a:pt x="8771110" y="565629"/>
                </a:lnTo>
                <a:cubicBezTo>
                  <a:pt x="8771110" y="600339"/>
                  <a:pt x="8742972" y="628477"/>
                  <a:pt x="8708262" y="628477"/>
                </a:cubicBezTo>
                <a:lnTo>
                  <a:pt x="62848" y="628477"/>
                </a:lnTo>
                <a:cubicBezTo>
                  <a:pt x="28138" y="628477"/>
                  <a:pt x="0" y="600339"/>
                  <a:pt x="0" y="565629"/>
                </a:cubicBezTo>
                <a:lnTo>
                  <a:pt x="0" y="62848"/>
                </a:lnTo>
                <a:close/>
              </a:path>
            </a:pathLst>
          </a:custGeom>
          <a:solidFill>
            <a:srgbClr val="ACF0F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64127" tIns="52697" rIns="64127" bIns="52697" numCol="1" spcCol="1270" anchor="ctr" anchorCtr="0">
            <a:noAutofit/>
          </a:bodyPr>
          <a:lstStyle/>
          <a:p>
            <a:pPr lvl="0" defTabSz="800100">
              <a:lnSpc>
                <a:spcPct val="90000"/>
              </a:lnSpc>
              <a:spcBef>
                <a:spcPct val="0"/>
              </a:spcBef>
              <a:spcAft>
                <a:spcPct val="35000"/>
              </a:spcAft>
            </a:pPr>
            <a:r>
              <a:rPr lang="en-US" sz="2000" dirty="0" smtClean="0"/>
              <a:t>If the question asks you to find the probability of up to and including a number (less than or equal to a number), use </a:t>
            </a:r>
            <a:r>
              <a:rPr lang="en-US" sz="2000" b="1" dirty="0" smtClean="0"/>
              <a:t>BINOMDIST(</a:t>
            </a:r>
            <a:r>
              <a:rPr lang="en-US" sz="2000" b="1" dirty="0" err="1" smtClean="0"/>
              <a:t>successes,trials,probability,TRUE</a:t>
            </a:r>
            <a:r>
              <a:rPr lang="en-US" sz="2000" b="1" dirty="0" smtClean="0"/>
              <a:t>)</a:t>
            </a:r>
            <a:endParaRPr lang="en-US" sz="2000" b="1" dirty="0"/>
          </a:p>
        </p:txBody>
      </p:sp>
      <p:sp>
        <p:nvSpPr>
          <p:cNvPr id="12" name="Freeform 11"/>
          <p:cNvSpPr/>
          <p:nvPr/>
        </p:nvSpPr>
        <p:spPr>
          <a:xfrm>
            <a:off x="547049" y="3199232"/>
            <a:ext cx="11226236" cy="914400"/>
          </a:xfrm>
          <a:custGeom>
            <a:avLst/>
            <a:gdLst>
              <a:gd name="connsiteX0" fmla="*/ 0 w 8771110"/>
              <a:gd name="connsiteY0" fmla="*/ 62848 h 628477"/>
              <a:gd name="connsiteX1" fmla="*/ 62848 w 8771110"/>
              <a:gd name="connsiteY1" fmla="*/ 0 h 628477"/>
              <a:gd name="connsiteX2" fmla="*/ 8708262 w 8771110"/>
              <a:gd name="connsiteY2" fmla="*/ 0 h 628477"/>
              <a:gd name="connsiteX3" fmla="*/ 8771110 w 8771110"/>
              <a:gd name="connsiteY3" fmla="*/ 62848 h 628477"/>
              <a:gd name="connsiteX4" fmla="*/ 8771110 w 8771110"/>
              <a:gd name="connsiteY4" fmla="*/ 565629 h 628477"/>
              <a:gd name="connsiteX5" fmla="*/ 8708262 w 8771110"/>
              <a:gd name="connsiteY5" fmla="*/ 628477 h 628477"/>
              <a:gd name="connsiteX6" fmla="*/ 62848 w 8771110"/>
              <a:gd name="connsiteY6" fmla="*/ 628477 h 628477"/>
              <a:gd name="connsiteX7" fmla="*/ 0 w 8771110"/>
              <a:gd name="connsiteY7" fmla="*/ 565629 h 628477"/>
              <a:gd name="connsiteX8" fmla="*/ 0 w 8771110"/>
              <a:gd name="connsiteY8" fmla="*/ 62848 h 62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71110" h="628477">
                <a:moveTo>
                  <a:pt x="0" y="62848"/>
                </a:moveTo>
                <a:cubicBezTo>
                  <a:pt x="0" y="28138"/>
                  <a:pt x="28138" y="0"/>
                  <a:pt x="62848" y="0"/>
                </a:cubicBezTo>
                <a:lnTo>
                  <a:pt x="8708262" y="0"/>
                </a:lnTo>
                <a:cubicBezTo>
                  <a:pt x="8742972" y="0"/>
                  <a:pt x="8771110" y="28138"/>
                  <a:pt x="8771110" y="62848"/>
                </a:cubicBezTo>
                <a:lnTo>
                  <a:pt x="8771110" y="565629"/>
                </a:lnTo>
                <a:cubicBezTo>
                  <a:pt x="8771110" y="600339"/>
                  <a:pt x="8742972" y="628477"/>
                  <a:pt x="8708262" y="628477"/>
                </a:cubicBezTo>
                <a:lnTo>
                  <a:pt x="62848" y="628477"/>
                </a:lnTo>
                <a:cubicBezTo>
                  <a:pt x="28138" y="628477"/>
                  <a:pt x="0" y="600339"/>
                  <a:pt x="0" y="565629"/>
                </a:cubicBezTo>
                <a:lnTo>
                  <a:pt x="0" y="62848"/>
                </a:lnTo>
                <a:close/>
              </a:path>
            </a:pathLst>
          </a:custGeom>
          <a:solidFill>
            <a:srgbClr val="ACF0F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64127" tIns="52697" rIns="64127" bIns="52697" numCol="1" spcCol="1270" anchor="ctr" anchorCtr="0">
            <a:noAutofit/>
          </a:bodyPr>
          <a:lstStyle/>
          <a:p>
            <a:pPr lvl="0" defTabSz="800100">
              <a:lnSpc>
                <a:spcPct val="90000"/>
              </a:lnSpc>
              <a:spcBef>
                <a:spcPct val="0"/>
              </a:spcBef>
              <a:spcAft>
                <a:spcPct val="35000"/>
              </a:spcAft>
            </a:pPr>
            <a:r>
              <a:rPr lang="en-US" sz="2000" dirty="0"/>
              <a:t>If the question asks you to find the probability of less than a number, use </a:t>
            </a:r>
            <a:r>
              <a:rPr lang="en-US" sz="1950" b="1" dirty="0"/>
              <a:t>BINOMDIST(</a:t>
            </a:r>
            <a:r>
              <a:rPr lang="en-US" sz="1950" b="1" dirty="0" err="1"/>
              <a:t>successes,trials,probability,TRUE</a:t>
            </a:r>
            <a:r>
              <a:rPr lang="en-US" sz="1950" b="1" dirty="0"/>
              <a:t>) - BINOMDIST(</a:t>
            </a:r>
            <a:r>
              <a:rPr lang="en-US" sz="1950" b="1" dirty="0" err="1"/>
              <a:t>successes,trials,probability,FALSE</a:t>
            </a:r>
            <a:r>
              <a:rPr lang="en-US" sz="1950" b="1" dirty="0"/>
              <a:t>)</a:t>
            </a:r>
          </a:p>
        </p:txBody>
      </p:sp>
      <p:sp>
        <p:nvSpPr>
          <p:cNvPr id="13" name="Freeform 12"/>
          <p:cNvSpPr/>
          <p:nvPr/>
        </p:nvSpPr>
        <p:spPr>
          <a:xfrm>
            <a:off x="547049" y="4259238"/>
            <a:ext cx="11226236" cy="914400"/>
          </a:xfrm>
          <a:custGeom>
            <a:avLst/>
            <a:gdLst>
              <a:gd name="connsiteX0" fmla="*/ 0 w 8771110"/>
              <a:gd name="connsiteY0" fmla="*/ 62848 h 628477"/>
              <a:gd name="connsiteX1" fmla="*/ 62848 w 8771110"/>
              <a:gd name="connsiteY1" fmla="*/ 0 h 628477"/>
              <a:gd name="connsiteX2" fmla="*/ 8708262 w 8771110"/>
              <a:gd name="connsiteY2" fmla="*/ 0 h 628477"/>
              <a:gd name="connsiteX3" fmla="*/ 8771110 w 8771110"/>
              <a:gd name="connsiteY3" fmla="*/ 62848 h 628477"/>
              <a:gd name="connsiteX4" fmla="*/ 8771110 w 8771110"/>
              <a:gd name="connsiteY4" fmla="*/ 565629 h 628477"/>
              <a:gd name="connsiteX5" fmla="*/ 8708262 w 8771110"/>
              <a:gd name="connsiteY5" fmla="*/ 628477 h 628477"/>
              <a:gd name="connsiteX6" fmla="*/ 62848 w 8771110"/>
              <a:gd name="connsiteY6" fmla="*/ 628477 h 628477"/>
              <a:gd name="connsiteX7" fmla="*/ 0 w 8771110"/>
              <a:gd name="connsiteY7" fmla="*/ 565629 h 628477"/>
              <a:gd name="connsiteX8" fmla="*/ 0 w 8771110"/>
              <a:gd name="connsiteY8" fmla="*/ 62848 h 62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71110" h="628477">
                <a:moveTo>
                  <a:pt x="0" y="62848"/>
                </a:moveTo>
                <a:cubicBezTo>
                  <a:pt x="0" y="28138"/>
                  <a:pt x="28138" y="0"/>
                  <a:pt x="62848" y="0"/>
                </a:cubicBezTo>
                <a:lnTo>
                  <a:pt x="8708262" y="0"/>
                </a:lnTo>
                <a:cubicBezTo>
                  <a:pt x="8742972" y="0"/>
                  <a:pt x="8771110" y="28138"/>
                  <a:pt x="8771110" y="62848"/>
                </a:cubicBezTo>
                <a:lnTo>
                  <a:pt x="8771110" y="565629"/>
                </a:lnTo>
                <a:cubicBezTo>
                  <a:pt x="8771110" y="600339"/>
                  <a:pt x="8742972" y="628477"/>
                  <a:pt x="8708262" y="628477"/>
                </a:cubicBezTo>
                <a:lnTo>
                  <a:pt x="62848" y="628477"/>
                </a:lnTo>
                <a:cubicBezTo>
                  <a:pt x="28138" y="628477"/>
                  <a:pt x="0" y="600339"/>
                  <a:pt x="0" y="565629"/>
                </a:cubicBezTo>
                <a:lnTo>
                  <a:pt x="0" y="62848"/>
                </a:lnTo>
                <a:close/>
              </a:path>
            </a:pathLst>
          </a:custGeom>
          <a:solidFill>
            <a:srgbClr val="ACF0F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64127" tIns="52697" rIns="64127" bIns="52697" numCol="1" spcCol="1270" anchor="ctr" anchorCtr="0">
            <a:noAutofit/>
          </a:bodyPr>
          <a:lstStyle/>
          <a:p>
            <a:pPr lvl="0" defTabSz="800100">
              <a:lnSpc>
                <a:spcPct val="90000"/>
              </a:lnSpc>
              <a:spcBef>
                <a:spcPct val="0"/>
              </a:spcBef>
              <a:spcAft>
                <a:spcPct val="35000"/>
              </a:spcAft>
            </a:pPr>
            <a:r>
              <a:rPr lang="en-US" sz="2000" dirty="0"/>
              <a:t>If the question asks you to find the probability of at least one number (greater than or equal to a number), </a:t>
            </a:r>
            <a:r>
              <a:rPr lang="en-US" sz="2000" dirty="0" smtClean="0"/>
              <a:t>use </a:t>
            </a:r>
            <a:r>
              <a:rPr lang="en-US" sz="2000" b="1" dirty="0" smtClean="0"/>
              <a:t>(1 </a:t>
            </a:r>
            <a:r>
              <a:rPr lang="en-US" sz="2000" b="1" dirty="0"/>
              <a:t>- BINOMDIST(</a:t>
            </a:r>
            <a:r>
              <a:rPr lang="en-US" sz="2000" b="1" dirty="0" err="1"/>
              <a:t>successes,trials,probability,TRUE</a:t>
            </a:r>
            <a:r>
              <a:rPr lang="en-US" sz="2000" b="1" dirty="0"/>
              <a:t>)) + BINOMDIST(</a:t>
            </a:r>
            <a:r>
              <a:rPr lang="en-US" sz="2000" b="1" dirty="0" err="1"/>
              <a:t>successes,trials,probability,FALSE</a:t>
            </a:r>
            <a:r>
              <a:rPr lang="en-US" sz="2000" b="1" dirty="0"/>
              <a:t>)</a:t>
            </a:r>
          </a:p>
        </p:txBody>
      </p:sp>
      <p:sp>
        <p:nvSpPr>
          <p:cNvPr id="14" name="Freeform 13"/>
          <p:cNvSpPr/>
          <p:nvPr/>
        </p:nvSpPr>
        <p:spPr>
          <a:xfrm>
            <a:off x="547049" y="5319244"/>
            <a:ext cx="11226236" cy="914400"/>
          </a:xfrm>
          <a:custGeom>
            <a:avLst/>
            <a:gdLst>
              <a:gd name="connsiteX0" fmla="*/ 0 w 8771110"/>
              <a:gd name="connsiteY0" fmla="*/ 62848 h 628477"/>
              <a:gd name="connsiteX1" fmla="*/ 62848 w 8771110"/>
              <a:gd name="connsiteY1" fmla="*/ 0 h 628477"/>
              <a:gd name="connsiteX2" fmla="*/ 8708262 w 8771110"/>
              <a:gd name="connsiteY2" fmla="*/ 0 h 628477"/>
              <a:gd name="connsiteX3" fmla="*/ 8771110 w 8771110"/>
              <a:gd name="connsiteY3" fmla="*/ 62848 h 628477"/>
              <a:gd name="connsiteX4" fmla="*/ 8771110 w 8771110"/>
              <a:gd name="connsiteY4" fmla="*/ 565629 h 628477"/>
              <a:gd name="connsiteX5" fmla="*/ 8708262 w 8771110"/>
              <a:gd name="connsiteY5" fmla="*/ 628477 h 628477"/>
              <a:gd name="connsiteX6" fmla="*/ 62848 w 8771110"/>
              <a:gd name="connsiteY6" fmla="*/ 628477 h 628477"/>
              <a:gd name="connsiteX7" fmla="*/ 0 w 8771110"/>
              <a:gd name="connsiteY7" fmla="*/ 565629 h 628477"/>
              <a:gd name="connsiteX8" fmla="*/ 0 w 8771110"/>
              <a:gd name="connsiteY8" fmla="*/ 62848 h 62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71110" h="628477">
                <a:moveTo>
                  <a:pt x="0" y="62848"/>
                </a:moveTo>
                <a:cubicBezTo>
                  <a:pt x="0" y="28138"/>
                  <a:pt x="28138" y="0"/>
                  <a:pt x="62848" y="0"/>
                </a:cubicBezTo>
                <a:lnTo>
                  <a:pt x="8708262" y="0"/>
                </a:lnTo>
                <a:cubicBezTo>
                  <a:pt x="8742972" y="0"/>
                  <a:pt x="8771110" y="28138"/>
                  <a:pt x="8771110" y="62848"/>
                </a:cubicBezTo>
                <a:lnTo>
                  <a:pt x="8771110" y="565629"/>
                </a:lnTo>
                <a:cubicBezTo>
                  <a:pt x="8771110" y="600339"/>
                  <a:pt x="8742972" y="628477"/>
                  <a:pt x="8708262" y="628477"/>
                </a:cubicBezTo>
                <a:lnTo>
                  <a:pt x="62848" y="628477"/>
                </a:lnTo>
                <a:cubicBezTo>
                  <a:pt x="28138" y="628477"/>
                  <a:pt x="0" y="600339"/>
                  <a:pt x="0" y="565629"/>
                </a:cubicBezTo>
                <a:lnTo>
                  <a:pt x="0" y="62848"/>
                </a:lnTo>
                <a:close/>
              </a:path>
            </a:pathLst>
          </a:custGeom>
          <a:solidFill>
            <a:srgbClr val="ACF0F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64127" tIns="52697" rIns="64127" bIns="52697" numCol="1" spcCol="1270" anchor="ctr" anchorCtr="0">
            <a:noAutofit/>
          </a:bodyPr>
          <a:lstStyle/>
          <a:p>
            <a:pPr lvl="0" defTabSz="800100">
              <a:lnSpc>
                <a:spcPct val="90000"/>
              </a:lnSpc>
              <a:spcBef>
                <a:spcPct val="0"/>
              </a:spcBef>
              <a:spcAft>
                <a:spcPct val="35000"/>
              </a:spcAft>
            </a:pPr>
            <a:r>
              <a:rPr lang="en-US" sz="2000" dirty="0"/>
              <a:t>If the question asks you to find the probability of greater than a number, use </a:t>
            </a:r>
            <a:endParaRPr lang="en-US" sz="2000" dirty="0" smtClean="0"/>
          </a:p>
          <a:p>
            <a:pPr lvl="0" defTabSz="800100">
              <a:lnSpc>
                <a:spcPct val="90000"/>
              </a:lnSpc>
              <a:spcBef>
                <a:spcPct val="0"/>
              </a:spcBef>
              <a:spcAft>
                <a:spcPct val="35000"/>
              </a:spcAft>
            </a:pPr>
            <a:r>
              <a:rPr lang="en-US" sz="2000" b="1" dirty="0" smtClean="0"/>
              <a:t>1 </a:t>
            </a:r>
            <a:r>
              <a:rPr lang="en-US" sz="2000" b="1" dirty="0"/>
              <a:t>- BINOMDIST(</a:t>
            </a:r>
            <a:r>
              <a:rPr lang="en-US" sz="2000" b="1" dirty="0" err="1"/>
              <a:t>successes,trials</a:t>
            </a:r>
            <a:r>
              <a:rPr lang="en-US" sz="2000" b="1" dirty="0"/>
              <a:t>,- </a:t>
            </a:r>
            <a:r>
              <a:rPr lang="en-US" sz="2000" b="1" dirty="0" err="1"/>
              <a:t>probability,TRUE</a:t>
            </a:r>
            <a:r>
              <a:rPr lang="en-US" sz="2000" b="1" dirty="0"/>
              <a:t>)</a:t>
            </a:r>
          </a:p>
        </p:txBody>
      </p:sp>
    </p:spTree>
    <p:extLst>
      <p:ext uri="{BB962C8B-B14F-4D97-AF65-F5344CB8AC3E}">
        <p14:creationId xmlns:p14="http://schemas.microsoft.com/office/powerpoint/2010/main" val="13052119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7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5" grpId="0" animBg="1"/>
      <p:bldP spid="10" grpId="0" animBg="1"/>
      <p:bldP spid="12" grpId="0" animBg="1"/>
      <p:bldP spid="13" grpId="0" animBg="1"/>
      <p:bldP spid="14"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244187" y="1283731"/>
            <a:ext cx="9937187" cy="4218711"/>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pPr>
              <a:spcBef>
                <a:spcPts val="600"/>
              </a:spcBef>
              <a:spcAft>
                <a:spcPts val="1200"/>
              </a:spcAft>
            </a:pPr>
            <a:r>
              <a:rPr lang="en-US" sz="2400" dirty="0"/>
              <a:t>Company P, the paper products manufacturer, has a </a:t>
            </a:r>
            <a:r>
              <a:rPr lang="en-US" sz="2400" dirty="0" smtClean="0"/>
              <a:t>customer </a:t>
            </a:r>
            <a:r>
              <a:rPr lang="en-US" sz="2400" dirty="0"/>
              <a:t>service and return department. A customer service </a:t>
            </a:r>
            <a:r>
              <a:rPr lang="en-US" sz="2400" dirty="0" smtClean="0"/>
              <a:t>representative’s </a:t>
            </a:r>
            <a:r>
              <a:rPr lang="en-US" sz="2400" dirty="0"/>
              <a:t>records show that the probability that a newly sold product needing to be returned in the first 90 days is 0.05. If a sample of three new products is selected</a:t>
            </a:r>
            <a:r>
              <a:rPr lang="en-US" sz="2400" dirty="0" smtClean="0"/>
              <a:t>:</a:t>
            </a:r>
          </a:p>
          <a:p>
            <a:pPr marL="342900" lvl="0" indent="-342900">
              <a:buFont typeface="Wingdings" panose="05000000000000000000" pitchFamily="2" charset="2"/>
              <a:buChar char="§"/>
            </a:pPr>
            <a:r>
              <a:rPr lang="en-US" sz="2400" dirty="0"/>
              <a:t>What is the probability that none needs to be returned?</a:t>
            </a:r>
          </a:p>
          <a:p>
            <a:pPr marL="342900" lvl="0" indent="-342900">
              <a:buFont typeface="Wingdings" panose="05000000000000000000" pitchFamily="2" charset="2"/>
              <a:buChar char="§"/>
            </a:pPr>
            <a:r>
              <a:rPr lang="en-US" sz="2400" dirty="0"/>
              <a:t>What is the probability that at least one needs to be returned?</a:t>
            </a:r>
          </a:p>
          <a:p>
            <a:pPr marL="342900" lvl="0" indent="-342900">
              <a:buFont typeface="Wingdings" panose="05000000000000000000" pitchFamily="2" charset="2"/>
              <a:buChar char="§"/>
            </a:pPr>
            <a:r>
              <a:rPr lang="en-US" sz="2400" dirty="0"/>
              <a:t>What is the probability that more than one needs to be returned?</a:t>
            </a:r>
          </a:p>
          <a:p>
            <a:pPr>
              <a:spcBef>
                <a:spcPts val="600"/>
              </a:spcBef>
              <a:spcAft>
                <a:spcPts val="600"/>
              </a:spcAft>
            </a:pPr>
            <a:endParaRPr lang="en-US" sz="2400" dirty="0"/>
          </a:p>
          <a:p>
            <a:pPr>
              <a:spcBef>
                <a:spcPts val="600"/>
              </a:spcBef>
              <a:spcAft>
                <a:spcPts val="600"/>
              </a:spcAft>
            </a:pPr>
            <a:endParaRPr lang="en-US" sz="2400" dirty="0" smtClean="0"/>
          </a:p>
          <a:p>
            <a:pPr defTabSz="1244600">
              <a:spcBef>
                <a:spcPts val="600"/>
              </a:spcBef>
              <a:spcAft>
                <a:spcPts val="600"/>
              </a:spcAft>
            </a:pPr>
            <a:endParaRPr lang="en-US" sz="2400" kern="1200" dirty="0" smtClean="0"/>
          </a:p>
        </p:txBody>
      </p:sp>
      <p:sp>
        <p:nvSpPr>
          <p:cNvPr id="8" name="Freeform 7"/>
          <p:cNvSpPr/>
          <p:nvPr/>
        </p:nvSpPr>
        <p:spPr>
          <a:xfrm>
            <a:off x="1370905" y="898694"/>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sp>
        <p:nvSpPr>
          <p:cNvPr id="5" name="TextBox 4"/>
          <p:cNvSpPr txBox="1"/>
          <p:nvPr/>
        </p:nvSpPr>
        <p:spPr>
          <a:xfrm>
            <a:off x="5342021" y="6500261"/>
            <a:ext cx="665423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4: Probability Theory </a:t>
            </a:r>
            <a:r>
              <a:rPr lang="en-US" sz="1100" b="1" dirty="0">
                <a:solidFill>
                  <a:schemeClr val="tx2"/>
                </a:solidFill>
              </a:rPr>
              <a:t>– </a:t>
            </a:r>
            <a:r>
              <a:rPr lang="en-US" sz="1100" b="1" dirty="0" smtClean="0">
                <a:solidFill>
                  <a:schemeClr val="tx2"/>
                </a:solidFill>
              </a:rPr>
              <a:t>Excel Demonstration - Rules </a:t>
            </a:r>
            <a:r>
              <a:rPr lang="en-US" sz="1100" b="1" dirty="0">
                <a:solidFill>
                  <a:schemeClr val="tx2"/>
                </a:solidFill>
              </a:rPr>
              <a:t>for Finding Binomial Probabilities in Excel</a:t>
            </a:r>
          </a:p>
        </p:txBody>
      </p:sp>
    </p:spTree>
    <p:extLst>
      <p:ext uri="{BB962C8B-B14F-4D97-AF65-F5344CB8AC3E}">
        <p14:creationId xmlns:p14="http://schemas.microsoft.com/office/powerpoint/2010/main" val="353379290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750"/>
                                        <p:tgtEl>
                                          <p:spTgt spid="7">
                                            <p:txEl>
                                              <p:pRg st="1" end="1"/>
                                            </p:txEl>
                                          </p:spTgt>
                                        </p:tgtEl>
                                      </p:cBhvr>
                                    </p:animEffect>
                                    <p:anim calcmode="lin" valueType="num">
                                      <p:cBhvr>
                                        <p:cTn id="8" dur="75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750"/>
                                        <p:tgtEl>
                                          <p:spTgt spid="7">
                                            <p:txEl>
                                              <p:pRg st="2" end="2"/>
                                            </p:txEl>
                                          </p:spTgt>
                                        </p:tgtEl>
                                      </p:cBhvr>
                                    </p:animEffect>
                                    <p:anim calcmode="lin" valueType="num">
                                      <p:cBhvr>
                                        <p:cTn id="15" dur="75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fade">
                                      <p:cBhvr>
                                        <p:cTn id="21" dur="750"/>
                                        <p:tgtEl>
                                          <p:spTgt spid="7">
                                            <p:txEl>
                                              <p:pRg st="3" end="3"/>
                                            </p:txEl>
                                          </p:spTgt>
                                        </p:tgtEl>
                                      </p:cBhvr>
                                    </p:animEffect>
                                    <p:anim calcmode="lin" valueType="num">
                                      <p:cBhvr>
                                        <p:cTn id="22" dur="75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3265" y="978567"/>
            <a:ext cx="4552293" cy="5026725"/>
          </a:xfrm>
        </p:spPr>
        <p:txBody>
          <a:bodyPr>
            <a:noAutofit/>
          </a:bodyPr>
          <a:lstStyle/>
          <a:p>
            <a:pPr>
              <a:spcBef>
                <a:spcPts val="600"/>
              </a:spcBef>
              <a:spcAft>
                <a:spcPts val="1200"/>
              </a:spcAft>
            </a:pPr>
            <a:r>
              <a:rPr lang="en-US" sz="2400" dirty="0"/>
              <a:t>The key parameters to this problem are: </a:t>
            </a:r>
            <a:endParaRPr lang="en-US" sz="2400" dirty="0" smtClean="0"/>
          </a:p>
          <a:p>
            <a:pPr lvl="1">
              <a:spcBef>
                <a:spcPts val="600"/>
              </a:spcBef>
              <a:spcAft>
                <a:spcPts val="1200"/>
              </a:spcAft>
            </a:pPr>
            <a:r>
              <a:rPr lang="en-US" dirty="0" smtClean="0"/>
              <a:t>sample </a:t>
            </a:r>
            <a:r>
              <a:rPr lang="en-US" dirty="0"/>
              <a:t>size (trials) </a:t>
            </a:r>
            <a:r>
              <a:rPr lang="en-US" i="1" dirty="0"/>
              <a:t>N </a:t>
            </a:r>
            <a:r>
              <a:rPr lang="en-US" dirty="0"/>
              <a:t>= </a:t>
            </a:r>
            <a:r>
              <a:rPr lang="en-US" dirty="0" smtClean="0"/>
              <a:t>3</a:t>
            </a:r>
          </a:p>
          <a:p>
            <a:pPr lvl="1">
              <a:spcBef>
                <a:spcPts val="600"/>
              </a:spcBef>
              <a:spcAft>
                <a:spcPts val="1200"/>
              </a:spcAft>
            </a:pPr>
            <a:r>
              <a:rPr lang="en-US" dirty="0" smtClean="0"/>
              <a:t>probability </a:t>
            </a:r>
            <a:r>
              <a:rPr lang="en-US" dirty="0"/>
              <a:t>of “success” </a:t>
            </a:r>
            <a:r>
              <a:rPr lang="en-US" i="1" dirty="0"/>
              <a:t>p </a:t>
            </a:r>
            <a:r>
              <a:rPr lang="en-US" dirty="0"/>
              <a:t>= 5 </a:t>
            </a:r>
            <a:r>
              <a:rPr lang="en-US" dirty="0" smtClean="0"/>
              <a:t>percent</a:t>
            </a:r>
          </a:p>
          <a:p>
            <a:pPr lvl="1">
              <a:spcBef>
                <a:spcPts val="600"/>
              </a:spcBef>
              <a:spcAft>
                <a:spcPts val="1200"/>
              </a:spcAft>
            </a:pPr>
            <a:r>
              <a:rPr lang="en-US" dirty="0" smtClean="0"/>
              <a:t>number </a:t>
            </a:r>
            <a:r>
              <a:rPr lang="en-US" dirty="0"/>
              <a:t>of “successes” (a) exactly 0, </a:t>
            </a:r>
            <a:r>
              <a:rPr lang="en-US" dirty="0" smtClean="0"/>
              <a:t>(</a:t>
            </a:r>
            <a:r>
              <a:rPr lang="en-US" dirty="0"/>
              <a:t>b) 1 or more, or (c) more than </a:t>
            </a:r>
            <a:r>
              <a:rPr lang="en-US" dirty="0" smtClean="0"/>
              <a:t>one</a:t>
            </a:r>
          </a:p>
          <a:p>
            <a:pPr marL="68580" indent="0">
              <a:spcBef>
                <a:spcPts val="600"/>
              </a:spcBef>
              <a:spcAft>
                <a:spcPts val="1200"/>
              </a:spcAft>
              <a:buNone/>
            </a:pPr>
            <a:endParaRPr lang="en-US" sz="2400" dirty="0"/>
          </a:p>
          <a:p>
            <a:pPr marL="68580" indent="0">
              <a:spcBef>
                <a:spcPts val="600"/>
              </a:spcBef>
              <a:spcAft>
                <a:spcPts val="1200"/>
              </a:spcAft>
              <a:buNone/>
            </a:pPr>
            <a:endParaRPr lang="en-US" sz="2400" dirty="0"/>
          </a:p>
        </p:txBody>
      </p:sp>
      <p:sp>
        <p:nvSpPr>
          <p:cNvPr id="5" name="TextBox 4"/>
          <p:cNvSpPr txBox="1"/>
          <p:nvPr/>
        </p:nvSpPr>
        <p:spPr>
          <a:xfrm>
            <a:off x="5342021" y="6500261"/>
            <a:ext cx="665423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4: Probability Theory </a:t>
            </a:r>
            <a:r>
              <a:rPr lang="en-US" sz="1100" b="1" dirty="0">
                <a:solidFill>
                  <a:schemeClr val="tx2"/>
                </a:solidFill>
              </a:rPr>
              <a:t>– </a:t>
            </a:r>
            <a:r>
              <a:rPr lang="en-US" sz="1100" b="1" dirty="0" smtClean="0">
                <a:solidFill>
                  <a:schemeClr val="tx2"/>
                </a:solidFill>
              </a:rPr>
              <a:t>Excel Demonstration - Rules </a:t>
            </a:r>
            <a:r>
              <a:rPr lang="en-US" sz="1100" b="1" dirty="0">
                <a:solidFill>
                  <a:schemeClr val="tx2"/>
                </a:solidFill>
              </a:rPr>
              <a:t>for Finding Binomial Probabilities in Excel</a:t>
            </a:r>
          </a:p>
        </p:txBody>
      </p:sp>
      <p:sp>
        <p:nvSpPr>
          <p:cNvPr id="17" name="Freeform 16"/>
          <p:cNvSpPr/>
          <p:nvPr/>
        </p:nvSpPr>
        <p:spPr>
          <a:xfrm>
            <a:off x="5342021" y="681614"/>
            <a:ext cx="6309622" cy="1127039"/>
          </a:xfrm>
          <a:custGeom>
            <a:avLst/>
            <a:gdLst>
              <a:gd name="connsiteX0" fmla="*/ 0 w 2254079"/>
              <a:gd name="connsiteY0" fmla="*/ 112704 h 1127039"/>
              <a:gd name="connsiteX1" fmla="*/ 112704 w 2254079"/>
              <a:gd name="connsiteY1" fmla="*/ 0 h 1127039"/>
              <a:gd name="connsiteX2" fmla="*/ 2141375 w 2254079"/>
              <a:gd name="connsiteY2" fmla="*/ 0 h 1127039"/>
              <a:gd name="connsiteX3" fmla="*/ 2254079 w 2254079"/>
              <a:gd name="connsiteY3" fmla="*/ 112704 h 1127039"/>
              <a:gd name="connsiteX4" fmla="*/ 2254079 w 2254079"/>
              <a:gd name="connsiteY4" fmla="*/ 1014335 h 1127039"/>
              <a:gd name="connsiteX5" fmla="*/ 2141375 w 2254079"/>
              <a:gd name="connsiteY5" fmla="*/ 1127039 h 1127039"/>
              <a:gd name="connsiteX6" fmla="*/ 112704 w 2254079"/>
              <a:gd name="connsiteY6" fmla="*/ 1127039 h 1127039"/>
              <a:gd name="connsiteX7" fmla="*/ 0 w 2254079"/>
              <a:gd name="connsiteY7" fmla="*/ 1014335 h 1127039"/>
              <a:gd name="connsiteX8" fmla="*/ 0 w 2254079"/>
              <a:gd name="connsiteY8" fmla="*/ 112704 h 1127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079" h="1127039">
                <a:moveTo>
                  <a:pt x="0" y="112704"/>
                </a:moveTo>
                <a:cubicBezTo>
                  <a:pt x="0" y="50459"/>
                  <a:pt x="50459" y="0"/>
                  <a:pt x="112704" y="0"/>
                </a:cubicBezTo>
                <a:lnTo>
                  <a:pt x="2141375" y="0"/>
                </a:lnTo>
                <a:cubicBezTo>
                  <a:pt x="2203620" y="0"/>
                  <a:pt x="2254079" y="50459"/>
                  <a:pt x="2254079" y="112704"/>
                </a:cubicBezTo>
                <a:lnTo>
                  <a:pt x="2254079" y="1014335"/>
                </a:lnTo>
                <a:cubicBezTo>
                  <a:pt x="2254079" y="1076580"/>
                  <a:pt x="2203620" y="1127039"/>
                  <a:pt x="2141375" y="1127039"/>
                </a:cubicBezTo>
                <a:lnTo>
                  <a:pt x="112704" y="1127039"/>
                </a:lnTo>
                <a:cubicBezTo>
                  <a:pt x="50459" y="1127039"/>
                  <a:pt x="0" y="1076580"/>
                  <a:pt x="0" y="1014335"/>
                </a:cubicBezTo>
                <a:lnTo>
                  <a:pt x="0" y="112704"/>
                </a:lnTo>
                <a:close/>
              </a:path>
            </a:pathLst>
          </a:custGeom>
          <a:solidFill>
            <a:srgbClr val="1696A3"/>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67300" tIns="55870" rIns="67300" bIns="55870" numCol="1" spcCol="1270" anchor="ctr" anchorCtr="0">
            <a:noAutofit/>
          </a:bodyPr>
          <a:lstStyle/>
          <a:p>
            <a:pPr lvl="0" algn="ctr" defTabSz="800100" rtl="0">
              <a:lnSpc>
                <a:spcPct val="90000"/>
              </a:lnSpc>
              <a:spcBef>
                <a:spcPct val="0"/>
              </a:spcBef>
              <a:spcAft>
                <a:spcPct val="35000"/>
              </a:spcAft>
            </a:pPr>
            <a:r>
              <a:rPr lang="en-US" sz="2800" kern="1200" dirty="0" smtClean="0">
                <a:solidFill>
                  <a:schemeClr val="bg1"/>
                </a:solidFill>
              </a:rPr>
              <a:t>To solve in Excel, we would use the following formulas:</a:t>
            </a:r>
            <a:endParaRPr lang="en-US" sz="2800" kern="1200" dirty="0">
              <a:solidFill>
                <a:schemeClr val="bg1"/>
              </a:solidFill>
            </a:endParaRPr>
          </a:p>
        </p:txBody>
      </p:sp>
      <p:sp>
        <p:nvSpPr>
          <p:cNvPr id="19" name="Freeform 18"/>
          <p:cNvSpPr/>
          <p:nvPr/>
        </p:nvSpPr>
        <p:spPr>
          <a:xfrm>
            <a:off x="5792837" y="2090413"/>
            <a:ext cx="5362128" cy="1097280"/>
          </a:xfrm>
          <a:custGeom>
            <a:avLst/>
            <a:gdLst>
              <a:gd name="connsiteX0" fmla="*/ 0 w 1803263"/>
              <a:gd name="connsiteY0" fmla="*/ 112704 h 1127039"/>
              <a:gd name="connsiteX1" fmla="*/ 112704 w 1803263"/>
              <a:gd name="connsiteY1" fmla="*/ 0 h 1127039"/>
              <a:gd name="connsiteX2" fmla="*/ 1690559 w 1803263"/>
              <a:gd name="connsiteY2" fmla="*/ 0 h 1127039"/>
              <a:gd name="connsiteX3" fmla="*/ 1803263 w 1803263"/>
              <a:gd name="connsiteY3" fmla="*/ 112704 h 1127039"/>
              <a:gd name="connsiteX4" fmla="*/ 1803263 w 1803263"/>
              <a:gd name="connsiteY4" fmla="*/ 1014335 h 1127039"/>
              <a:gd name="connsiteX5" fmla="*/ 1690559 w 1803263"/>
              <a:gd name="connsiteY5" fmla="*/ 1127039 h 1127039"/>
              <a:gd name="connsiteX6" fmla="*/ 112704 w 1803263"/>
              <a:gd name="connsiteY6" fmla="*/ 1127039 h 1127039"/>
              <a:gd name="connsiteX7" fmla="*/ 0 w 1803263"/>
              <a:gd name="connsiteY7" fmla="*/ 1014335 h 1127039"/>
              <a:gd name="connsiteX8" fmla="*/ 0 w 1803263"/>
              <a:gd name="connsiteY8" fmla="*/ 112704 h 1127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3263" h="1127039">
                <a:moveTo>
                  <a:pt x="0" y="112704"/>
                </a:moveTo>
                <a:cubicBezTo>
                  <a:pt x="0" y="50459"/>
                  <a:pt x="50459" y="0"/>
                  <a:pt x="112704" y="0"/>
                </a:cubicBezTo>
                <a:lnTo>
                  <a:pt x="1690559" y="0"/>
                </a:lnTo>
                <a:cubicBezTo>
                  <a:pt x="1752804" y="0"/>
                  <a:pt x="1803263" y="50459"/>
                  <a:pt x="1803263" y="112704"/>
                </a:cubicBezTo>
                <a:lnTo>
                  <a:pt x="1803263" y="1014335"/>
                </a:lnTo>
                <a:cubicBezTo>
                  <a:pt x="1803263" y="1076580"/>
                  <a:pt x="1752804" y="1127039"/>
                  <a:pt x="1690559" y="1127039"/>
                </a:cubicBezTo>
                <a:lnTo>
                  <a:pt x="112704" y="1127039"/>
                </a:lnTo>
                <a:cubicBezTo>
                  <a:pt x="50459" y="1127039"/>
                  <a:pt x="0" y="1076580"/>
                  <a:pt x="0" y="1014335"/>
                </a:cubicBezTo>
                <a:lnTo>
                  <a:pt x="0" y="112704"/>
                </a:lnTo>
                <a:close/>
              </a:path>
            </a:pathLst>
          </a:custGeom>
          <a:ln>
            <a:solidFill>
              <a:srgbClr val="225479"/>
            </a:solidFill>
          </a:ln>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2060" tIns="45710" rIns="52060" bIns="45710" numCol="1" spcCol="1270" anchor="ctr" anchorCtr="0">
            <a:noAutofit/>
          </a:bodyPr>
          <a:lstStyle/>
          <a:p>
            <a:pPr lvl="0" algn="ctr" defTabSz="444500" rtl="0">
              <a:lnSpc>
                <a:spcPct val="90000"/>
              </a:lnSpc>
              <a:spcBef>
                <a:spcPct val="0"/>
              </a:spcBef>
            </a:pPr>
            <a:r>
              <a:rPr lang="en-US" sz="2400" b="1" i="1" kern="1200" dirty="0" smtClean="0"/>
              <a:t>BINOMDIST</a:t>
            </a:r>
            <a:r>
              <a:rPr lang="en-US" sz="2400" b="1" kern="1200" dirty="0" smtClean="0"/>
              <a:t>(0,3,0.05,</a:t>
            </a:r>
            <a:r>
              <a:rPr lang="en-US" sz="2400" b="1" i="1" kern="1200" dirty="0" smtClean="0"/>
              <a:t>FALSE</a:t>
            </a:r>
            <a:r>
              <a:rPr lang="en-US" sz="2400" b="1" kern="1200" dirty="0" smtClean="0"/>
              <a:t>)</a:t>
            </a:r>
            <a:r>
              <a:rPr lang="en-US" sz="2400" kern="1200" dirty="0" smtClean="0"/>
              <a:t> </a:t>
            </a:r>
          </a:p>
          <a:p>
            <a:pPr lvl="0" algn="ctr" defTabSz="444500" rtl="0">
              <a:lnSpc>
                <a:spcPct val="90000"/>
              </a:lnSpc>
              <a:spcBef>
                <a:spcPct val="0"/>
              </a:spcBef>
            </a:pPr>
            <a:r>
              <a:rPr lang="en-US" sz="2400" kern="1200" dirty="0" smtClean="0"/>
              <a:t>to get the result of: 0.857375 or around 86 percent</a:t>
            </a:r>
            <a:endParaRPr lang="en-US" sz="2400" kern="1200" dirty="0"/>
          </a:p>
        </p:txBody>
      </p:sp>
      <p:sp>
        <p:nvSpPr>
          <p:cNvPr id="21" name="Freeform 20"/>
          <p:cNvSpPr/>
          <p:nvPr/>
        </p:nvSpPr>
        <p:spPr>
          <a:xfrm>
            <a:off x="5792837" y="3499213"/>
            <a:ext cx="5362128" cy="1097280"/>
          </a:xfrm>
          <a:custGeom>
            <a:avLst/>
            <a:gdLst>
              <a:gd name="connsiteX0" fmla="*/ 0 w 1803263"/>
              <a:gd name="connsiteY0" fmla="*/ 112704 h 1127039"/>
              <a:gd name="connsiteX1" fmla="*/ 112704 w 1803263"/>
              <a:gd name="connsiteY1" fmla="*/ 0 h 1127039"/>
              <a:gd name="connsiteX2" fmla="*/ 1690559 w 1803263"/>
              <a:gd name="connsiteY2" fmla="*/ 0 h 1127039"/>
              <a:gd name="connsiteX3" fmla="*/ 1803263 w 1803263"/>
              <a:gd name="connsiteY3" fmla="*/ 112704 h 1127039"/>
              <a:gd name="connsiteX4" fmla="*/ 1803263 w 1803263"/>
              <a:gd name="connsiteY4" fmla="*/ 1014335 h 1127039"/>
              <a:gd name="connsiteX5" fmla="*/ 1690559 w 1803263"/>
              <a:gd name="connsiteY5" fmla="*/ 1127039 h 1127039"/>
              <a:gd name="connsiteX6" fmla="*/ 112704 w 1803263"/>
              <a:gd name="connsiteY6" fmla="*/ 1127039 h 1127039"/>
              <a:gd name="connsiteX7" fmla="*/ 0 w 1803263"/>
              <a:gd name="connsiteY7" fmla="*/ 1014335 h 1127039"/>
              <a:gd name="connsiteX8" fmla="*/ 0 w 1803263"/>
              <a:gd name="connsiteY8" fmla="*/ 112704 h 1127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3263" h="1127039">
                <a:moveTo>
                  <a:pt x="0" y="112704"/>
                </a:moveTo>
                <a:cubicBezTo>
                  <a:pt x="0" y="50459"/>
                  <a:pt x="50459" y="0"/>
                  <a:pt x="112704" y="0"/>
                </a:cubicBezTo>
                <a:lnTo>
                  <a:pt x="1690559" y="0"/>
                </a:lnTo>
                <a:cubicBezTo>
                  <a:pt x="1752804" y="0"/>
                  <a:pt x="1803263" y="50459"/>
                  <a:pt x="1803263" y="112704"/>
                </a:cubicBezTo>
                <a:lnTo>
                  <a:pt x="1803263" y="1014335"/>
                </a:lnTo>
                <a:cubicBezTo>
                  <a:pt x="1803263" y="1076580"/>
                  <a:pt x="1752804" y="1127039"/>
                  <a:pt x="1690559" y="1127039"/>
                </a:cubicBezTo>
                <a:lnTo>
                  <a:pt x="112704" y="1127039"/>
                </a:lnTo>
                <a:cubicBezTo>
                  <a:pt x="50459" y="1127039"/>
                  <a:pt x="0" y="1076580"/>
                  <a:pt x="0" y="1014335"/>
                </a:cubicBezTo>
                <a:lnTo>
                  <a:pt x="0" y="112704"/>
                </a:lnTo>
                <a:close/>
              </a:path>
            </a:pathLst>
          </a:custGeom>
          <a:ln>
            <a:solidFill>
              <a:srgbClr val="225479"/>
            </a:solidFill>
          </a:ln>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2060" tIns="45710" rIns="52060" bIns="45710" numCol="1" spcCol="1270" anchor="ctr" anchorCtr="0">
            <a:noAutofit/>
          </a:bodyPr>
          <a:lstStyle/>
          <a:p>
            <a:pPr lvl="0" algn="ctr" defTabSz="444500" rtl="0">
              <a:lnSpc>
                <a:spcPct val="90000"/>
              </a:lnSpc>
              <a:spcBef>
                <a:spcPct val="0"/>
              </a:spcBef>
            </a:pPr>
            <a:r>
              <a:rPr lang="en-US" sz="2400" b="1" kern="1200" dirty="0" smtClean="0"/>
              <a:t>1 - </a:t>
            </a:r>
            <a:r>
              <a:rPr lang="en-US" sz="2400" b="1" i="1" kern="1200" dirty="0" smtClean="0"/>
              <a:t>BINOMDIST</a:t>
            </a:r>
            <a:r>
              <a:rPr lang="en-US" sz="2400" b="1" kern="1200" dirty="0" smtClean="0"/>
              <a:t>(0,3,0.05,</a:t>
            </a:r>
            <a:r>
              <a:rPr lang="en-US" sz="2400" b="1" i="1" kern="1200" dirty="0" smtClean="0"/>
              <a:t>FALSE</a:t>
            </a:r>
            <a:r>
              <a:rPr lang="en-US" sz="2400" b="1" kern="1200" dirty="0" smtClean="0"/>
              <a:t>) </a:t>
            </a:r>
          </a:p>
          <a:p>
            <a:pPr lvl="0" algn="ctr" defTabSz="444500" rtl="0">
              <a:lnSpc>
                <a:spcPct val="90000"/>
              </a:lnSpc>
              <a:spcBef>
                <a:spcPct val="0"/>
              </a:spcBef>
            </a:pPr>
            <a:r>
              <a:rPr lang="en-US" sz="2400" kern="1200" dirty="0" smtClean="0"/>
              <a:t>to get the result of: 0.142625 or around 14 percent</a:t>
            </a:r>
            <a:endParaRPr lang="en-US" sz="2400" kern="1200" dirty="0"/>
          </a:p>
        </p:txBody>
      </p:sp>
      <p:sp>
        <p:nvSpPr>
          <p:cNvPr id="23" name="Freeform 22"/>
          <p:cNvSpPr/>
          <p:nvPr/>
        </p:nvSpPr>
        <p:spPr>
          <a:xfrm>
            <a:off x="5792837" y="4908013"/>
            <a:ext cx="5362128" cy="1097280"/>
          </a:xfrm>
          <a:custGeom>
            <a:avLst/>
            <a:gdLst>
              <a:gd name="connsiteX0" fmla="*/ 0 w 1803263"/>
              <a:gd name="connsiteY0" fmla="*/ 112704 h 1127039"/>
              <a:gd name="connsiteX1" fmla="*/ 112704 w 1803263"/>
              <a:gd name="connsiteY1" fmla="*/ 0 h 1127039"/>
              <a:gd name="connsiteX2" fmla="*/ 1690559 w 1803263"/>
              <a:gd name="connsiteY2" fmla="*/ 0 h 1127039"/>
              <a:gd name="connsiteX3" fmla="*/ 1803263 w 1803263"/>
              <a:gd name="connsiteY3" fmla="*/ 112704 h 1127039"/>
              <a:gd name="connsiteX4" fmla="*/ 1803263 w 1803263"/>
              <a:gd name="connsiteY4" fmla="*/ 1014335 h 1127039"/>
              <a:gd name="connsiteX5" fmla="*/ 1690559 w 1803263"/>
              <a:gd name="connsiteY5" fmla="*/ 1127039 h 1127039"/>
              <a:gd name="connsiteX6" fmla="*/ 112704 w 1803263"/>
              <a:gd name="connsiteY6" fmla="*/ 1127039 h 1127039"/>
              <a:gd name="connsiteX7" fmla="*/ 0 w 1803263"/>
              <a:gd name="connsiteY7" fmla="*/ 1014335 h 1127039"/>
              <a:gd name="connsiteX8" fmla="*/ 0 w 1803263"/>
              <a:gd name="connsiteY8" fmla="*/ 112704 h 1127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3263" h="1127039">
                <a:moveTo>
                  <a:pt x="0" y="112704"/>
                </a:moveTo>
                <a:cubicBezTo>
                  <a:pt x="0" y="50459"/>
                  <a:pt x="50459" y="0"/>
                  <a:pt x="112704" y="0"/>
                </a:cubicBezTo>
                <a:lnTo>
                  <a:pt x="1690559" y="0"/>
                </a:lnTo>
                <a:cubicBezTo>
                  <a:pt x="1752804" y="0"/>
                  <a:pt x="1803263" y="50459"/>
                  <a:pt x="1803263" y="112704"/>
                </a:cubicBezTo>
                <a:lnTo>
                  <a:pt x="1803263" y="1014335"/>
                </a:lnTo>
                <a:cubicBezTo>
                  <a:pt x="1803263" y="1076580"/>
                  <a:pt x="1752804" y="1127039"/>
                  <a:pt x="1690559" y="1127039"/>
                </a:cubicBezTo>
                <a:lnTo>
                  <a:pt x="112704" y="1127039"/>
                </a:lnTo>
                <a:cubicBezTo>
                  <a:pt x="50459" y="1127039"/>
                  <a:pt x="0" y="1076580"/>
                  <a:pt x="0" y="1014335"/>
                </a:cubicBezTo>
                <a:lnTo>
                  <a:pt x="0" y="112704"/>
                </a:lnTo>
                <a:close/>
              </a:path>
            </a:pathLst>
          </a:custGeom>
          <a:ln>
            <a:solidFill>
              <a:srgbClr val="225479"/>
            </a:solidFill>
          </a:ln>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2060" tIns="45710" rIns="52060" bIns="45710" numCol="1" spcCol="1270" anchor="ctr" anchorCtr="0">
            <a:noAutofit/>
          </a:bodyPr>
          <a:lstStyle/>
          <a:p>
            <a:pPr lvl="0" algn="ctr" defTabSz="444500" rtl="0">
              <a:lnSpc>
                <a:spcPct val="90000"/>
              </a:lnSpc>
              <a:spcBef>
                <a:spcPct val="0"/>
              </a:spcBef>
            </a:pPr>
            <a:r>
              <a:rPr lang="en-US" sz="2400" b="1" kern="1200" dirty="0" smtClean="0"/>
              <a:t>1 - </a:t>
            </a:r>
            <a:r>
              <a:rPr lang="en-US" sz="2400" b="1" i="1" kern="1200" dirty="0" smtClean="0"/>
              <a:t>BINOMDIST</a:t>
            </a:r>
            <a:r>
              <a:rPr lang="en-US" sz="2400" b="1" kern="1200" dirty="0" smtClean="0"/>
              <a:t>(1,3,0.05,</a:t>
            </a:r>
            <a:r>
              <a:rPr lang="en-US" sz="2400" b="1" i="1" kern="1200" dirty="0" smtClean="0"/>
              <a:t>TRUE</a:t>
            </a:r>
            <a:r>
              <a:rPr lang="en-US" sz="2400" b="1" kern="1200" dirty="0" smtClean="0"/>
              <a:t>) </a:t>
            </a:r>
          </a:p>
          <a:p>
            <a:pPr lvl="0" algn="ctr" defTabSz="444500" rtl="0">
              <a:lnSpc>
                <a:spcPct val="90000"/>
              </a:lnSpc>
              <a:spcBef>
                <a:spcPct val="0"/>
              </a:spcBef>
            </a:pPr>
            <a:r>
              <a:rPr lang="en-US" sz="2400" kern="1200" dirty="0" smtClean="0"/>
              <a:t>to get the result of: 0.142625 or around 14 percent</a:t>
            </a:r>
            <a:endParaRPr lang="en-US" sz="2400" kern="1200" dirty="0"/>
          </a:p>
        </p:txBody>
      </p:sp>
    </p:spTree>
    <p:extLst>
      <p:ext uri="{BB962C8B-B14F-4D97-AF65-F5344CB8AC3E}">
        <p14:creationId xmlns:p14="http://schemas.microsoft.com/office/powerpoint/2010/main" val="266450023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750"/>
                                        <p:tgtEl>
                                          <p:spTgt spid="2">
                                            <p:txEl>
                                              <p:pRg st="3" end="3"/>
                                            </p:txEl>
                                          </p:spTgt>
                                        </p:tgtEl>
                                      </p:cBhvr>
                                    </p:animEffect>
                                    <p:anim calcmode="lin" valueType="num">
                                      <p:cBhvr>
                                        <p:cTn id="22"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17" grpId="0" animBg="1"/>
      <p:bldP spid="19" grpId="0" animBg="1"/>
      <p:bldP spid="21" grpId="0" animBg="1"/>
      <p:bldP spid="23"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244187" y="1123310"/>
            <a:ext cx="9937187" cy="5091510"/>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r>
              <a:rPr lang="en-US" sz="2200" dirty="0"/>
              <a:t>Company S, the accounting firm, knows that to resolve </a:t>
            </a:r>
            <a:r>
              <a:rPr lang="en-US" sz="2200" dirty="0" smtClean="0"/>
              <a:t>client </a:t>
            </a:r>
            <a:r>
              <a:rPr lang="en-US" sz="2200" dirty="0"/>
              <a:t>inquires on the same day is highly important for keeping client satisfaction. This means the client relations department works quickly to resolve inquiries on the same day. Past data from the customer </a:t>
            </a:r>
            <a:r>
              <a:rPr lang="en-US" sz="2200" dirty="0" smtClean="0"/>
              <a:t>relationship </a:t>
            </a:r>
            <a:r>
              <a:rPr lang="en-US" sz="2200" dirty="0"/>
              <a:t>management database indicates that the likelihood is 0.70 that client inquiries that come in on a Monday (the busiest day of the week) will be resolved on the same day. For the first five inquiries submitted on a given Monday:</a:t>
            </a:r>
          </a:p>
          <a:p>
            <a:pPr marL="342900" indent="-342900">
              <a:buFont typeface="Wingdings" panose="05000000000000000000" pitchFamily="2" charset="2"/>
              <a:buChar char="§"/>
            </a:pPr>
            <a:r>
              <a:rPr lang="en-US" sz="2200" dirty="0" smtClean="0"/>
              <a:t>What </a:t>
            </a:r>
            <a:r>
              <a:rPr lang="en-US" sz="2200" dirty="0"/>
              <a:t>is the probability that all 5 will be resolved on the same day?</a:t>
            </a:r>
          </a:p>
          <a:p>
            <a:pPr marL="342900" lvl="0" indent="-342900">
              <a:buFont typeface="Wingdings" panose="05000000000000000000" pitchFamily="2" charset="2"/>
              <a:buChar char="§"/>
            </a:pPr>
            <a:r>
              <a:rPr lang="en-US" sz="2200" dirty="0"/>
              <a:t>What is the probability that at least 3 will be resolved on the same day?</a:t>
            </a:r>
          </a:p>
          <a:p>
            <a:pPr marL="342900" lvl="0" indent="-342900">
              <a:buFont typeface="Wingdings" panose="05000000000000000000" pitchFamily="2" charset="2"/>
              <a:buChar char="§"/>
            </a:pPr>
            <a:r>
              <a:rPr lang="en-US" sz="2200" dirty="0"/>
              <a:t>What is the probability that fewer than 2 will be resolved on the same day?</a:t>
            </a:r>
          </a:p>
          <a:p>
            <a:endParaRPr lang="en-US" sz="2200" dirty="0" smtClean="0"/>
          </a:p>
          <a:p>
            <a:pPr defTabSz="1244600"/>
            <a:endParaRPr lang="en-US" sz="2200" kern="1200" dirty="0" smtClean="0"/>
          </a:p>
        </p:txBody>
      </p:sp>
      <p:sp>
        <p:nvSpPr>
          <p:cNvPr id="8" name="Freeform 7"/>
          <p:cNvSpPr/>
          <p:nvPr/>
        </p:nvSpPr>
        <p:spPr>
          <a:xfrm>
            <a:off x="1370905" y="738273"/>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sp>
        <p:nvSpPr>
          <p:cNvPr id="5" name="TextBox 4"/>
          <p:cNvSpPr txBox="1"/>
          <p:nvPr/>
        </p:nvSpPr>
        <p:spPr>
          <a:xfrm>
            <a:off x="5342021" y="6500261"/>
            <a:ext cx="665423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4: Probability Theory </a:t>
            </a:r>
            <a:r>
              <a:rPr lang="en-US" sz="1100" b="1" dirty="0">
                <a:solidFill>
                  <a:schemeClr val="tx2"/>
                </a:solidFill>
              </a:rPr>
              <a:t>– </a:t>
            </a:r>
            <a:r>
              <a:rPr lang="en-US" sz="1100" b="1" dirty="0" smtClean="0">
                <a:solidFill>
                  <a:schemeClr val="tx2"/>
                </a:solidFill>
              </a:rPr>
              <a:t>Excel Demonstration - Rules </a:t>
            </a:r>
            <a:r>
              <a:rPr lang="en-US" sz="1100" b="1" dirty="0">
                <a:solidFill>
                  <a:schemeClr val="tx2"/>
                </a:solidFill>
              </a:rPr>
              <a:t>for Finding Binomial Probabilities in Excel</a:t>
            </a:r>
          </a:p>
        </p:txBody>
      </p:sp>
    </p:spTree>
    <p:extLst>
      <p:ext uri="{BB962C8B-B14F-4D97-AF65-F5344CB8AC3E}">
        <p14:creationId xmlns:p14="http://schemas.microsoft.com/office/powerpoint/2010/main" val="84769124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750"/>
                                        <p:tgtEl>
                                          <p:spTgt spid="7">
                                            <p:txEl>
                                              <p:pRg st="1" end="1"/>
                                            </p:txEl>
                                          </p:spTgt>
                                        </p:tgtEl>
                                      </p:cBhvr>
                                    </p:animEffect>
                                    <p:anim calcmode="lin" valueType="num">
                                      <p:cBhvr>
                                        <p:cTn id="8" dur="75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750"/>
                                        <p:tgtEl>
                                          <p:spTgt spid="7">
                                            <p:txEl>
                                              <p:pRg st="2" end="2"/>
                                            </p:txEl>
                                          </p:spTgt>
                                        </p:tgtEl>
                                      </p:cBhvr>
                                    </p:animEffect>
                                    <p:anim calcmode="lin" valueType="num">
                                      <p:cBhvr>
                                        <p:cTn id="15" dur="75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fade">
                                      <p:cBhvr>
                                        <p:cTn id="21" dur="750"/>
                                        <p:tgtEl>
                                          <p:spTgt spid="7">
                                            <p:txEl>
                                              <p:pRg st="3" end="3"/>
                                            </p:txEl>
                                          </p:spTgt>
                                        </p:tgtEl>
                                      </p:cBhvr>
                                    </p:animEffect>
                                    <p:anim calcmode="lin" valueType="num">
                                      <p:cBhvr>
                                        <p:cTn id="22" dur="75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3265" y="978567"/>
            <a:ext cx="4552293" cy="5026725"/>
          </a:xfrm>
        </p:spPr>
        <p:txBody>
          <a:bodyPr>
            <a:normAutofit/>
          </a:bodyPr>
          <a:lstStyle/>
          <a:p>
            <a:pPr>
              <a:spcBef>
                <a:spcPts val="600"/>
              </a:spcBef>
              <a:spcAft>
                <a:spcPts val="1200"/>
              </a:spcAft>
            </a:pPr>
            <a:r>
              <a:rPr lang="en-US" dirty="0"/>
              <a:t>The key parameters to this problem are: </a:t>
            </a:r>
            <a:endParaRPr lang="en-US" dirty="0" smtClean="0"/>
          </a:p>
          <a:p>
            <a:pPr lvl="1">
              <a:spcBef>
                <a:spcPts val="600"/>
              </a:spcBef>
              <a:spcAft>
                <a:spcPts val="1200"/>
              </a:spcAft>
            </a:pPr>
            <a:r>
              <a:rPr lang="en-US" dirty="0"/>
              <a:t>sample size (trials) </a:t>
            </a:r>
            <a:r>
              <a:rPr lang="en-US" i="1" dirty="0"/>
              <a:t>N </a:t>
            </a:r>
            <a:r>
              <a:rPr lang="en-US" dirty="0"/>
              <a:t>= </a:t>
            </a:r>
            <a:r>
              <a:rPr lang="en-US" dirty="0" smtClean="0"/>
              <a:t>5</a:t>
            </a:r>
          </a:p>
          <a:p>
            <a:pPr lvl="1">
              <a:spcBef>
                <a:spcPts val="600"/>
              </a:spcBef>
              <a:spcAft>
                <a:spcPts val="1200"/>
              </a:spcAft>
            </a:pPr>
            <a:r>
              <a:rPr lang="en-US" dirty="0"/>
              <a:t>probability of success </a:t>
            </a:r>
            <a:r>
              <a:rPr lang="en-US" i="1" dirty="0"/>
              <a:t>p </a:t>
            </a:r>
            <a:r>
              <a:rPr lang="en-US" dirty="0"/>
              <a:t>= 70 </a:t>
            </a:r>
            <a:r>
              <a:rPr lang="en-US" dirty="0" smtClean="0"/>
              <a:t>percent</a:t>
            </a:r>
          </a:p>
          <a:p>
            <a:pPr lvl="1">
              <a:spcBef>
                <a:spcPts val="600"/>
              </a:spcBef>
              <a:spcAft>
                <a:spcPts val="1200"/>
              </a:spcAft>
            </a:pPr>
            <a:r>
              <a:rPr lang="en-US" dirty="0"/>
              <a:t>number of successes (a) exactly 5, (b) 3 or more, or (c) fewer than two</a:t>
            </a:r>
            <a:endParaRPr lang="en-US" dirty="0" smtClean="0"/>
          </a:p>
          <a:p>
            <a:pPr lvl="1">
              <a:spcBef>
                <a:spcPts val="600"/>
              </a:spcBef>
              <a:spcAft>
                <a:spcPts val="1200"/>
              </a:spcAft>
            </a:pPr>
            <a:endParaRPr lang="en-US" dirty="0"/>
          </a:p>
          <a:p>
            <a:pPr marL="68580" indent="0">
              <a:spcBef>
                <a:spcPts val="600"/>
              </a:spcBef>
              <a:spcAft>
                <a:spcPts val="1200"/>
              </a:spcAft>
              <a:buNone/>
            </a:pPr>
            <a:endParaRPr lang="en-US" dirty="0"/>
          </a:p>
        </p:txBody>
      </p:sp>
      <p:sp>
        <p:nvSpPr>
          <p:cNvPr id="5" name="TextBox 4"/>
          <p:cNvSpPr txBox="1"/>
          <p:nvPr/>
        </p:nvSpPr>
        <p:spPr>
          <a:xfrm>
            <a:off x="5342021" y="6500261"/>
            <a:ext cx="665423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4: Probability Theory </a:t>
            </a:r>
            <a:r>
              <a:rPr lang="en-US" sz="1100" b="1" dirty="0">
                <a:solidFill>
                  <a:schemeClr val="tx2"/>
                </a:solidFill>
              </a:rPr>
              <a:t>– </a:t>
            </a:r>
            <a:r>
              <a:rPr lang="en-US" sz="1100" b="1" dirty="0" smtClean="0">
                <a:solidFill>
                  <a:schemeClr val="tx2"/>
                </a:solidFill>
              </a:rPr>
              <a:t>Excel Demonstration - Rules </a:t>
            </a:r>
            <a:r>
              <a:rPr lang="en-US" sz="1100" b="1" dirty="0">
                <a:solidFill>
                  <a:schemeClr val="tx2"/>
                </a:solidFill>
              </a:rPr>
              <a:t>for Finding Binomial Probabilities in Excel</a:t>
            </a:r>
          </a:p>
        </p:txBody>
      </p:sp>
      <p:sp>
        <p:nvSpPr>
          <p:cNvPr id="17" name="Freeform 16"/>
          <p:cNvSpPr/>
          <p:nvPr/>
        </p:nvSpPr>
        <p:spPr>
          <a:xfrm>
            <a:off x="5342021" y="681614"/>
            <a:ext cx="6309622" cy="1127039"/>
          </a:xfrm>
          <a:custGeom>
            <a:avLst/>
            <a:gdLst>
              <a:gd name="connsiteX0" fmla="*/ 0 w 2254079"/>
              <a:gd name="connsiteY0" fmla="*/ 112704 h 1127039"/>
              <a:gd name="connsiteX1" fmla="*/ 112704 w 2254079"/>
              <a:gd name="connsiteY1" fmla="*/ 0 h 1127039"/>
              <a:gd name="connsiteX2" fmla="*/ 2141375 w 2254079"/>
              <a:gd name="connsiteY2" fmla="*/ 0 h 1127039"/>
              <a:gd name="connsiteX3" fmla="*/ 2254079 w 2254079"/>
              <a:gd name="connsiteY3" fmla="*/ 112704 h 1127039"/>
              <a:gd name="connsiteX4" fmla="*/ 2254079 w 2254079"/>
              <a:gd name="connsiteY4" fmla="*/ 1014335 h 1127039"/>
              <a:gd name="connsiteX5" fmla="*/ 2141375 w 2254079"/>
              <a:gd name="connsiteY5" fmla="*/ 1127039 h 1127039"/>
              <a:gd name="connsiteX6" fmla="*/ 112704 w 2254079"/>
              <a:gd name="connsiteY6" fmla="*/ 1127039 h 1127039"/>
              <a:gd name="connsiteX7" fmla="*/ 0 w 2254079"/>
              <a:gd name="connsiteY7" fmla="*/ 1014335 h 1127039"/>
              <a:gd name="connsiteX8" fmla="*/ 0 w 2254079"/>
              <a:gd name="connsiteY8" fmla="*/ 112704 h 1127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079" h="1127039">
                <a:moveTo>
                  <a:pt x="0" y="112704"/>
                </a:moveTo>
                <a:cubicBezTo>
                  <a:pt x="0" y="50459"/>
                  <a:pt x="50459" y="0"/>
                  <a:pt x="112704" y="0"/>
                </a:cubicBezTo>
                <a:lnTo>
                  <a:pt x="2141375" y="0"/>
                </a:lnTo>
                <a:cubicBezTo>
                  <a:pt x="2203620" y="0"/>
                  <a:pt x="2254079" y="50459"/>
                  <a:pt x="2254079" y="112704"/>
                </a:cubicBezTo>
                <a:lnTo>
                  <a:pt x="2254079" y="1014335"/>
                </a:lnTo>
                <a:cubicBezTo>
                  <a:pt x="2254079" y="1076580"/>
                  <a:pt x="2203620" y="1127039"/>
                  <a:pt x="2141375" y="1127039"/>
                </a:cubicBezTo>
                <a:lnTo>
                  <a:pt x="112704" y="1127039"/>
                </a:lnTo>
                <a:cubicBezTo>
                  <a:pt x="50459" y="1127039"/>
                  <a:pt x="0" y="1076580"/>
                  <a:pt x="0" y="1014335"/>
                </a:cubicBezTo>
                <a:lnTo>
                  <a:pt x="0" y="112704"/>
                </a:lnTo>
                <a:close/>
              </a:path>
            </a:pathLst>
          </a:custGeom>
          <a:solidFill>
            <a:srgbClr val="1696A3"/>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67300" tIns="55870" rIns="67300" bIns="55870" numCol="1" spcCol="1270" anchor="ctr" anchorCtr="0">
            <a:noAutofit/>
          </a:bodyPr>
          <a:lstStyle/>
          <a:p>
            <a:pPr lvl="0" algn="ctr" defTabSz="800100" rtl="0">
              <a:lnSpc>
                <a:spcPct val="90000"/>
              </a:lnSpc>
              <a:spcBef>
                <a:spcPct val="0"/>
              </a:spcBef>
              <a:spcAft>
                <a:spcPct val="35000"/>
              </a:spcAft>
            </a:pPr>
            <a:r>
              <a:rPr lang="en-US" sz="2800" kern="1200" dirty="0" smtClean="0">
                <a:solidFill>
                  <a:schemeClr val="bg1"/>
                </a:solidFill>
              </a:rPr>
              <a:t>To solve in Excel, we would use the following formulas:</a:t>
            </a:r>
            <a:endParaRPr lang="en-US" sz="2800" kern="1200" dirty="0">
              <a:solidFill>
                <a:schemeClr val="bg1"/>
              </a:solidFill>
            </a:endParaRPr>
          </a:p>
        </p:txBody>
      </p:sp>
      <p:sp>
        <p:nvSpPr>
          <p:cNvPr id="19" name="Freeform 18"/>
          <p:cNvSpPr/>
          <p:nvPr/>
        </p:nvSpPr>
        <p:spPr>
          <a:xfrm>
            <a:off x="5792837" y="2090413"/>
            <a:ext cx="5362128" cy="1097280"/>
          </a:xfrm>
          <a:custGeom>
            <a:avLst/>
            <a:gdLst>
              <a:gd name="connsiteX0" fmla="*/ 0 w 1803263"/>
              <a:gd name="connsiteY0" fmla="*/ 112704 h 1127039"/>
              <a:gd name="connsiteX1" fmla="*/ 112704 w 1803263"/>
              <a:gd name="connsiteY1" fmla="*/ 0 h 1127039"/>
              <a:gd name="connsiteX2" fmla="*/ 1690559 w 1803263"/>
              <a:gd name="connsiteY2" fmla="*/ 0 h 1127039"/>
              <a:gd name="connsiteX3" fmla="*/ 1803263 w 1803263"/>
              <a:gd name="connsiteY3" fmla="*/ 112704 h 1127039"/>
              <a:gd name="connsiteX4" fmla="*/ 1803263 w 1803263"/>
              <a:gd name="connsiteY4" fmla="*/ 1014335 h 1127039"/>
              <a:gd name="connsiteX5" fmla="*/ 1690559 w 1803263"/>
              <a:gd name="connsiteY5" fmla="*/ 1127039 h 1127039"/>
              <a:gd name="connsiteX6" fmla="*/ 112704 w 1803263"/>
              <a:gd name="connsiteY6" fmla="*/ 1127039 h 1127039"/>
              <a:gd name="connsiteX7" fmla="*/ 0 w 1803263"/>
              <a:gd name="connsiteY7" fmla="*/ 1014335 h 1127039"/>
              <a:gd name="connsiteX8" fmla="*/ 0 w 1803263"/>
              <a:gd name="connsiteY8" fmla="*/ 112704 h 1127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3263" h="1127039">
                <a:moveTo>
                  <a:pt x="0" y="112704"/>
                </a:moveTo>
                <a:cubicBezTo>
                  <a:pt x="0" y="50459"/>
                  <a:pt x="50459" y="0"/>
                  <a:pt x="112704" y="0"/>
                </a:cubicBezTo>
                <a:lnTo>
                  <a:pt x="1690559" y="0"/>
                </a:lnTo>
                <a:cubicBezTo>
                  <a:pt x="1752804" y="0"/>
                  <a:pt x="1803263" y="50459"/>
                  <a:pt x="1803263" y="112704"/>
                </a:cubicBezTo>
                <a:lnTo>
                  <a:pt x="1803263" y="1014335"/>
                </a:lnTo>
                <a:cubicBezTo>
                  <a:pt x="1803263" y="1076580"/>
                  <a:pt x="1752804" y="1127039"/>
                  <a:pt x="1690559" y="1127039"/>
                </a:cubicBezTo>
                <a:lnTo>
                  <a:pt x="112704" y="1127039"/>
                </a:lnTo>
                <a:cubicBezTo>
                  <a:pt x="50459" y="1127039"/>
                  <a:pt x="0" y="1076580"/>
                  <a:pt x="0" y="1014335"/>
                </a:cubicBezTo>
                <a:lnTo>
                  <a:pt x="0" y="112704"/>
                </a:lnTo>
                <a:close/>
              </a:path>
            </a:pathLst>
          </a:custGeom>
          <a:ln>
            <a:solidFill>
              <a:srgbClr val="225479"/>
            </a:solidFill>
          </a:ln>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2060" tIns="45710" rIns="52060" bIns="45710" numCol="1" spcCol="1270" anchor="ctr" anchorCtr="0">
            <a:noAutofit/>
          </a:bodyPr>
          <a:lstStyle/>
          <a:p>
            <a:pPr lvl="0" algn="ctr" defTabSz="444500">
              <a:lnSpc>
                <a:spcPct val="90000"/>
              </a:lnSpc>
            </a:pPr>
            <a:r>
              <a:rPr lang="en-US" sz="2400" b="1" dirty="0"/>
              <a:t>=</a:t>
            </a:r>
            <a:r>
              <a:rPr lang="en-US" sz="2400" b="1" i="1" dirty="0"/>
              <a:t>BINOMDIST</a:t>
            </a:r>
            <a:r>
              <a:rPr lang="en-US" sz="2400" b="1" dirty="0"/>
              <a:t>(5,5,0.7,</a:t>
            </a:r>
            <a:r>
              <a:rPr lang="en-US" sz="2400" b="1" i="1" dirty="0"/>
              <a:t>FALSE </a:t>
            </a:r>
            <a:r>
              <a:rPr lang="en-US" sz="2400" b="1" dirty="0"/>
              <a:t>) </a:t>
            </a:r>
            <a:endParaRPr lang="en-US" sz="2400" b="1" dirty="0" smtClean="0"/>
          </a:p>
          <a:p>
            <a:pPr lvl="1"/>
            <a:r>
              <a:rPr lang="en-US" sz="2400" kern="1200" dirty="0" smtClean="0"/>
              <a:t>to get the result of </a:t>
            </a:r>
            <a:r>
              <a:rPr lang="en-US" sz="2400" dirty="0" smtClean="0"/>
              <a:t>0.16807 </a:t>
            </a:r>
            <a:r>
              <a:rPr lang="en-US" sz="2400" dirty="0"/>
              <a:t>or around 17 percent</a:t>
            </a:r>
          </a:p>
        </p:txBody>
      </p:sp>
      <p:sp>
        <p:nvSpPr>
          <p:cNvPr id="21" name="Freeform 20"/>
          <p:cNvSpPr/>
          <p:nvPr/>
        </p:nvSpPr>
        <p:spPr>
          <a:xfrm>
            <a:off x="5792837" y="3380369"/>
            <a:ext cx="5362128" cy="1280160"/>
          </a:xfrm>
          <a:custGeom>
            <a:avLst/>
            <a:gdLst>
              <a:gd name="connsiteX0" fmla="*/ 0 w 1803263"/>
              <a:gd name="connsiteY0" fmla="*/ 112704 h 1127039"/>
              <a:gd name="connsiteX1" fmla="*/ 112704 w 1803263"/>
              <a:gd name="connsiteY1" fmla="*/ 0 h 1127039"/>
              <a:gd name="connsiteX2" fmla="*/ 1690559 w 1803263"/>
              <a:gd name="connsiteY2" fmla="*/ 0 h 1127039"/>
              <a:gd name="connsiteX3" fmla="*/ 1803263 w 1803263"/>
              <a:gd name="connsiteY3" fmla="*/ 112704 h 1127039"/>
              <a:gd name="connsiteX4" fmla="*/ 1803263 w 1803263"/>
              <a:gd name="connsiteY4" fmla="*/ 1014335 h 1127039"/>
              <a:gd name="connsiteX5" fmla="*/ 1690559 w 1803263"/>
              <a:gd name="connsiteY5" fmla="*/ 1127039 h 1127039"/>
              <a:gd name="connsiteX6" fmla="*/ 112704 w 1803263"/>
              <a:gd name="connsiteY6" fmla="*/ 1127039 h 1127039"/>
              <a:gd name="connsiteX7" fmla="*/ 0 w 1803263"/>
              <a:gd name="connsiteY7" fmla="*/ 1014335 h 1127039"/>
              <a:gd name="connsiteX8" fmla="*/ 0 w 1803263"/>
              <a:gd name="connsiteY8" fmla="*/ 112704 h 1127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3263" h="1127039">
                <a:moveTo>
                  <a:pt x="0" y="112704"/>
                </a:moveTo>
                <a:cubicBezTo>
                  <a:pt x="0" y="50459"/>
                  <a:pt x="50459" y="0"/>
                  <a:pt x="112704" y="0"/>
                </a:cubicBezTo>
                <a:lnTo>
                  <a:pt x="1690559" y="0"/>
                </a:lnTo>
                <a:cubicBezTo>
                  <a:pt x="1752804" y="0"/>
                  <a:pt x="1803263" y="50459"/>
                  <a:pt x="1803263" y="112704"/>
                </a:cubicBezTo>
                <a:lnTo>
                  <a:pt x="1803263" y="1014335"/>
                </a:lnTo>
                <a:cubicBezTo>
                  <a:pt x="1803263" y="1076580"/>
                  <a:pt x="1752804" y="1127039"/>
                  <a:pt x="1690559" y="1127039"/>
                </a:cubicBezTo>
                <a:lnTo>
                  <a:pt x="112704" y="1127039"/>
                </a:lnTo>
                <a:cubicBezTo>
                  <a:pt x="50459" y="1127039"/>
                  <a:pt x="0" y="1076580"/>
                  <a:pt x="0" y="1014335"/>
                </a:cubicBezTo>
                <a:lnTo>
                  <a:pt x="0" y="112704"/>
                </a:lnTo>
                <a:close/>
              </a:path>
            </a:pathLst>
          </a:custGeom>
          <a:ln>
            <a:solidFill>
              <a:srgbClr val="225479"/>
            </a:solidFill>
          </a:ln>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2060" tIns="45710" rIns="52060" bIns="45710" numCol="1" spcCol="1270" anchor="ctr" anchorCtr="0">
            <a:noAutofit/>
          </a:bodyPr>
          <a:lstStyle/>
          <a:p>
            <a:pPr lvl="0" algn="ctr" defTabSz="444500">
              <a:lnSpc>
                <a:spcPct val="90000"/>
              </a:lnSpc>
              <a:spcBef>
                <a:spcPct val="0"/>
              </a:spcBef>
            </a:pPr>
            <a:r>
              <a:rPr lang="en-US" sz="2400" b="1" dirty="0"/>
              <a:t>=1 - </a:t>
            </a:r>
            <a:r>
              <a:rPr lang="en-US" sz="2400" b="1" i="1" dirty="0"/>
              <a:t>BINOMDIST</a:t>
            </a:r>
            <a:r>
              <a:rPr lang="en-US" sz="2400" b="1" dirty="0"/>
              <a:t>(3,5,0.7,</a:t>
            </a:r>
            <a:r>
              <a:rPr lang="en-US" sz="2400" b="1" i="1" dirty="0"/>
              <a:t>TRUE</a:t>
            </a:r>
            <a:r>
              <a:rPr lang="en-US" sz="2400" b="1" dirty="0"/>
              <a:t>) + </a:t>
            </a:r>
            <a:r>
              <a:rPr lang="en-US" sz="2400" b="1" i="1" dirty="0"/>
              <a:t>BINOMDIST</a:t>
            </a:r>
            <a:r>
              <a:rPr lang="en-US" sz="2400" b="1" dirty="0"/>
              <a:t>(3,5,0.7,</a:t>
            </a:r>
            <a:r>
              <a:rPr lang="en-US" sz="2400" b="1" i="1" dirty="0"/>
              <a:t>FALSE </a:t>
            </a:r>
            <a:r>
              <a:rPr lang="en-US" sz="2400" b="1" dirty="0"/>
              <a:t>) </a:t>
            </a:r>
            <a:endParaRPr lang="en-US" sz="2400" b="1" dirty="0" smtClean="0"/>
          </a:p>
          <a:p>
            <a:pPr lvl="0" algn="ctr" defTabSz="444500">
              <a:lnSpc>
                <a:spcPct val="90000"/>
              </a:lnSpc>
              <a:spcBef>
                <a:spcPct val="0"/>
              </a:spcBef>
            </a:pPr>
            <a:r>
              <a:rPr lang="en-US" sz="2200" kern="1200" dirty="0" smtClean="0"/>
              <a:t>to get the result of </a:t>
            </a:r>
            <a:r>
              <a:rPr lang="en-US" sz="2200" dirty="0" smtClean="0"/>
              <a:t>0.83692 </a:t>
            </a:r>
            <a:r>
              <a:rPr lang="en-US" sz="2200" dirty="0"/>
              <a:t>or around 84 percent</a:t>
            </a:r>
            <a:endParaRPr lang="en-US" sz="2200" kern="1200" dirty="0"/>
          </a:p>
        </p:txBody>
      </p:sp>
      <p:sp>
        <p:nvSpPr>
          <p:cNvPr id="23" name="Freeform 22"/>
          <p:cNvSpPr/>
          <p:nvPr/>
        </p:nvSpPr>
        <p:spPr>
          <a:xfrm>
            <a:off x="5792837" y="4908013"/>
            <a:ext cx="5362128" cy="1371600"/>
          </a:xfrm>
          <a:custGeom>
            <a:avLst/>
            <a:gdLst>
              <a:gd name="connsiteX0" fmla="*/ 0 w 1803263"/>
              <a:gd name="connsiteY0" fmla="*/ 112704 h 1127039"/>
              <a:gd name="connsiteX1" fmla="*/ 112704 w 1803263"/>
              <a:gd name="connsiteY1" fmla="*/ 0 h 1127039"/>
              <a:gd name="connsiteX2" fmla="*/ 1690559 w 1803263"/>
              <a:gd name="connsiteY2" fmla="*/ 0 h 1127039"/>
              <a:gd name="connsiteX3" fmla="*/ 1803263 w 1803263"/>
              <a:gd name="connsiteY3" fmla="*/ 112704 h 1127039"/>
              <a:gd name="connsiteX4" fmla="*/ 1803263 w 1803263"/>
              <a:gd name="connsiteY4" fmla="*/ 1014335 h 1127039"/>
              <a:gd name="connsiteX5" fmla="*/ 1690559 w 1803263"/>
              <a:gd name="connsiteY5" fmla="*/ 1127039 h 1127039"/>
              <a:gd name="connsiteX6" fmla="*/ 112704 w 1803263"/>
              <a:gd name="connsiteY6" fmla="*/ 1127039 h 1127039"/>
              <a:gd name="connsiteX7" fmla="*/ 0 w 1803263"/>
              <a:gd name="connsiteY7" fmla="*/ 1014335 h 1127039"/>
              <a:gd name="connsiteX8" fmla="*/ 0 w 1803263"/>
              <a:gd name="connsiteY8" fmla="*/ 112704 h 1127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3263" h="1127039">
                <a:moveTo>
                  <a:pt x="0" y="112704"/>
                </a:moveTo>
                <a:cubicBezTo>
                  <a:pt x="0" y="50459"/>
                  <a:pt x="50459" y="0"/>
                  <a:pt x="112704" y="0"/>
                </a:cubicBezTo>
                <a:lnTo>
                  <a:pt x="1690559" y="0"/>
                </a:lnTo>
                <a:cubicBezTo>
                  <a:pt x="1752804" y="0"/>
                  <a:pt x="1803263" y="50459"/>
                  <a:pt x="1803263" y="112704"/>
                </a:cubicBezTo>
                <a:lnTo>
                  <a:pt x="1803263" y="1014335"/>
                </a:lnTo>
                <a:cubicBezTo>
                  <a:pt x="1803263" y="1076580"/>
                  <a:pt x="1752804" y="1127039"/>
                  <a:pt x="1690559" y="1127039"/>
                </a:cubicBezTo>
                <a:lnTo>
                  <a:pt x="112704" y="1127039"/>
                </a:lnTo>
                <a:cubicBezTo>
                  <a:pt x="50459" y="1127039"/>
                  <a:pt x="0" y="1076580"/>
                  <a:pt x="0" y="1014335"/>
                </a:cubicBezTo>
                <a:lnTo>
                  <a:pt x="0" y="112704"/>
                </a:lnTo>
                <a:close/>
              </a:path>
            </a:pathLst>
          </a:custGeom>
          <a:ln>
            <a:solidFill>
              <a:srgbClr val="225479"/>
            </a:solidFill>
          </a:ln>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2060" tIns="45710" rIns="52060" bIns="45710" numCol="1" spcCol="1270" anchor="ctr" anchorCtr="0">
            <a:noAutofit/>
          </a:bodyPr>
          <a:lstStyle/>
          <a:p>
            <a:pPr lvl="0" algn="ctr" defTabSz="444500">
              <a:lnSpc>
                <a:spcPct val="90000"/>
              </a:lnSpc>
            </a:pPr>
            <a:r>
              <a:rPr lang="en-US" sz="2400" b="1" dirty="0"/>
              <a:t>=</a:t>
            </a:r>
            <a:r>
              <a:rPr lang="en-US" sz="2400" b="1" i="1" dirty="0"/>
              <a:t>BINOMDIST</a:t>
            </a:r>
            <a:r>
              <a:rPr lang="en-US" sz="2400" b="1" dirty="0"/>
              <a:t>(2,5,0.7,</a:t>
            </a:r>
            <a:r>
              <a:rPr lang="en-US" sz="2400" b="1" i="1" dirty="0"/>
              <a:t>TRUE</a:t>
            </a:r>
            <a:r>
              <a:rPr lang="en-US" sz="2400" b="1" dirty="0"/>
              <a:t>) - </a:t>
            </a:r>
            <a:r>
              <a:rPr lang="en-US" sz="2400" b="1" i="1" dirty="0"/>
              <a:t>BINOMDIST</a:t>
            </a:r>
            <a:r>
              <a:rPr lang="en-US" sz="2400" b="1" dirty="0"/>
              <a:t>(2,5,0.7,</a:t>
            </a:r>
            <a:r>
              <a:rPr lang="en-US" sz="2400" b="1" i="1" dirty="0"/>
              <a:t>FALSE</a:t>
            </a:r>
            <a:r>
              <a:rPr lang="en-US" sz="2400" b="1" dirty="0"/>
              <a:t>) </a:t>
            </a:r>
            <a:endParaRPr lang="en-US" sz="2400" b="1" dirty="0" smtClean="0"/>
          </a:p>
          <a:p>
            <a:pPr lvl="1"/>
            <a:r>
              <a:rPr lang="en-US" sz="2200" kern="1200" dirty="0" smtClean="0"/>
              <a:t>to get the result of </a:t>
            </a:r>
            <a:r>
              <a:rPr lang="en-US" sz="2200" dirty="0" smtClean="0"/>
              <a:t>0.03078 </a:t>
            </a:r>
            <a:r>
              <a:rPr lang="en-US" sz="2200" dirty="0"/>
              <a:t>or about 3 percent</a:t>
            </a:r>
          </a:p>
        </p:txBody>
      </p:sp>
    </p:spTree>
    <p:extLst>
      <p:ext uri="{BB962C8B-B14F-4D97-AF65-F5344CB8AC3E}">
        <p14:creationId xmlns:p14="http://schemas.microsoft.com/office/powerpoint/2010/main" val="67063237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750"/>
                                        <p:tgtEl>
                                          <p:spTgt spid="2">
                                            <p:txEl>
                                              <p:pRg st="3" end="3"/>
                                            </p:txEl>
                                          </p:spTgt>
                                        </p:tgtEl>
                                      </p:cBhvr>
                                    </p:animEffect>
                                    <p:anim calcmode="lin" valueType="num">
                                      <p:cBhvr>
                                        <p:cTn id="22"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23"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
          <p:cNvSpPr/>
          <p:nvPr/>
        </p:nvSpPr>
        <p:spPr>
          <a:xfrm>
            <a:off x="752312" y="817960"/>
            <a:ext cx="10940716" cy="777600"/>
          </a:xfrm>
          <a:custGeom>
            <a:avLst/>
            <a:gdLst>
              <a:gd name="connsiteX0" fmla="*/ 0 w 10940716"/>
              <a:gd name="connsiteY0" fmla="*/ 0 h 777600"/>
              <a:gd name="connsiteX1" fmla="*/ 10940716 w 10940716"/>
              <a:gd name="connsiteY1" fmla="*/ 0 h 777600"/>
              <a:gd name="connsiteX2" fmla="*/ 10940716 w 10940716"/>
              <a:gd name="connsiteY2" fmla="*/ 777600 h 777600"/>
              <a:gd name="connsiteX3" fmla="*/ 0 w 10940716"/>
              <a:gd name="connsiteY3" fmla="*/ 777600 h 777600"/>
              <a:gd name="connsiteX4" fmla="*/ 0 w 10940716"/>
              <a:gd name="connsiteY4" fmla="*/ 0 h 77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777600">
                <a:moveTo>
                  <a:pt x="0" y="0"/>
                </a:moveTo>
                <a:lnTo>
                  <a:pt x="10940716" y="0"/>
                </a:lnTo>
                <a:lnTo>
                  <a:pt x="10940716" y="777600"/>
                </a:lnTo>
                <a:lnTo>
                  <a:pt x="0" y="777600"/>
                </a:lnTo>
                <a:lnTo>
                  <a:pt x="0" y="0"/>
                </a:lnTo>
                <a:close/>
              </a:path>
            </a:pathLst>
          </a:custGeom>
          <a:solidFill>
            <a:srgbClr val="2254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2600" dirty="0">
                <a:solidFill>
                  <a:schemeClr val="bg1"/>
                </a:solidFill>
                <a:effectLst>
                  <a:outerShdw blurRad="38100" dist="38100" dir="2700000" algn="tl">
                    <a:srgbClr val="000000">
                      <a:alpha val="43137"/>
                    </a:srgbClr>
                  </a:outerShdw>
                </a:effectLst>
              </a:rPr>
              <a:t>Solving Probability Problems Using Normal Distribution Techniques</a:t>
            </a:r>
            <a:endParaRPr lang="en-US" sz="2600" kern="1200" dirty="0">
              <a:solidFill>
                <a:schemeClr val="bg1"/>
              </a:solidFill>
              <a:effectLst>
                <a:outerShdw blurRad="38100" dist="38100" dir="2700000" algn="tl">
                  <a:srgbClr val="000000">
                    <a:alpha val="43137"/>
                  </a:srgbClr>
                </a:outerShdw>
              </a:effectLst>
            </a:endParaRPr>
          </a:p>
        </p:txBody>
      </p:sp>
      <p:sp>
        <p:nvSpPr>
          <p:cNvPr id="23" name="Freeform 22"/>
          <p:cNvSpPr/>
          <p:nvPr/>
        </p:nvSpPr>
        <p:spPr>
          <a:xfrm>
            <a:off x="752312" y="1595560"/>
            <a:ext cx="10940716" cy="4514296"/>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solidFill>
            <a:srgbClr val="F2FFE3"/>
          </a:soli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4018" tIns="144018" rIns="192024" bIns="216027" numCol="1" spcCol="1270" anchor="t" anchorCtr="0">
            <a:noAutofit/>
          </a:bodyPr>
          <a:lstStyle/>
          <a:p>
            <a:r>
              <a:rPr lang="en-US" sz="2400" dirty="0"/>
              <a:t>Company P determined that its truck drivers making deliveries are </a:t>
            </a:r>
            <a:r>
              <a:rPr lang="en-US" sz="2400" dirty="0" smtClean="0"/>
              <a:t>spending </a:t>
            </a:r>
            <a:r>
              <a:rPr lang="en-US" sz="2400" dirty="0"/>
              <a:t>a lot of time on the road, and the trucks are becoming worn out quickly. Company P determined that the annual distance traveled per truck is normally distributed, with a mean of 72,000 miles and a standard deviation of 17,000 miles.</a:t>
            </a:r>
          </a:p>
          <a:p>
            <a:r>
              <a:rPr lang="en-US" sz="2300" dirty="0"/>
              <a:t> </a:t>
            </a:r>
          </a:p>
          <a:p>
            <a:pPr marL="285750" lvl="0" indent="-285750">
              <a:buFont typeface="Wingdings" panose="05000000000000000000" pitchFamily="2" charset="2"/>
              <a:buChar char="§"/>
            </a:pPr>
            <a:r>
              <a:rPr lang="en-US" sz="2300" dirty="0"/>
              <a:t>What proportion of trucks can be expected to travel between 38,000 and 62,000 miles in the year?</a:t>
            </a:r>
          </a:p>
          <a:p>
            <a:pPr marL="285750" lvl="0" indent="-285750">
              <a:buFont typeface="Wingdings" panose="05000000000000000000" pitchFamily="2" charset="2"/>
              <a:buChar char="§"/>
            </a:pPr>
            <a:r>
              <a:rPr lang="en-US" sz="2300" dirty="0"/>
              <a:t>What percentage of the trucks travel less than 35,000 miles in the year?</a:t>
            </a:r>
          </a:p>
          <a:p>
            <a:pPr marL="285750" lvl="0" indent="-285750">
              <a:buFont typeface="Wingdings" panose="05000000000000000000" pitchFamily="2" charset="2"/>
              <a:buChar char="§"/>
            </a:pPr>
            <a:r>
              <a:rPr lang="en-US" sz="2300" dirty="0"/>
              <a:t>What percentage of the trucks travel more than 57,000 miles in the year?</a:t>
            </a:r>
          </a:p>
          <a:p>
            <a:pPr marL="285750" lvl="0" indent="-285750">
              <a:buFont typeface="Wingdings" panose="05000000000000000000" pitchFamily="2" charset="2"/>
              <a:buChar char="§"/>
            </a:pPr>
            <a:r>
              <a:rPr lang="en-US" sz="2300" dirty="0"/>
              <a:t>How many miles will be traveled by more than 72 percent of the trucks?</a:t>
            </a:r>
          </a:p>
          <a:p>
            <a:endParaRPr lang="en-US" sz="2300" dirty="0" smtClean="0"/>
          </a:p>
          <a:p>
            <a:pPr marL="0" lvl="1" defTabSz="1200150">
              <a:lnSpc>
                <a:spcPct val="90000"/>
              </a:lnSpc>
              <a:spcBef>
                <a:spcPct val="0"/>
              </a:spcBef>
              <a:spcAft>
                <a:spcPts val="600"/>
              </a:spcAft>
            </a:pPr>
            <a:endParaRPr lang="en-US" sz="2300" dirty="0"/>
          </a:p>
        </p:txBody>
      </p:sp>
      <p:sp>
        <p:nvSpPr>
          <p:cNvPr id="4" name="TextBox 3"/>
          <p:cNvSpPr txBox="1"/>
          <p:nvPr/>
        </p:nvSpPr>
        <p:spPr>
          <a:xfrm>
            <a:off x="5470359" y="6500261"/>
            <a:ext cx="6525898"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4: Probability Theory </a:t>
            </a:r>
            <a:r>
              <a:rPr lang="en-US" sz="1100" b="1" dirty="0">
                <a:solidFill>
                  <a:schemeClr val="tx2"/>
                </a:solidFill>
              </a:rPr>
              <a:t>– Solving Probability Problems Using Normal Distribution Techniques</a:t>
            </a:r>
          </a:p>
        </p:txBody>
      </p:sp>
    </p:spTree>
    <p:extLst>
      <p:ext uri="{BB962C8B-B14F-4D97-AF65-F5344CB8AC3E}">
        <p14:creationId xmlns:p14="http://schemas.microsoft.com/office/powerpoint/2010/main" val="386744503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7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750"/>
                                        <p:tgtEl>
                                          <p:spTgt spid="23"/>
                                        </p:tgtEl>
                                      </p:cBhvr>
                                    </p:animEffect>
                                  </p:childTnLst>
                                </p:cTn>
                              </p:par>
                              <p:par>
                                <p:cTn id="13" presetID="42" presetClass="entr" presetSubtype="0" fill="hold" nodeType="with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animEffect transition="in" filter="fade">
                                      <p:cBhvr>
                                        <p:cTn id="15" dur="750"/>
                                        <p:tgtEl>
                                          <p:spTgt spid="23">
                                            <p:txEl>
                                              <p:pRg st="0" end="0"/>
                                            </p:txEl>
                                          </p:spTgt>
                                        </p:tgtEl>
                                      </p:cBhvr>
                                    </p:animEffect>
                                    <p:anim calcmode="lin" valueType="num">
                                      <p:cBhvr>
                                        <p:cTn id="16" dur="75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7" dur="75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3">
                                            <p:txEl>
                                              <p:pRg st="2" end="2"/>
                                            </p:txEl>
                                          </p:spTgt>
                                        </p:tgtEl>
                                        <p:attrNameLst>
                                          <p:attrName>style.visibility</p:attrName>
                                        </p:attrNameLst>
                                      </p:cBhvr>
                                      <p:to>
                                        <p:strVal val="visible"/>
                                      </p:to>
                                    </p:set>
                                    <p:animEffect transition="in" filter="fade">
                                      <p:cBhvr>
                                        <p:cTn id="22" dur="750"/>
                                        <p:tgtEl>
                                          <p:spTgt spid="23">
                                            <p:txEl>
                                              <p:pRg st="2" end="2"/>
                                            </p:txEl>
                                          </p:spTgt>
                                        </p:tgtEl>
                                      </p:cBhvr>
                                    </p:animEffect>
                                    <p:anim calcmode="lin" valueType="num">
                                      <p:cBhvr>
                                        <p:cTn id="23" dur="75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24" dur="75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3">
                                            <p:txEl>
                                              <p:pRg st="3" end="3"/>
                                            </p:txEl>
                                          </p:spTgt>
                                        </p:tgtEl>
                                        <p:attrNameLst>
                                          <p:attrName>style.visibility</p:attrName>
                                        </p:attrNameLst>
                                      </p:cBhvr>
                                      <p:to>
                                        <p:strVal val="visible"/>
                                      </p:to>
                                    </p:set>
                                    <p:animEffect transition="in" filter="fade">
                                      <p:cBhvr>
                                        <p:cTn id="29" dur="750"/>
                                        <p:tgtEl>
                                          <p:spTgt spid="23">
                                            <p:txEl>
                                              <p:pRg st="3" end="3"/>
                                            </p:txEl>
                                          </p:spTgt>
                                        </p:tgtEl>
                                      </p:cBhvr>
                                    </p:animEffect>
                                    <p:anim calcmode="lin" valueType="num">
                                      <p:cBhvr>
                                        <p:cTn id="30" dur="75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31" dur="75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3">
                                            <p:txEl>
                                              <p:pRg st="4" end="4"/>
                                            </p:txEl>
                                          </p:spTgt>
                                        </p:tgtEl>
                                        <p:attrNameLst>
                                          <p:attrName>style.visibility</p:attrName>
                                        </p:attrNameLst>
                                      </p:cBhvr>
                                      <p:to>
                                        <p:strVal val="visible"/>
                                      </p:to>
                                    </p:set>
                                    <p:animEffect transition="in" filter="fade">
                                      <p:cBhvr>
                                        <p:cTn id="36" dur="750"/>
                                        <p:tgtEl>
                                          <p:spTgt spid="23">
                                            <p:txEl>
                                              <p:pRg st="4" end="4"/>
                                            </p:txEl>
                                          </p:spTgt>
                                        </p:tgtEl>
                                      </p:cBhvr>
                                    </p:animEffect>
                                    <p:anim calcmode="lin" valueType="num">
                                      <p:cBhvr>
                                        <p:cTn id="37" dur="75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38" dur="75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3">
                                            <p:txEl>
                                              <p:pRg st="5" end="5"/>
                                            </p:txEl>
                                          </p:spTgt>
                                        </p:tgtEl>
                                        <p:attrNameLst>
                                          <p:attrName>style.visibility</p:attrName>
                                        </p:attrNameLst>
                                      </p:cBhvr>
                                      <p:to>
                                        <p:strVal val="visible"/>
                                      </p:to>
                                    </p:set>
                                    <p:animEffect transition="in" filter="fade">
                                      <p:cBhvr>
                                        <p:cTn id="43" dur="750"/>
                                        <p:tgtEl>
                                          <p:spTgt spid="23">
                                            <p:txEl>
                                              <p:pRg st="5" end="5"/>
                                            </p:txEl>
                                          </p:spTgt>
                                        </p:tgtEl>
                                      </p:cBhvr>
                                    </p:animEffect>
                                    <p:anim calcmode="lin" valueType="num">
                                      <p:cBhvr>
                                        <p:cTn id="44" dur="75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45" dur="75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135313" y="708453"/>
            <a:ext cx="3420644" cy="967414"/>
          </a:xfrm>
          <a:custGeom>
            <a:avLst/>
            <a:gdLst>
              <a:gd name="connsiteX0" fmla="*/ 0 w 2472952"/>
              <a:gd name="connsiteY0" fmla="*/ 96741 h 967414"/>
              <a:gd name="connsiteX1" fmla="*/ 96741 w 2472952"/>
              <a:gd name="connsiteY1" fmla="*/ 0 h 967414"/>
              <a:gd name="connsiteX2" fmla="*/ 2376211 w 2472952"/>
              <a:gd name="connsiteY2" fmla="*/ 0 h 967414"/>
              <a:gd name="connsiteX3" fmla="*/ 2472952 w 2472952"/>
              <a:gd name="connsiteY3" fmla="*/ 96741 h 967414"/>
              <a:gd name="connsiteX4" fmla="*/ 2472952 w 2472952"/>
              <a:gd name="connsiteY4" fmla="*/ 870673 h 967414"/>
              <a:gd name="connsiteX5" fmla="*/ 2376211 w 2472952"/>
              <a:gd name="connsiteY5" fmla="*/ 967414 h 967414"/>
              <a:gd name="connsiteX6" fmla="*/ 96741 w 2472952"/>
              <a:gd name="connsiteY6" fmla="*/ 967414 h 967414"/>
              <a:gd name="connsiteX7" fmla="*/ 0 w 2472952"/>
              <a:gd name="connsiteY7" fmla="*/ 870673 h 967414"/>
              <a:gd name="connsiteX8" fmla="*/ 0 w 2472952"/>
              <a:gd name="connsiteY8" fmla="*/ 96741 h 96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2952" h="967414">
                <a:moveTo>
                  <a:pt x="0" y="96741"/>
                </a:moveTo>
                <a:cubicBezTo>
                  <a:pt x="0" y="43312"/>
                  <a:pt x="43312" y="0"/>
                  <a:pt x="96741" y="0"/>
                </a:cubicBezTo>
                <a:lnTo>
                  <a:pt x="2376211" y="0"/>
                </a:lnTo>
                <a:cubicBezTo>
                  <a:pt x="2429640" y="0"/>
                  <a:pt x="2472952" y="43312"/>
                  <a:pt x="2472952" y="96741"/>
                </a:cubicBezTo>
                <a:lnTo>
                  <a:pt x="2472952" y="870673"/>
                </a:lnTo>
                <a:cubicBezTo>
                  <a:pt x="2472952" y="924102"/>
                  <a:pt x="2429640" y="967414"/>
                  <a:pt x="2376211" y="967414"/>
                </a:cubicBezTo>
                <a:lnTo>
                  <a:pt x="96741" y="967414"/>
                </a:lnTo>
                <a:cubicBezTo>
                  <a:pt x="43312" y="967414"/>
                  <a:pt x="0" y="924102"/>
                  <a:pt x="0" y="870673"/>
                </a:cubicBezTo>
                <a:lnTo>
                  <a:pt x="0" y="96741"/>
                </a:lnTo>
                <a:close/>
              </a:path>
            </a:pathLst>
          </a:custGeom>
          <a:solidFill>
            <a:srgbClr val="ACF0F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96915" tIns="96915" rIns="96915" bIns="96915" numCol="1" spcCol="1270" anchor="ctr" anchorCtr="0">
            <a:noAutofit/>
          </a:bodyPr>
          <a:lstStyle/>
          <a:p>
            <a:pPr lvl="0" algn="ctr" defTabSz="800100" rtl="0">
              <a:lnSpc>
                <a:spcPct val="90000"/>
              </a:lnSpc>
              <a:spcBef>
                <a:spcPct val="0"/>
              </a:spcBef>
              <a:spcAft>
                <a:spcPct val="35000"/>
              </a:spcAft>
            </a:pPr>
            <a:r>
              <a:rPr lang="en-US" sz="2200" kern="1200" dirty="0" smtClean="0"/>
              <a:t>In Excel 2013, go to Formulas</a:t>
            </a:r>
            <a:endParaRPr lang="en-US" sz="2200" kern="1200" dirty="0"/>
          </a:p>
        </p:txBody>
      </p:sp>
      <p:sp>
        <p:nvSpPr>
          <p:cNvPr id="8" name="Freeform 7"/>
          <p:cNvSpPr/>
          <p:nvPr/>
        </p:nvSpPr>
        <p:spPr>
          <a:xfrm>
            <a:off x="2544552" y="1736331"/>
            <a:ext cx="602167" cy="362780"/>
          </a:xfrm>
          <a:custGeom>
            <a:avLst/>
            <a:gdLst>
              <a:gd name="connsiteX0" fmla="*/ 0 w 362780"/>
              <a:gd name="connsiteY0" fmla="*/ 87067 h 435336"/>
              <a:gd name="connsiteX1" fmla="*/ 181390 w 362780"/>
              <a:gd name="connsiteY1" fmla="*/ 87067 h 435336"/>
              <a:gd name="connsiteX2" fmla="*/ 181390 w 362780"/>
              <a:gd name="connsiteY2" fmla="*/ 0 h 435336"/>
              <a:gd name="connsiteX3" fmla="*/ 362780 w 362780"/>
              <a:gd name="connsiteY3" fmla="*/ 217668 h 435336"/>
              <a:gd name="connsiteX4" fmla="*/ 181390 w 362780"/>
              <a:gd name="connsiteY4" fmla="*/ 435336 h 435336"/>
              <a:gd name="connsiteX5" fmla="*/ 181390 w 362780"/>
              <a:gd name="connsiteY5" fmla="*/ 348269 h 435336"/>
              <a:gd name="connsiteX6" fmla="*/ 0 w 362780"/>
              <a:gd name="connsiteY6" fmla="*/ 348269 h 435336"/>
              <a:gd name="connsiteX7" fmla="*/ 0 w 362780"/>
              <a:gd name="connsiteY7" fmla="*/ 87067 h 43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2780" h="435336">
                <a:moveTo>
                  <a:pt x="290224" y="0"/>
                </a:moveTo>
                <a:lnTo>
                  <a:pt x="290224" y="217668"/>
                </a:lnTo>
                <a:lnTo>
                  <a:pt x="362780" y="217668"/>
                </a:lnTo>
                <a:lnTo>
                  <a:pt x="181390" y="435336"/>
                </a:lnTo>
                <a:lnTo>
                  <a:pt x="0" y="217668"/>
                </a:lnTo>
                <a:lnTo>
                  <a:pt x="72556" y="217668"/>
                </a:lnTo>
                <a:lnTo>
                  <a:pt x="72556" y="0"/>
                </a:lnTo>
                <a:lnTo>
                  <a:pt x="290224" y="0"/>
                </a:lnTo>
                <a:close/>
              </a:path>
            </a:pathLst>
          </a:custGeom>
          <a:solidFill>
            <a:srgbClr val="ACF0F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tint val="60000"/>
              <a:hueOff val="0"/>
              <a:satOff val="0"/>
              <a:lumOff val="0"/>
              <a:alphaOff val="0"/>
            </a:schemeClr>
          </a:lnRef>
          <a:fillRef idx="2">
            <a:schemeClr val="accent1">
              <a:tint val="60000"/>
              <a:hueOff val="0"/>
              <a:satOff val="0"/>
              <a:lumOff val="0"/>
              <a:alphaOff val="0"/>
            </a:schemeClr>
          </a:fillRef>
          <a:effectRef idx="1">
            <a:schemeClr val="accent1">
              <a:tint val="60000"/>
              <a:hueOff val="0"/>
              <a:satOff val="0"/>
              <a:lumOff val="0"/>
              <a:alphaOff val="0"/>
            </a:schemeClr>
          </a:effectRef>
          <a:fontRef idx="minor">
            <a:schemeClr val="dk1"/>
          </a:fontRef>
        </p:style>
        <p:txBody>
          <a:bodyPr spcFirstLastPara="0" vert="horz" wrap="square" lIns="87067" tIns="0" rIns="87067" bIns="108834" numCol="1" spcCol="1270" anchor="ctr" anchorCtr="0">
            <a:noAutofit/>
          </a:bodyPr>
          <a:lstStyle/>
          <a:p>
            <a:pPr lvl="0" algn="ctr" defTabSz="622300">
              <a:lnSpc>
                <a:spcPct val="90000"/>
              </a:lnSpc>
              <a:spcBef>
                <a:spcPct val="0"/>
              </a:spcBef>
              <a:spcAft>
                <a:spcPct val="35000"/>
              </a:spcAft>
            </a:pPr>
            <a:endParaRPr lang="en-US" sz="2200" kern="1200"/>
          </a:p>
        </p:txBody>
      </p:sp>
      <p:sp>
        <p:nvSpPr>
          <p:cNvPr id="9" name="Freeform 8"/>
          <p:cNvSpPr/>
          <p:nvPr/>
        </p:nvSpPr>
        <p:spPr>
          <a:xfrm>
            <a:off x="1135313" y="2159574"/>
            <a:ext cx="3420644" cy="967414"/>
          </a:xfrm>
          <a:custGeom>
            <a:avLst/>
            <a:gdLst>
              <a:gd name="connsiteX0" fmla="*/ 0 w 2472952"/>
              <a:gd name="connsiteY0" fmla="*/ 96741 h 967414"/>
              <a:gd name="connsiteX1" fmla="*/ 96741 w 2472952"/>
              <a:gd name="connsiteY1" fmla="*/ 0 h 967414"/>
              <a:gd name="connsiteX2" fmla="*/ 2376211 w 2472952"/>
              <a:gd name="connsiteY2" fmla="*/ 0 h 967414"/>
              <a:gd name="connsiteX3" fmla="*/ 2472952 w 2472952"/>
              <a:gd name="connsiteY3" fmla="*/ 96741 h 967414"/>
              <a:gd name="connsiteX4" fmla="*/ 2472952 w 2472952"/>
              <a:gd name="connsiteY4" fmla="*/ 870673 h 967414"/>
              <a:gd name="connsiteX5" fmla="*/ 2376211 w 2472952"/>
              <a:gd name="connsiteY5" fmla="*/ 967414 h 967414"/>
              <a:gd name="connsiteX6" fmla="*/ 96741 w 2472952"/>
              <a:gd name="connsiteY6" fmla="*/ 967414 h 967414"/>
              <a:gd name="connsiteX7" fmla="*/ 0 w 2472952"/>
              <a:gd name="connsiteY7" fmla="*/ 870673 h 967414"/>
              <a:gd name="connsiteX8" fmla="*/ 0 w 2472952"/>
              <a:gd name="connsiteY8" fmla="*/ 96741 h 96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2952" h="967414">
                <a:moveTo>
                  <a:pt x="0" y="96741"/>
                </a:moveTo>
                <a:cubicBezTo>
                  <a:pt x="0" y="43312"/>
                  <a:pt x="43312" y="0"/>
                  <a:pt x="96741" y="0"/>
                </a:cubicBezTo>
                <a:lnTo>
                  <a:pt x="2376211" y="0"/>
                </a:lnTo>
                <a:cubicBezTo>
                  <a:pt x="2429640" y="0"/>
                  <a:pt x="2472952" y="43312"/>
                  <a:pt x="2472952" y="96741"/>
                </a:cubicBezTo>
                <a:lnTo>
                  <a:pt x="2472952" y="870673"/>
                </a:lnTo>
                <a:cubicBezTo>
                  <a:pt x="2472952" y="924102"/>
                  <a:pt x="2429640" y="967414"/>
                  <a:pt x="2376211" y="967414"/>
                </a:cubicBezTo>
                <a:lnTo>
                  <a:pt x="96741" y="967414"/>
                </a:lnTo>
                <a:cubicBezTo>
                  <a:pt x="43312" y="967414"/>
                  <a:pt x="0" y="924102"/>
                  <a:pt x="0" y="870673"/>
                </a:cubicBezTo>
                <a:lnTo>
                  <a:pt x="0" y="96741"/>
                </a:lnTo>
                <a:close/>
              </a:path>
            </a:pathLst>
          </a:custGeom>
          <a:solidFill>
            <a:srgbClr val="ACF0F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96915" tIns="96915" rIns="96915" bIns="96915" numCol="1" spcCol="1270" anchor="ctr" anchorCtr="0">
            <a:noAutofit/>
          </a:bodyPr>
          <a:lstStyle/>
          <a:p>
            <a:pPr lvl="0" algn="ctr" defTabSz="800100" rtl="0">
              <a:lnSpc>
                <a:spcPct val="90000"/>
              </a:lnSpc>
              <a:spcBef>
                <a:spcPct val="0"/>
              </a:spcBef>
              <a:spcAft>
                <a:spcPct val="35000"/>
              </a:spcAft>
            </a:pPr>
            <a:r>
              <a:rPr lang="en-US" sz="2200" kern="1200" smtClean="0"/>
              <a:t>Click Insert Function (which is the </a:t>
            </a:r>
            <a:r>
              <a:rPr lang="en-US" sz="2200" i="1" kern="1200" smtClean="0"/>
              <a:t>fx </a:t>
            </a:r>
            <a:r>
              <a:rPr lang="en-US" sz="2200" kern="1200" smtClean="0"/>
              <a:t>entry in the input line) </a:t>
            </a:r>
            <a:endParaRPr lang="en-US" sz="2200" kern="1200"/>
          </a:p>
        </p:txBody>
      </p:sp>
      <p:sp>
        <p:nvSpPr>
          <p:cNvPr id="10" name="Freeform 9"/>
          <p:cNvSpPr/>
          <p:nvPr/>
        </p:nvSpPr>
        <p:spPr>
          <a:xfrm>
            <a:off x="2544552" y="3187452"/>
            <a:ext cx="602167" cy="362780"/>
          </a:xfrm>
          <a:custGeom>
            <a:avLst/>
            <a:gdLst>
              <a:gd name="connsiteX0" fmla="*/ 0 w 362780"/>
              <a:gd name="connsiteY0" fmla="*/ 87067 h 435336"/>
              <a:gd name="connsiteX1" fmla="*/ 181390 w 362780"/>
              <a:gd name="connsiteY1" fmla="*/ 87067 h 435336"/>
              <a:gd name="connsiteX2" fmla="*/ 181390 w 362780"/>
              <a:gd name="connsiteY2" fmla="*/ 0 h 435336"/>
              <a:gd name="connsiteX3" fmla="*/ 362780 w 362780"/>
              <a:gd name="connsiteY3" fmla="*/ 217668 h 435336"/>
              <a:gd name="connsiteX4" fmla="*/ 181390 w 362780"/>
              <a:gd name="connsiteY4" fmla="*/ 435336 h 435336"/>
              <a:gd name="connsiteX5" fmla="*/ 181390 w 362780"/>
              <a:gd name="connsiteY5" fmla="*/ 348269 h 435336"/>
              <a:gd name="connsiteX6" fmla="*/ 0 w 362780"/>
              <a:gd name="connsiteY6" fmla="*/ 348269 h 435336"/>
              <a:gd name="connsiteX7" fmla="*/ 0 w 362780"/>
              <a:gd name="connsiteY7" fmla="*/ 87067 h 43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2780" h="435336">
                <a:moveTo>
                  <a:pt x="290224" y="0"/>
                </a:moveTo>
                <a:lnTo>
                  <a:pt x="290224" y="217668"/>
                </a:lnTo>
                <a:lnTo>
                  <a:pt x="362780" y="217668"/>
                </a:lnTo>
                <a:lnTo>
                  <a:pt x="181390" y="435336"/>
                </a:lnTo>
                <a:lnTo>
                  <a:pt x="0" y="217668"/>
                </a:lnTo>
                <a:lnTo>
                  <a:pt x="72556" y="217668"/>
                </a:lnTo>
                <a:lnTo>
                  <a:pt x="72556" y="0"/>
                </a:lnTo>
                <a:lnTo>
                  <a:pt x="290224" y="0"/>
                </a:lnTo>
                <a:close/>
              </a:path>
            </a:pathLst>
          </a:custGeom>
          <a:solidFill>
            <a:srgbClr val="ACF0F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tint val="60000"/>
              <a:hueOff val="0"/>
              <a:satOff val="0"/>
              <a:lumOff val="0"/>
              <a:alphaOff val="0"/>
            </a:schemeClr>
          </a:lnRef>
          <a:fillRef idx="2">
            <a:schemeClr val="accent1">
              <a:tint val="60000"/>
              <a:hueOff val="0"/>
              <a:satOff val="0"/>
              <a:lumOff val="0"/>
              <a:alphaOff val="0"/>
            </a:schemeClr>
          </a:fillRef>
          <a:effectRef idx="1">
            <a:schemeClr val="accent1">
              <a:tint val="60000"/>
              <a:hueOff val="0"/>
              <a:satOff val="0"/>
              <a:lumOff val="0"/>
              <a:alphaOff val="0"/>
            </a:schemeClr>
          </a:effectRef>
          <a:fontRef idx="minor">
            <a:schemeClr val="dk1"/>
          </a:fontRef>
        </p:style>
        <p:txBody>
          <a:bodyPr spcFirstLastPara="0" vert="horz" wrap="square" lIns="87067" tIns="0" rIns="87067" bIns="108834" numCol="1" spcCol="1270" anchor="ctr" anchorCtr="0">
            <a:noAutofit/>
          </a:bodyPr>
          <a:lstStyle/>
          <a:p>
            <a:pPr lvl="0" algn="ctr" defTabSz="622300">
              <a:lnSpc>
                <a:spcPct val="90000"/>
              </a:lnSpc>
              <a:spcBef>
                <a:spcPct val="0"/>
              </a:spcBef>
              <a:spcAft>
                <a:spcPct val="35000"/>
              </a:spcAft>
            </a:pPr>
            <a:endParaRPr lang="en-US" sz="2200" kern="1200"/>
          </a:p>
        </p:txBody>
      </p:sp>
      <p:sp>
        <p:nvSpPr>
          <p:cNvPr id="11" name="Freeform 10"/>
          <p:cNvSpPr/>
          <p:nvPr/>
        </p:nvSpPr>
        <p:spPr>
          <a:xfrm>
            <a:off x="1135313" y="3610696"/>
            <a:ext cx="3420644" cy="967414"/>
          </a:xfrm>
          <a:custGeom>
            <a:avLst/>
            <a:gdLst>
              <a:gd name="connsiteX0" fmla="*/ 0 w 2472952"/>
              <a:gd name="connsiteY0" fmla="*/ 96741 h 967414"/>
              <a:gd name="connsiteX1" fmla="*/ 96741 w 2472952"/>
              <a:gd name="connsiteY1" fmla="*/ 0 h 967414"/>
              <a:gd name="connsiteX2" fmla="*/ 2376211 w 2472952"/>
              <a:gd name="connsiteY2" fmla="*/ 0 h 967414"/>
              <a:gd name="connsiteX3" fmla="*/ 2472952 w 2472952"/>
              <a:gd name="connsiteY3" fmla="*/ 96741 h 967414"/>
              <a:gd name="connsiteX4" fmla="*/ 2472952 w 2472952"/>
              <a:gd name="connsiteY4" fmla="*/ 870673 h 967414"/>
              <a:gd name="connsiteX5" fmla="*/ 2376211 w 2472952"/>
              <a:gd name="connsiteY5" fmla="*/ 967414 h 967414"/>
              <a:gd name="connsiteX6" fmla="*/ 96741 w 2472952"/>
              <a:gd name="connsiteY6" fmla="*/ 967414 h 967414"/>
              <a:gd name="connsiteX7" fmla="*/ 0 w 2472952"/>
              <a:gd name="connsiteY7" fmla="*/ 870673 h 967414"/>
              <a:gd name="connsiteX8" fmla="*/ 0 w 2472952"/>
              <a:gd name="connsiteY8" fmla="*/ 96741 h 96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2952" h="967414">
                <a:moveTo>
                  <a:pt x="0" y="96741"/>
                </a:moveTo>
                <a:cubicBezTo>
                  <a:pt x="0" y="43312"/>
                  <a:pt x="43312" y="0"/>
                  <a:pt x="96741" y="0"/>
                </a:cubicBezTo>
                <a:lnTo>
                  <a:pt x="2376211" y="0"/>
                </a:lnTo>
                <a:cubicBezTo>
                  <a:pt x="2429640" y="0"/>
                  <a:pt x="2472952" y="43312"/>
                  <a:pt x="2472952" y="96741"/>
                </a:cubicBezTo>
                <a:lnTo>
                  <a:pt x="2472952" y="870673"/>
                </a:lnTo>
                <a:cubicBezTo>
                  <a:pt x="2472952" y="924102"/>
                  <a:pt x="2429640" y="967414"/>
                  <a:pt x="2376211" y="967414"/>
                </a:cubicBezTo>
                <a:lnTo>
                  <a:pt x="96741" y="967414"/>
                </a:lnTo>
                <a:cubicBezTo>
                  <a:pt x="43312" y="967414"/>
                  <a:pt x="0" y="924102"/>
                  <a:pt x="0" y="870673"/>
                </a:cubicBezTo>
                <a:lnTo>
                  <a:pt x="0" y="96741"/>
                </a:lnTo>
                <a:close/>
              </a:path>
            </a:pathLst>
          </a:custGeom>
          <a:solidFill>
            <a:srgbClr val="ACF0F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96915" tIns="96915" rIns="96915" bIns="96915" numCol="1" spcCol="1270" anchor="ctr" anchorCtr="0">
            <a:noAutofit/>
          </a:bodyPr>
          <a:lstStyle/>
          <a:p>
            <a:pPr lvl="0" algn="ctr" defTabSz="800100" rtl="0">
              <a:lnSpc>
                <a:spcPct val="90000"/>
              </a:lnSpc>
              <a:spcBef>
                <a:spcPct val="0"/>
              </a:spcBef>
              <a:spcAft>
                <a:spcPct val="35000"/>
              </a:spcAft>
            </a:pPr>
            <a:r>
              <a:rPr lang="en-US" sz="2200" kern="1200" smtClean="0"/>
              <a:t>Type in </a:t>
            </a:r>
            <a:r>
              <a:rPr lang="en-US" sz="2200" i="1" kern="1200" smtClean="0"/>
              <a:t>NORMDIST </a:t>
            </a:r>
            <a:r>
              <a:rPr lang="en-US" sz="2200" kern="1200" smtClean="0"/>
              <a:t>and select GO</a:t>
            </a:r>
            <a:endParaRPr lang="en-US" sz="2200" kern="1200"/>
          </a:p>
        </p:txBody>
      </p:sp>
      <p:sp>
        <p:nvSpPr>
          <p:cNvPr id="12" name="Freeform 11"/>
          <p:cNvSpPr/>
          <p:nvPr/>
        </p:nvSpPr>
        <p:spPr>
          <a:xfrm>
            <a:off x="2544552" y="4638573"/>
            <a:ext cx="602167" cy="362780"/>
          </a:xfrm>
          <a:custGeom>
            <a:avLst/>
            <a:gdLst>
              <a:gd name="connsiteX0" fmla="*/ 0 w 362780"/>
              <a:gd name="connsiteY0" fmla="*/ 87067 h 435336"/>
              <a:gd name="connsiteX1" fmla="*/ 181390 w 362780"/>
              <a:gd name="connsiteY1" fmla="*/ 87067 h 435336"/>
              <a:gd name="connsiteX2" fmla="*/ 181390 w 362780"/>
              <a:gd name="connsiteY2" fmla="*/ 0 h 435336"/>
              <a:gd name="connsiteX3" fmla="*/ 362780 w 362780"/>
              <a:gd name="connsiteY3" fmla="*/ 217668 h 435336"/>
              <a:gd name="connsiteX4" fmla="*/ 181390 w 362780"/>
              <a:gd name="connsiteY4" fmla="*/ 435336 h 435336"/>
              <a:gd name="connsiteX5" fmla="*/ 181390 w 362780"/>
              <a:gd name="connsiteY5" fmla="*/ 348269 h 435336"/>
              <a:gd name="connsiteX6" fmla="*/ 0 w 362780"/>
              <a:gd name="connsiteY6" fmla="*/ 348269 h 435336"/>
              <a:gd name="connsiteX7" fmla="*/ 0 w 362780"/>
              <a:gd name="connsiteY7" fmla="*/ 87067 h 43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2780" h="435336">
                <a:moveTo>
                  <a:pt x="290224" y="0"/>
                </a:moveTo>
                <a:lnTo>
                  <a:pt x="290224" y="217668"/>
                </a:lnTo>
                <a:lnTo>
                  <a:pt x="362780" y="217668"/>
                </a:lnTo>
                <a:lnTo>
                  <a:pt x="181390" y="435336"/>
                </a:lnTo>
                <a:lnTo>
                  <a:pt x="0" y="217668"/>
                </a:lnTo>
                <a:lnTo>
                  <a:pt x="72556" y="217668"/>
                </a:lnTo>
                <a:lnTo>
                  <a:pt x="72556" y="0"/>
                </a:lnTo>
                <a:lnTo>
                  <a:pt x="290224" y="0"/>
                </a:lnTo>
                <a:close/>
              </a:path>
            </a:pathLst>
          </a:custGeom>
          <a:solidFill>
            <a:srgbClr val="ACF0F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tint val="60000"/>
              <a:hueOff val="0"/>
              <a:satOff val="0"/>
              <a:lumOff val="0"/>
              <a:alphaOff val="0"/>
            </a:schemeClr>
          </a:lnRef>
          <a:fillRef idx="2">
            <a:schemeClr val="accent1">
              <a:tint val="60000"/>
              <a:hueOff val="0"/>
              <a:satOff val="0"/>
              <a:lumOff val="0"/>
              <a:alphaOff val="0"/>
            </a:schemeClr>
          </a:fillRef>
          <a:effectRef idx="1">
            <a:schemeClr val="accent1">
              <a:tint val="60000"/>
              <a:hueOff val="0"/>
              <a:satOff val="0"/>
              <a:lumOff val="0"/>
              <a:alphaOff val="0"/>
            </a:schemeClr>
          </a:effectRef>
          <a:fontRef idx="minor">
            <a:schemeClr val="dk1"/>
          </a:fontRef>
        </p:style>
        <p:txBody>
          <a:bodyPr spcFirstLastPara="0" vert="horz" wrap="square" lIns="87067" tIns="0" rIns="87067" bIns="108834" numCol="1" spcCol="1270" anchor="ctr" anchorCtr="0">
            <a:noAutofit/>
          </a:bodyPr>
          <a:lstStyle/>
          <a:p>
            <a:pPr lvl="0" algn="ctr" defTabSz="622300">
              <a:lnSpc>
                <a:spcPct val="90000"/>
              </a:lnSpc>
              <a:spcBef>
                <a:spcPct val="0"/>
              </a:spcBef>
              <a:spcAft>
                <a:spcPct val="35000"/>
              </a:spcAft>
            </a:pPr>
            <a:endParaRPr lang="en-US" sz="2200" kern="1200"/>
          </a:p>
        </p:txBody>
      </p:sp>
      <p:sp>
        <p:nvSpPr>
          <p:cNvPr id="13" name="Freeform 12"/>
          <p:cNvSpPr/>
          <p:nvPr/>
        </p:nvSpPr>
        <p:spPr>
          <a:xfrm>
            <a:off x="1135313" y="5061817"/>
            <a:ext cx="3420644" cy="967414"/>
          </a:xfrm>
          <a:custGeom>
            <a:avLst/>
            <a:gdLst>
              <a:gd name="connsiteX0" fmla="*/ 0 w 2472952"/>
              <a:gd name="connsiteY0" fmla="*/ 96741 h 967414"/>
              <a:gd name="connsiteX1" fmla="*/ 96741 w 2472952"/>
              <a:gd name="connsiteY1" fmla="*/ 0 h 967414"/>
              <a:gd name="connsiteX2" fmla="*/ 2376211 w 2472952"/>
              <a:gd name="connsiteY2" fmla="*/ 0 h 967414"/>
              <a:gd name="connsiteX3" fmla="*/ 2472952 w 2472952"/>
              <a:gd name="connsiteY3" fmla="*/ 96741 h 967414"/>
              <a:gd name="connsiteX4" fmla="*/ 2472952 w 2472952"/>
              <a:gd name="connsiteY4" fmla="*/ 870673 h 967414"/>
              <a:gd name="connsiteX5" fmla="*/ 2376211 w 2472952"/>
              <a:gd name="connsiteY5" fmla="*/ 967414 h 967414"/>
              <a:gd name="connsiteX6" fmla="*/ 96741 w 2472952"/>
              <a:gd name="connsiteY6" fmla="*/ 967414 h 967414"/>
              <a:gd name="connsiteX7" fmla="*/ 0 w 2472952"/>
              <a:gd name="connsiteY7" fmla="*/ 870673 h 967414"/>
              <a:gd name="connsiteX8" fmla="*/ 0 w 2472952"/>
              <a:gd name="connsiteY8" fmla="*/ 96741 h 96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2952" h="967414">
                <a:moveTo>
                  <a:pt x="0" y="96741"/>
                </a:moveTo>
                <a:cubicBezTo>
                  <a:pt x="0" y="43312"/>
                  <a:pt x="43312" y="0"/>
                  <a:pt x="96741" y="0"/>
                </a:cubicBezTo>
                <a:lnTo>
                  <a:pt x="2376211" y="0"/>
                </a:lnTo>
                <a:cubicBezTo>
                  <a:pt x="2429640" y="0"/>
                  <a:pt x="2472952" y="43312"/>
                  <a:pt x="2472952" y="96741"/>
                </a:cubicBezTo>
                <a:lnTo>
                  <a:pt x="2472952" y="870673"/>
                </a:lnTo>
                <a:cubicBezTo>
                  <a:pt x="2472952" y="924102"/>
                  <a:pt x="2429640" y="967414"/>
                  <a:pt x="2376211" y="967414"/>
                </a:cubicBezTo>
                <a:lnTo>
                  <a:pt x="96741" y="967414"/>
                </a:lnTo>
                <a:cubicBezTo>
                  <a:pt x="43312" y="967414"/>
                  <a:pt x="0" y="924102"/>
                  <a:pt x="0" y="870673"/>
                </a:cubicBezTo>
                <a:lnTo>
                  <a:pt x="0" y="96741"/>
                </a:lnTo>
                <a:close/>
              </a:path>
            </a:pathLst>
          </a:custGeom>
          <a:solidFill>
            <a:srgbClr val="ACF0F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96915" tIns="96915" rIns="96915" bIns="96915" numCol="1" spcCol="1270" anchor="ctr" anchorCtr="0">
            <a:noAutofit/>
          </a:bodyPr>
          <a:lstStyle/>
          <a:p>
            <a:pPr lvl="0" algn="ctr" defTabSz="800100" rtl="0">
              <a:lnSpc>
                <a:spcPct val="90000"/>
              </a:lnSpc>
              <a:spcBef>
                <a:spcPct val="0"/>
              </a:spcBef>
              <a:spcAft>
                <a:spcPct val="35000"/>
              </a:spcAft>
            </a:pPr>
            <a:r>
              <a:rPr lang="en-US" sz="2100" kern="1200" dirty="0" smtClean="0"/>
              <a:t>Double-click on the </a:t>
            </a:r>
            <a:r>
              <a:rPr lang="en-US" sz="2100" i="1" kern="1200" dirty="0" smtClean="0"/>
              <a:t>NORMDIST </a:t>
            </a:r>
            <a:r>
              <a:rPr lang="en-US" sz="2100" kern="1200" dirty="0" smtClean="0"/>
              <a:t>option (see Figure 4.22)</a:t>
            </a:r>
            <a:endParaRPr lang="en-US" sz="2100" kern="1200" dirty="0"/>
          </a:p>
        </p:txBody>
      </p:sp>
      <p:sp>
        <p:nvSpPr>
          <p:cNvPr id="3" name="TextBox 2"/>
          <p:cNvSpPr txBox="1"/>
          <p:nvPr/>
        </p:nvSpPr>
        <p:spPr>
          <a:xfrm>
            <a:off x="5470359" y="6500261"/>
            <a:ext cx="6525898"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4: Probability Theory </a:t>
            </a:r>
            <a:r>
              <a:rPr lang="en-US" sz="1100" b="1" dirty="0">
                <a:solidFill>
                  <a:schemeClr val="tx2"/>
                </a:solidFill>
              </a:rPr>
              <a:t>– Solving Probability Problems Using Normal Distribution Techniques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2177" y="1464245"/>
            <a:ext cx="6525453" cy="38091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9042400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04850" y="692947"/>
            <a:ext cx="10863949" cy="5646893"/>
          </a:xfrm>
        </p:spPr>
        <p:txBody>
          <a:bodyPr numCol="2">
            <a:normAutofit fontScale="92500" lnSpcReduction="20000"/>
          </a:bodyPr>
          <a:lstStyle/>
          <a:p>
            <a:pPr marL="68580" indent="0">
              <a:buNone/>
            </a:pPr>
            <a:r>
              <a:rPr lang="en-US" sz="3000" dirty="0">
                <a:effectLst>
                  <a:outerShdw blurRad="38100" dist="38100" dir="2700000" algn="tl">
                    <a:srgbClr val="000000">
                      <a:alpha val="43137"/>
                    </a:srgbClr>
                  </a:outerShdw>
                </a:effectLst>
              </a:rPr>
              <a:t>To solve question A </a:t>
            </a:r>
            <a:r>
              <a:rPr lang="en-US" sz="2800" dirty="0"/>
              <a:t>of finding the probability of traveling between 38,000 and 62,000, </a:t>
            </a:r>
            <a:endParaRPr lang="en-US" sz="2800" dirty="0" smtClean="0"/>
          </a:p>
          <a:p>
            <a:pPr marL="68580" indent="0">
              <a:buNone/>
            </a:pPr>
            <a:r>
              <a:rPr lang="en-US" sz="2800" dirty="0" smtClean="0"/>
              <a:t>find </a:t>
            </a:r>
            <a:r>
              <a:rPr lang="en-US" sz="2800" dirty="0"/>
              <a:t>the probability of 62,000 and then subtract from the probability of 3800,000</a:t>
            </a:r>
            <a:r>
              <a:rPr lang="en-US" sz="2800" dirty="0" smtClean="0"/>
              <a:t>:</a:t>
            </a:r>
          </a:p>
          <a:p>
            <a:pPr marL="68580" indent="0">
              <a:buNone/>
            </a:pPr>
            <a:endParaRPr lang="en-US" sz="2700" dirty="0"/>
          </a:p>
          <a:p>
            <a:r>
              <a:rPr lang="en-US" sz="2800" dirty="0"/>
              <a:t>To find the probability of </a:t>
            </a:r>
            <a:r>
              <a:rPr lang="en-US" sz="2800" dirty="0" smtClean="0"/>
              <a:t>62,000</a:t>
            </a:r>
          </a:p>
          <a:p>
            <a:pPr lvl="1"/>
            <a:r>
              <a:rPr lang="en-US" sz="2600" dirty="0"/>
              <a:t>I</a:t>
            </a:r>
            <a:r>
              <a:rPr lang="en-US" sz="2600" dirty="0" smtClean="0"/>
              <a:t>nput </a:t>
            </a:r>
            <a:r>
              <a:rPr lang="en-US" sz="2600" dirty="0"/>
              <a:t>62,000 for </a:t>
            </a:r>
            <a:r>
              <a:rPr lang="en-US" sz="2600" dirty="0" smtClean="0"/>
              <a:t>X</a:t>
            </a:r>
          </a:p>
          <a:p>
            <a:pPr lvl="1"/>
            <a:r>
              <a:rPr lang="en-US" sz="2600" dirty="0" smtClean="0"/>
              <a:t>72,000 </a:t>
            </a:r>
            <a:r>
              <a:rPr lang="en-US" sz="2600" dirty="0"/>
              <a:t>for </a:t>
            </a:r>
            <a:r>
              <a:rPr lang="en-US" sz="2600" dirty="0" smtClean="0"/>
              <a:t>MEAN</a:t>
            </a:r>
          </a:p>
          <a:p>
            <a:pPr lvl="1"/>
            <a:r>
              <a:rPr lang="en-US" sz="2600" dirty="0" smtClean="0"/>
              <a:t>17,000 </a:t>
            </a:r>
            <a:r>
              <a:rPr lang="en-US" sz="2600" dirty="0"/>
              <a:t>for Standard </a:t>
            </a:r>
            <a:r>
              <a:rPr lang="en-US" sz="2600" dirty="0" smtClean="0"/>
              <a:t>Deviation</a:t>
            </a:r>
          </a:p>
          <a:p>
            <a:pPr lvl="1"/>
            <a:r>
              <a:rPr lang="en-US" sz="2600" dirty="0" smtClean="0"/>
              <a:t>TRUE </a:t>
            </a:r>
            <a:r>
              <a:rPr lang="en-US" sz="2600" dirty="0"/>
              <a:t>for </a:t>
            </a:r>
            <a:r>
              <a:rPr lang="en-US" sz="2600" dirty="0" smtClean="0"/>
              <a:t>Cumulative</a:t>
            </a:r>
          </a:p>
          <a:p>
            <a:r>
              <a:rPr lang="en-US" sz="2800" dirty="0" smtClean="0"/>
              <a:t>The </a:t>
            </a:r>
            <a:r>
              <a:rPr lang="en-US" sz="2800" dirty="0"/>
              <a:t>probability for 62,000 is </a:t>
            </a:r>
            <a:r>
              <a:rPr lang="en-US" sz="2800" dirty="0" smtClean="0"/>
              <a:t>0.27 (see </a:t>
            </a:r>
            <a:r>
              <a:rPr lang="en-US" sz="2800" dirty="0"/>
              <a:t>Figure 4.23</a:t>
            </a:r>
            <a:r>
              <a:rPr lang="en-US" sz="2800" dirty="0" smtClean="0"/>
              <a:t>).</a:t>
            </a:r>
          </a:p>
          <a:p>
            <a:pPr lvl="1"/>
            <a:endParaRPr lang="en-US" sz="2600" dirty="0"/>
          </a:p>
          <a:p>
            <a:pPr lvl="1"/>
            <a:endParaRPr lang="en-US" sz="2200" dirty="0" smtClean="0"/>
          </a:p>
          <a:p>
            <a:pPr lvl="1"/>
            <a:endParaRPr lang="en-US" sz="2200" dirty="0"/>
          </a:p>
          <a:p>
            <a:pPr lvl="1"/>
            <a:endParaRPr lang="en-US" sz="2200" dirty="0" smtClean="0"/>
          </a:p>
          <a:p>
            <a:pPr lvl="1"/>
            <a:endParaRPr lang="en-US" sz="2200" dirty="0"/>
          </a:p>
          <a:p>
            <a:pPr lvl="1"/>
            <a:endParaRPr lang="en-US" sz="2200" dirty="0" smtClean="0"/>
          </a:p>
          <a:p>
            <a:pPr marL="454914" lvl="1" indent="0">
              <a:buNone/>
            </a:pPr>
            <a:endParaRPr lang="en-US" sz="2200" dirty="0" smtClean="0"/>
          </a:p>
          <a:p>
            <a:pPr marL="454914" lvl="1" indent="0">
              <a:buNone/>
            </a:pPr>
            <a:endParaRPr lang="en-US" sz="2200" dirty="0" smtClean="0"/>
          </a:p>
          <a:p>
            <a:pPr marL="454914" lvl="1" indent="0">
              <a:buNone/>
            </a:pPr>
            <a:endParaRPr lang="en-US" sz="2200" dirty="0"/>
          </a:p>
          <a:p>
            <a:pPr lvl="1"/>
            <a:endParaRPr lang="en-US" sz="2200" dirty="0" smtClean="0"/>
          </a:p>
          <a:p>
            <a:pPr lvl="1"/>
            <a:endParaRPr lang="en-US" sz="2200" dirty="0"/>
          </a:p>
          <a:p>
            <a:pPr lvl="1"/>
            <a:r>
              <a:rPr lang="en-US" sz="2600" dirty="0" smtClean="0"/>
              <a:t>Now </a:t>
            </a:r>
            <a:r>
              <a:rPr lang="en-US" sz="2600" dirty="0"/>
              <a:t>change X to 38,000 and the probability is 0.02.</a:t>
            </a:r>
          </a:p>
          <a:p>
            <a:pPr lvl="1"/>
            <a:r>
              <a:rPr lang="en-US" sz="2600" dirty="0"/>
              <a:t>Subtract 0.27 and 0.02 to get 0.25 or 25 percent as the answer to A.</a:t>
            </a:r>
          </a:p>
          <a:p>
            <a:pPr marL="68580" indent="0">
              <a:buNone/>
            </a:pPr>
            <a:endParaRPr lang="en-US" sz="2200" dirty="0"/>
          </a:p>
        </p:txBody>
      </p:sp>
      <p:sp>
        <p:nvSpPr>
          <p:cNvPr id="3" name="TextBox 2"/>
          <p:cNvSpPr txBox="1"/>
          <p:nvPr/>
        </p:nvSpPr>
        <p:spPr>
          <a:xfrm>
            <a:off x="5470359" y="6500261"/>
            <a:ext cx="6525898"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4: Probability Theory </a:t>
            </a:r>
            <a:r>
              <a:rPr lang="en-US" sz="1100" b="1" dirty="0">
                <a:solidFill>
                  <a:schemeClr val="tx2"/>
                </a:solidFill>
              </a:rPr>
              <a:t>– Solving Probability Problems Using Normal Distribution Techniques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9999" y="692947"/>
            <a:ext cx="5933317" cy="3174468"/>
          </a:xfrm>
          <a:prstGeom prst="rect">
            <a:avLst/>
          </a:prstGeom>
        </p:spPr>
      </p:pic>
    </p:spTree>
    <p:extLst>
      <p:ext uri="{BB962C8B-B14F-4D97-AF65-F5344CB8AC3E}">
        <p14:creationId xmlns:p14="http://schemas.microsoft.com/office/powerpoint/2010/main" val="368275762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750"/>
                                        <p:tgtEl>
                                          <p:spTgt spid="2">
                                            <p:txEl>
                                              <p:pRg st="3" end="3"/>
                                            </p:txEl>
                                          </p:spTgt>
                                        </p:tgtEl>
                                      </p:cBhvr>
                                    </p:animEffect>
                                    <p:anim calcmode="lin" valueType="num">
                                      <p:cBhvr>
                                        <p:cTn id="8"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Effect transition="in" filter="fade">
                                      <p:cBhvr>
                                        <p:cTn id="14" dur="750"/>
                                        <p:tgtEl>
                                          <p:spTgt spid="2">
                                            <p:txEl>
                                              <p:pRg st="4" end="4"/>
                                            </p:txEl>
                                          </p:spTgt>
                                        </p:tgtEl>
                                      </p:cBhvr>
                                    </p:animEffect>
                                    <p:anim calcmode="lin" valueType="num">
                                      <p:cBhvr>
                                        <p:cTn id="15" dur="75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750"/>
                                        <p:tgtEl>
                                          <p:spTgt spid="2">
                                            <p:txEl>
                                              <p:pRg st="5" end="5"/>
                                            </p:txEl>
                                          </p:spTgt>
                                        </p:tgtEl>
                                      </p:cBhvr>
                                    </p:animEffect>
                                    <p:anim calcmode="lin" valueType="num">
                                      <p:cBhvr>
                                        <p:cTn id="22" dur="75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750"/>
                                        <p:tgtEl>
                                          <p:spTgt spid="2">
                                            <p:txEl>
                                              <p:pRg st="6" end="6"/>
                                            </p:txEl>
                                          </p:spTgt>
                                        </p:tgtEl>
                                      </p:cBhvr>
                                    </p:animEffect>
                                    <p:anim calcmode="lin" valueType="num">
                                      <p:cBhvr>
                                        <p:cTn id="29" dur="75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0" dur="75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Effect transition="in" filter="fade">
                                      <p:cBhvr>
                                        <p:cTn id="35" dur="750"/>
                                        <p:tgtEl>
                                          <p:spTgt spid="2">
                                            <p:txEl>
                                              <p:pRg st="7" end="7"/>
                                            </p:txEl>
                                          </p:spTgt>
                                        </p:tgtEl>
                                      </p:cBhvr>
                                    </p:animEffect>
                                    <p:anim calcmode="lin" valueType="num">
                                      <p:cBhvr>
                                        <p:cTn id="36" dur="75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7" dur="75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fade">
                                      <p:cBhvr>
                                        <p:cTn id="42" dur="750"/>
                                        <p:tgtEl>
                                          <p:spTgt spid="2">
                                            <p:txEl>
                                              <p:pRg st="8" end="8"/>
                                            </p:txEl>
                                          </p:spTgt>
                                        </p:tgtEl>
                                      </p:cBhvr>
                                    </p:animEffect>
                                    <p:anim calcmode="lin" valueType="num">
                                      <p:cBhvr>
                                        <p:cTn id="43" dur="75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44" dur="75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750" fill="hold"/>
                                        <p:tgtEl>
                                          <p:spTgt spid="6"/>
                                        </p:tgtEl>
                                        <p:attrNameLst>
                                          <p:attrName>ppt_w</p:attrName>
                                        </p:attrNameLst>
                                      </p:cBhvr>
                                      <p:tavLst>
                                        <p:tav tm="0">
                                          <p:val>
                                            <p:fltVal val="0"/>
                                          </p:val>
                                        </p:tav>
                                        <p:tav tm="100000">
                                          <p:val>
                                            <p:strVal val="#ppt_w"/>
                                          </p:val>
                                        </p:tav>
                                      </p:tavLst>
                                    </p:anim>
                                    <p:anim calcmode="lin" valueType="num">
                                      <p:cBhvr>
                                        <p:cTn id="50" dur="750" fill="hold"/>
                                        <p:tgtEl>
                                          <p:spTgt spid="6"/>
                                        </p:tgtEl>
                                        <p:attrNameLst>
                                          <p:attrName>ppt_h</p:attrName>
                                        </p:attrNameLst>
                                      </p:cBhvr>
                                      <p:tavLst>
                                        <p:tav tm="0">
                                          <p:val>
                                            <p:fltVal val="0"/>
                                          </p:val>
                                        </p:tav>
                                        <p:tav tm="100000">
                                          <p:val>
                                            <p:strVal val="#ppt_h"/>
                                          </p:val>
                                        </p:tav>
                                      </p:tavLst>
                                    </p:anim>
                                    <p:animEffect transition="in" filter="fade">
                                      <p:cBhvr>
                                        <p:cTn id="51" dur="750"/>
                                        <p:tgtEl>
                                          <p:spTgt spid="6"/>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20" end="20"/>
                                            </p:txEl>
                                          </p:spTgt>
                                        </p:tgtEl>
                                        <p:attrNameLst>
                                          <p:attrName>style.visibility</p:attrName>
                                        </p:attrNameLst>
                                      </p:cBhvr>
                                      <p:to>
                                        <p:strVal val="visible"/>
                                      </p:to>
                                    </p:set>
                                    <p:animEffect transition="in" filter="fade">
                                      <p:cBhvr>
                                        <p:cTn id="56" dur="750"/>
                                        <p:tgtEl>
                                          <p:spTgt spid="2">
                                            <p:txEl>
                                              <p:pRg st="20" end="20"/>
                                            </p:txEl>
                                          </p:spTgt>
                                        </p:tgtEl>
                                      </p:cBhvr>
                                    </p:animEffect>
                                    <p:anim calcmode="lin" valueType="num">
                                      <p:cBhvr>
                                        <p:cTn id="57" dur="750" fill="hold"/>
                                        <p:tgtEl>
                                          <p:spTgt spid="2">
                                            <p:txEl>
                                              <p:pRg st="20" end="20"/>
                                            </p:txEl>
                                          </p:spTgt>
                                        </p:tgtEl>
                                        <p:attrNameLst>
                                          <p:attrName>ppt_x</p:attrName>
                                        </p:attrNameLst>
                                      </p:cBhvr>
                                      <p:tavLst>
                                        <p:tav tm="0">
                                          <p:val>
                                            <p:strVal val="#ppt_x"/>
                                          </p:val>
                                        </p:tav>
                                        <p:tav tm="100000">
                                          <p:val>
                                            <p:strVal val="#ppt_x"/>
                                          </p:val>
                                        </p:tav>
                                      </p:tavLst>
                                    </p:anim>
                                    <p:anim calcmode="lin" valueType="num">
                                      <p:cBhvr>
                                        <p:cTn id="58" dur="750" fill="hold"/>
                                        <p:tgtEl>
                                          <p:spTgt spid="2">
                                            <p:txEl>
                                              <p:pRg st="20" end="20"/>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
                                            <p:txEl>
                                              <p:pRg st="21" end="21"/>
                                            </p:txEl>
                                          </p:spTgt>
                                        </p:tgtEl>
                                        <p:attrNameLst>
                                          <p:attrName>style.visibility</p:attrName>
                                        </p:attrNameLst>
                                      </p:cBhvr>
                                      <p:to>
                                        <p:strVal val="visible"/>
                                      </p:to>
                                    </p:set>
                                    <p:animEffect transition="in" filter="fade">
                                      <p:cBhvr>
                                        <p:cTn id="63" dur="750"/>
                                        <p:tgtEl>
                                          <p:spTgt spid="2">
                                            <p:txEl>
                                              <p:pRg st="21" end="21"/>
                                            </p:txEl>
                                          </p:spTgt>
                                        </p:tgtEl>
                                      </p:cBhvr>
                                    </p:animEffect>
                                    <p:anim calcmode="lin" valueType="num">
                                      <p:cBhvr>
                                        <p:cTn id="64" dur="750" fill="hold"/>
                                        <p:tgtEl>
                                          <p:spTgt spid="2">
                                            <p:txEl>
                                              <p:pRg st="21" end="21"/>
                                            </p:txEl>
                                          </p:spTgt>
                                        </p:tgtEl>
                                        <p:attrNameLst>
                                          <p:attrName>ppt_x</p:attrName>
                                        </p:attrNameLst>
                                      </p:cBhvr>
                                      <p:tavLst>
                                        <p:tav tm="0">
                                          <p:val>
                                            <p:strVal val="#ppt_x"/>
                                          </p:val>
                                        </p:tav>
                                        <p:tav tm="100000">
                                          <p:val>
                                            <p:strVal val="#ppt_x"/>
                                          </p:val>
                                        </p:tav>
                                      </p:tavLst>
                                    </p:anim>
                                    <p:anim calcmode="lin" valueType="num">
                                      <p:cBhvr>
                                        <p:cTn id="65" dur="750" fill="hold"/>
                                        <p:tgtEl>
                                          <p:spTgt spid="2">
                                            <p:txEl>
                                              <p:pRg st="21" end="2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ightfall design templat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ustom 2">
      <a:majorFont>
        <a:latin typeface="Arial"/>
        <a:ea typeface=""/>
        <a:cs typeface=""/>
      </a:majorFont>
      <a:minorFont>
        <a:latin typeface="Century Gothic"/>
        <a:ea typeface=""/>
        <a:cs typeface=""/>
      </a:minorFont>
    </a:fontScheme>
    <a:fmtScheme name="15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Nightfall design template" id="{8E782A46-4514-4890-A557-B2C16D284495}" vid="{905231CD-0261-44B0-B7D7-6EDADDAACF34}"/>
    </a:ext>
  </a:extLst>
</a:theme>
</file>

<file path=ppt/theme/theme2.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5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5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232C19C-A75B-4E3F-8B30-1035B9FCAD1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Nightfall design slides</Template>
  <TotalTime>0</TotalTime>
  <Words>10050</Words>
  <Application>Microsoft Office PowerPoint</Application>
  <PresentationFormat>Widescreen</PresentationFormat>
  <Paragraphs>853</Paragraphs>
  <Slides>101</Slides>
  <Notes>59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101</vt:i4>
      </vt:variant>
    </vt:vector>
  </HeadingPairs>
  <TitlesOfParts>
    <vt:vector size="113" baseType="lpstr">
      <vt:lpstr>Arial</vt:lpstr>
      <vt:lpstr>Book Antiqua</vt:lpstr>
      <vt:lpstr>Calibri</vt:lpstr>
      <vt:lpstr>Cambria Math</vt:lpstr>
      <vt:lpstr>Century</vt:lpstr>
      <vt:lpstr>Century Gothic</vt:lpstr>
      <vt:lpstr>Symbol</vt:lpstr>
      <vt:lpstr>Times New Roman</vt:lpstr>
      <vt:lpstr>Wingdings</vt:lpstr>
      <vt:lpstr>Wingdings 2</vt:lpstr>
      <vt:lpstr>Wingdings 3</vt:lpstr>
      <vt:lpstr>Nightfall design template</vt:lpstr>
      <vt:lpstr>Using Statistics for Better  Business Decisions</vt:lpstr>
      <vt:lpstr>Chapter 4 Probability Theory</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2016-02-18T11:04:26Z</dcterms:created>
  <dcterms:modified xsi:type="dcterms:W3CDTF">2016-03-18T10:16:32Z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TC034605339991</vt:lpwstr>
  </property>
</Properties>
</file>