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42"/>
  </p:notesMasterIdLst>
  <p:handoutMasterIdLst>
    <p:handoutMasterId r:id="rId43"/>
  </p:handoutMasterIdLst>
  <p:sldIdLst>
    <p:sldId id="287" r:id="rId3"/>
    <p:sldId id="289" r:id="rId4"/>
    <p:sldId id="259" r:id="rId5"/>
    <p:sldId id="264" r:id="rId6"/>
    <p:sldId id="265" r:id="rId7"/>
    <p:sldId id="299" r:id="rId8"/>
    <p:sldId id="266" r:id="rId9"/>
    <p:sldId id="267" r:id="rId10"/>
    <p:sldId id="300" r:id="rId11"/>
    <p:sldId id="268" r:id="rId12"/>
    <p:sldId id="269" r:id="rId13"/>
    <p:sldId id="291" r:id="rId14"/>
    <p:sldId id="270" r:id="rId15"/>
    <p:sldId id="292" r:id="rId16"/>
    <p:sldId id="285" r:id="rId17"/>
    <p:sldId id="286" r:id="rId18"/>
    <p:sldId id="271" r:id="rId19"/>
    <p:sldId id="272" r:id="rId20"/>
    <p:sldId id="301" r:id="rId21"/>
    <p:sldId id="273" r:id="rId22"/>
    <p:sldId id="274" r:id="rId23"/>
    <p:sldId id="293" r:id="rId24"/>
    <p:sldId id="275" r:id="rId25"/>
    <p:sldId id="294" r:id="rId26"/>
    <p:sldId id="276" r:id="rId27"/>
    <p:sldId id="302" r:id="rId28"/>
    <p:sldId id="277" r:id="rId29"/>
    <p:sldId id="278" r:id="rId30"/>
    <p:sldId id="295" r:id="rId31"/>
    <p:sldId id="279" r:id="rId32"/>
    <p:sldId id="296" r:id="rId33"/>
    <p:sldId id="303" r:id="rId34"/>
    <p:sldId id="297" r:id="rId35"/>
    <p:sldId id="281" r:id="rId36"/>
    <p:sldId id="282" r:id="rId37"/>
    <p:sldId id="290" r:id="rId38"/>
    <p:sldId id="283" r:id="rId39"/>
    <p:sldId id="298" r:id="rId40"/>
    <p:sldId id="2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869" autoAdjust="0"/>
  </p:normalViewPr>
  <p:slideViewPr>
    <p:cSldViewPr snapToGrid="0" showGuides="1">
      <p:cViewPr varScale="1">
        <p:scale>
          <a:sx n="72" d="100"/>
          <a:sy n="72" d="100"/>
        </p:scale>
        <p:origin x="576" y="60"/>
      </p:cViewPr>
      <p:guideLst>
        <p:guide orient="horz" pos="2112"/>
        <p:guide pos="3816"/>
      </p:guideLst>
    </p:cSldViewPr>
  </p:slideViewPr>
  <p:notesTextViewPr>
    <p:cViewPr>
      <p:scale>
        <a:sx n="3" d="2"/>
        <a:sy n="3" d="2"/>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3/26/2016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212341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kern="1200" dirty="0" smtClean="0">
                <a:solidFill>
                  <a:schemeClr val="tx1"/>
                </a:solidFill>
                <a:effectLst/>
                <a:latin typeface="Calibri" panose="020F0502020204030204" pitchFamily="34" charset="0"/>
                <a:ea typeface="+mn-ea"/>
                <a:cs typeface="+mn-cs"/>
              </a:rPr>
              <a:t>The definition might seem abstract and perhaps not so useful. </a:t>
            </a:r>
          </a:p>
          <a:p>
            <a:pPr marL="171450" lvl="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We could paraphrase it by saying that a random sample is a sample where the selection has taken place without any bias of any sort. </a:t>
            </a:r>
          </a:p>
          <a:p>
            <a:pPr marL="171450" lvl="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If there was no bias of any kind in making a selection of </a:t>
            </a:r>
            <a:r>
              <a:rPr lang="en-US" sz="1000" i="1" kern="1200" dirty="0" smtClean="0">
                <a:solidFill>
                  <a:schemeClr val="tx1"/>
                </a:solidFill>
                <a:effectLst/>
                <a:latin typeface="Calibri" panose="020F0502020204030204" pitchFamily="34" charset="0"/>
                <a:ea typeface="+mn-ea"/>
                <a:cs typeface="+mn-cs"/>
              </a:rPr>
              <a:t>n </a:t>
            </a:r>
            <a:r>
              <a:rPr lang="en-US" sz="1000" kern="1200" dirty="0" smtClean="0">
                <a:solidFill>
                  <a:schemeClr val="tx1"/>
                </a:solidFill>
                <a:effectLst/>
                <a:latin typeface="Calibri" panose="020F0502020204030204" pitchFamily="34" charset="0"/>
                <a:ea typeface="+mn-ea"/>
                <a:cs typeface="+mn-cs"/>
              </a:rPr>
              <a:t>objects, then any other set of </a:t>
            </a:r>
            <a:r>
              <a:rPr lang="en-US" sz="1000" i="1" kern="1200" dirty="0" smtClean="0">
                <a:solidFill>
                  <a:schemeClr val="tx1"/>
                </a:solidFill>
                <a:effectLst/>
                <a:latin typeface="Calibri" panose="020F0502020204030204" pitchFamily="34" charset="0"/>
                <a:ea typeface="+mn-ea"/>
                <a:cs typeface="+mn-cs"/>
              </a:rPr>
              <a:t>n </a:t>
            </a:r>
            <a:r>
              <a:rPr lang="en-US" sz="1000" kern="1200" dirty="0" smtClean="0">
                <a:solidFill>
                  <a:schemeClr val="tx1"/>
                </a:solidFill>
                <a:effectLst/>
                <a:latin typeface="Calibri" panose="020F0502020204030204" pitchFamily="34" charset="0"/>
                <a:ea typeface="+mn-ea"/>
                <a:cs typeface="+mn-cs"/>
              </a:rPr>
              <a:t>objects would have had the same chance of being selected. Thus,  no bias implies a random sample.</a:t>
            </a:r>
          </a:p>
          <a:p>
            <a:r>
              <a:rPr lang="en-US" sz="1000" kern="1200" dirty="0" smtClean="0">
                <a:solidFill>
                  <a:schemeClr val="tx1"/>
                </a:solidFill>
                <a:effectLst/>
                <a:latin typeface="Calibri" panose="020F0502020204030204" pitchFamily="34" charset="0"/>
                <a:ea typeface="+mn-ea"/>
                <a:cs typeface="+mn-cs"/>
              </a:rPr>
              <a:t/>
            </a:r>
            <a:br>
              <a:rPr lang="en-US" sz="1000" kern="1200" dirty="0" smtClean="0">
                <a:solidFill>
                  <a:schemeClr val="tx1"/>
                </a:solidFill>
                <a:effectLst/>
                <a:latin typeface="Calibri" panose="020F0502020204030204" pitchFamily="34" charset="0"/>
                <a:ea typeface="+mn-ea"/>
                <a:cs typeface="+mn-cs"/>
              </a:rPr>
            </a:br>
            <a:r>
              <a:rPr lang="en-US" sz="1000" kern="1200" dirty="0" smtClean="0">
                <a:solidFill>
                  <a:schemeClr val="tx1"/>
                </a:solidFill>
                <a:effectLst/>
                <a:latin typeface="Calibri" panose="020F0502020204030204" pitchFamily="34" charset="0"/>
                <a:ea typeface="+mn-ea"/>
                <a:cs typeface="+mn-cs"/>
              </a:rPr>
              <a:t>There are cases where it is not only more efficient to work with a random sample, but it might even give more accurate answers than trying to work with the population.</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14</a:t>
            </a:fld>
            <a:endParaRPr lang="en-US"/>
          </a:p>
        </p:txBody>
      </p:sp>
    </p:spTree>
    <p:extLst>
      <p:ext uri="{BB962C8B-B14F-4D97-AF65-F5344CB8AC3E}">
        <p14:creationId xmlns:p14="http://schemas.microsoft.com/office/powerpoint/2010/main" val="112930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Note that according to the U.S. Constitution, Article 1, Section 2, a census needs to be conducted every 10 years so that the people can have a proper proportion of representation in the U.S. House of Representatives.</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Instead of attempting to count everyone, as seems required, many statisticians argue that using a carefully selected random sample would in fact give more accurate results.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But using such inference might be in violation of the constitution depending on the exact meaning of “census.”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15</a:t>
            </a:fld>
            <a:endParaRPr lang="en-US"/>
          </a:p>
        </p:txBody>
      </p:sp>
    </p:spTree>
    <p:extLst>
      <p:ext uri="{BB962C8B-B14F-4D97-AF65-F5344CB8AC3E}">
        <p14:creationId xmlns:p14="http://schemas.microsoft.com/office/powerpoint/2010/main" val="177176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But this is not at all a procedure to obtain a “random sample”: all people selected will most likely be from one borough, or all may have a name starting with “Mac” (and are therefore likely to be of Irish ancestry, which introduces bias).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Thus, this is </a:t>
            </a:r>
            <a:r>
              <a:rPr lang="en-US" sz="1000" i="1" kern="1200" dirty="0" smtClean="0">
                <a:solidFill>
                  <a:schemeClr val="tx1"/>
                </a:solidFill>
                <a:effectLst/>
                <a:latin typeface="Calibri" panose="020F0502020204030204" pitchFamily="34" charset="0"/>
                <a:ea typeface="+mn-ea"/>
                <a:cs typeface="+mn-cs"/>
              </a:rPr>
              <a:t>not </a:t>
            </a:r>
            <a:r>
              <a:rPr lang="en-US" sz="1000" kern="1200" dirty="0" smtClean="0">
                <a:solidFill>
                  <a:schemeClr val="tx1"/>
                </a:solidFill>
                <a:effectLst/>
                <a:latin typeface="Calibri" panose="020F0502020204030204" pitchFamily="34" charset="0"/>
                <a:ea typeface="+mn-ea"/>
                <a:cs typeface="+mn-cs"/>
              </a:rPr>
              <a:t>a random sample. In fact, it turns out that to select a random sample you need to carefully and deliberately select people from all sociological backgrounds, all races, all cultures, and so 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other words, contrary to what you might think a random sample must be selected very deliberately in this case.</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16</a:t>
            </a:fld>
            <a:endParaRPr lang="en-US"/>
          </a:p>
        </p:txBody>
      </p:sp>
    </p:spTree>
    <p:extLst>
      <p:ext uri="{BB962C8B-B14F-4D97-AF65-F5344CB8AC3E}">
        <p14:creationId xmlns:p14="http://schemas.microsoft.com/office/powerpoint/2010/main" val="248163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This procedure will give a random sample (assuming the computer’s random number generator is working correctly).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17</a:t>
            </a:fld>
            <a:endParaRPr lang="en-US"/>
          </a:p>
        </p:txBody>
      </p:sp>
    </p:spTree>
    <p:extLst>
      <p:ext uri="{BB962C8B-B14F-4D97-AF65-F5344CB8AC3E}">
        <p14:creationId xmlns:p14="http://schemas.microsoft.com/office/powerpoint/2010/main" val="337769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329807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The characteristics measured in the experiment seem to be the patient’s sex, blood pressure, and treatment date, so it looks like we need three variables to capture the outcomes: sex (nominal), blood pressure (numeric), and date (ordinal). But the fact that the blood pressure is measured three times does not quite fit this scheme. In fact, for each patient participating in the study we actually measure </a:t>
            </a:r>
            <a:r>
              <a:rPr lang="en-US" sz="1000" i="1" kern="1200" dirty="0" smtClean="0">
                <a:solidFill>
                  <a:schemeClr val="tx1"/>
                </a:solidFill>
                <a:effectLst/>
                <a:latin typeface="Calibri" panose="020F0502020204030204" pitchFamily="34" charset="0"/>
                <a:ea typeface="+mn-ea"/>
                <a:cs typeface="+mn-cs"/>
              </a:rPr>
              <a:t>five </a:t>
            </a:r>
            <a:r>
              <a:rPr lang="en-US" sz="1000" kern="1200" dirty="0" smtClean="0">
                <a:solidFill>
                  <a:schemeClr val="tx1"/>
                </a:solidFill>
                <a:effectLst/>
                <a:latin typeface="Calibri" panose="020F0502020204030204" pitchFamily="34" charset="0"/>
                <a:ea typeface="+mn-ea"/>
                <a:cs typeface="+mn-cs"/>
              </a:rPr>
              <a:t>characteristics: sex, treatment date, blood pressure prior to treatment, blood pressure right after treatment, and blood pressure two days after treatment. </a:t>
            </a:r>
          </a:p>
          <a:p>
            <a:pPr marL="628650" lvl="1"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Thus, we really have five variables, not three. In fact, we also have one additional variable, namely, the ID (or name) of the patient. Thus, the data collected for four (fictitious) patients is recorded in six variables as shown in Table 1.2.</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Note that many statistical software packages follow this convention to setup variables in columns, one column per variable, and to record the values for each case in rows.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24</a:t>
            </a:fld>
            <a:endParaRPr lang="en-US"/>
          </a:p>
        </p:txBody>
      </p:sp>
    </p:spTree>
    <p:extLst>
      <p:ext uri="{BB962C8B-B14F-4D97-AF65-F5344CB8AC3E}">
        <p14:creationId xmlns:p14="http://schemas.microsoft.com/office/powerpoint/2010/main" val="293489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25</a:t>
            </a:fld>
            <a:endParaRPr lang="en-US"/>
          </a:p>
        </p:txBody>
      </p:sp>
    </p:spTree>
    <p:extLst>
      <p:ext uri="{BB962C8B-B14F-4D97-AF65-F5344CB8AC3E}">
        <p14:creationId xmlns:p14="http://schemas.microsoft.com/office/powerpoint/2010/main" val="172859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dirty="0" smtClean="0"/>
              <a:t>Following </a:t>
            </a:r>
            <a:r>
              <a:rPr lang="en-US" sz="1600" dirty="0" smtClean="0"/>
              <a:t>our previous example, we should introduce one additional nominal variable to capture the ID of each subject. This allows us to have a unique identification for each data record.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When the results of a survey or an experiment are recorded, the outcomes usually vary, and the variation of each variable usually occurs with different frequencies. </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For example, a survey given to a random sample of U.S. citizens might record the sex of the subject. The frequencies of the values for this variable will likely be approximately 52 percent female and 48 percent male. Recognizing patterns in the frequencies of outcomes is in fact one of the goals of statistics.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26</a:t>
            </a:fld>
            <a:endParaRPr lang="en-US"/>
          </a:p>
        </p:txBody>
      </p:sp>
    </p:spTree>
    <p:extLst>
      <p:ext uri="{BB962C8B-B14F-4D97-AF65-F5344CB8AC3E}">
        <p14:creationId xmlns:p14="http://schemas.microsoft.com/office/powerpoint/2010/main" val="268014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30</a:t>
            </a:fld>
            <a:endParaRPr lang="en-US"/>
          </a:p>
        </p:txBody>
      </p:sp>
    </p:spTree>
    <p:extLst>
      <p:ext uri="{BB962C8B-B14F-4D97-AF65-F5344CB8AC3E}">
        <p14:creationId xmlns:p14="http://schemas.microsoft.com/office/powerpoint/2010/main" val="161017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kern="1200" dirty="0" smtClean="0">
                <a:solidFill>
                  <a:schemeClr val="tx1"/>
                </a:solidFill>
                <a:effectLst/>
                <a:latin typeface="Calibri" panose="020F0502020204030204" pitchFamily="34" charset="0"/>
                <a:ea typeface="+mn-ea"/>
                <a:cs typeface="+mn-cs"/>
              </a:rPr>
              <a:t>The values for the 2014 variable (v_2014 if you like) are pretty close to each other.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In the chart you can see that all 2014 bars are approximately of equal height.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If we looked at the original figures, we would find an (about) equal amount of sales for North, South, East, and West, and no region would stick out, particularly. Thus, each region is equally likely in terms of number of sales—the distribution is heterogeneous (if we checked where an individual, randomly selected, came from, each region would be approximately equally likely).</a:t>
            </a:r>
          </a:p>
          <a:p>
            <a:pPr marL="0" indent="0">
              <a:buFont typeface="Arial" panose="020B0604020202020204" pitchFamily="34" charset="0"/>
              <a:buNone/>
            </a:pPr>
            <a:endParaRPr lang="en-US" sz="1000" kern="1200" dirty="0" smtClean="0">
              <a:solidFill>
                <a:schemeClr val="tx1"/>
              </a:solidFill>
              <a:effectLst/>
              <a:latin typeface="Calibri" panose="020F0502020204030204" pitchFamily="34" charset="0"/>
              <a:ea typeface="+mn-ea"/>
              <a:cs typeface="+mn-cs"/>
            </a:endParaRPr>
          </a:p>
          <a:p>
            <a:r>
              <a:rPr lang="en-US" sz="1000" kern="1200" dirty="0" smtClean="0">
                <a:solidFill>
                  <a:schemeClr val="tx1"/>
                </a:solidFill>
                <a:effectLst/>
                <a:latin typeface="Calibri" panose="020F0502020204030204" pitchFamily="34" charset="0"/>
                <a:ea typeface="+mn-ea"/>
                <a:cs typeface="+mn-cs"/>
              </a:rPr>
              <a:t>The values for the 2015 variable (v_2015 in our terminology) differ widely.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In Figure 1.2 the 2015 bars are of different heights, with “East” being by far the highest.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If we would look at the original figures, we would find that most sales were made in the East. Thus, a sale from the East is much more likely than from any other region—the distribution is homogeneous (if we checked where an individual, randomly selected, came from, she would most likely come from the east). </a:t>
            </a:r>
          </a:p>
          <a:p>
            <a:pPr marL="0" indent="0">
              <a:buFont typeface="Arial" panose="020B0604020202020204" pitchFamily="34" charset="0"/>
              <a:buNone/>
            </a:pPr>
            <a:r>
              <a:rPr lang="en-US" sz="1000" kern="1200" dirty="0" smtClean="0">
                <a:solidFill>
                  <a:schemeClr val="tx1"/>
                </a:solidFill>
                <a:effectLst/>
                <a:latin typeface="Calibri" panose="020F0502020204030204" pitchFamily="34" charset="0"/>
                <a:ea typeface="+mn-ea"/>
                <a:cs typeface="+mn-cs"/>
              </a:rPr>
              <a:t>This seems somehow counter intuitive:</a:t>
            </a:r>
          </a:p>
          <a:p>
            <a:pPr marL="628650" lvl="1"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If all bars of a distribution are approximately </a:t>
            </a:r>
            <a:r>
              <a:rPr lang="en-US" sz="1000" i="1" kern="1200" dirty="0" smtClean="0">
                <a:solidFill>
                  <a:schemeClr val="tx1"/>
                </a:solidFill>
                <a:effectLst/>
                <a:latin typeface="Calibri" panose="020F0502020204030204" pitchFamily="34" charset="0"/>
                <a:ea typeface="+mn-ea"/>
                <a:cs typeface="+mn-cs"/>
              </a:rPr>
              <a:t>equally high</a:t>
            </a:r>
            <a:r>
              <a:rPr lang="en-US" sz="1000" kern="1200" dirty="0" smtClean="0">
                <a:solidFill>
                  <a:schemeClr val="tx1"/>
                </a:solidFill>
                <a:effectLst/>
                <a:latin typeface="Calibri" panose="020F0502020204030204" pitchFamily="34" charset="0"/>
                <a:ea typeface="+mn-ea"/>
                <a:cs typeface="+mn-cs"/>
              </a:rPr>
              <a:t>, the variable is </a:t>
            </a:r>
            <a:r>
              <a:rPr lang="en-US" sz="1000" i="1" kern="1200" dirty="0" smtClean="0">
                <a:solidFill>
                  <a:schemeClr val="tx1"/>
                </a:solidFill>
                <a:effectLst/>
                <a:latin typeface="Calibri" panose="020F0502020204030204" pitchFamily="34" charset="0"/>
                <a:ea typeface="+mn-ea"/>
                <a:cs typeface="+mn-cs"/>
              </a:rPr>
              <a:t>heterogeneous</a:t>
            </a:r>
            <a:r>
              <a:rPr lang="en-US" sz="1000" kern="1200" dirty="0" smtClean="0">
                <a:solidFill>
                  <a:schemeClr val="tx1"/>
                </a:solidFill>
                <a:effectLst/>
                <a:latin typeface="Calibri" panose="020F0502020204030204" pitchFamily="34" charset="0"/>
                <a:ea typeface="+mn-ea"/>
                <a:cs typeface="+mn-cs"/>
              </a:rPr>
              <a:t>.</a:t>
            </a:r>
          </a:p>
          <a:p>
            <a:pPr marL="628650" lvl="1"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If </a:t>
            </a:r>
            <a:r>
              <a:rPr lang="en-US" sz="1000" i="1" kern="1200" dirty="0" smtClean="0">
                <a:solidFill>
                  <a:schemeClr val="tx1"/>
                </a:solidFill>
                <a:effectLst/>
                <a:latin typeface="Calibri" panose="020F0502020204030204" pitchFamily="34" charset="0"/>
                <a:ea typeface="+mn-ea"/>
                <a:cs typeface="+mn-cs"/>
              </a:rPr>
              <a:t>some bars </a:t>
            </a:r>
            <a:r>
              <a:rPr lang="en-US" sz="1000" kern="1200" dirty="0" smtClean="0">
                <a:solidFill>
                  <a:schemeClr val="tx1"/>
                </a:solidFill>
                <a:effectLst/>
                <a:latin typeface="Calibri" panose="020F0502020204030204" pitchFamily="34" charset="0"/>
                <a:ea typeface="+mn-ea"/>
                <a:cs typeface="+mn-cs"/>
              </a:rPr>
              <a:t>of a distribution </a:t>
            </a:r>
            <a:r>
              <a:rPr lang="en-US" sz="1000" i="1" kern="1200" dirty="0" smtClean="0">
                <a:solidFill>
                  <a:schemeClr val="tx1"/>
                </a:solidFill>
                <a:effectLst/>
                <a:latin typeface="Calibri" panose="020F0502020204030204" pitchFamily="34" charset="0"/>
                <a:ea typeface="+mn-ea"/>
                <a:cs typeface="+mn-cs"/>
              </a:rPr>
              <a:t>dominate </a:t>
            </a:r>
            <a:r>
              <a:rPr lang="en-US" sz="1000" kern="1200" dirty="0" smtClean="0">
                <a:solidFill>
                  <a:schemeClr val="tx1"/>
                </a:solidFill>
                <a:effectLst/>
                <a:latin typeface="Calibri" panose="020F0502020204030204" pitchFamily="34" charset="0"/>
                <a:ea typeface="+mn-ea"/>
                <a:cs typeface="+mn-cs"/>
              </a:rPr>
              <a:t>the others, the variable is </a:t>
            </a:r>
            <a:r>
              <a:rPr lang="en-US" sz="1000" i="1" kern="1200" dirty="0" smtClean="0">
                <a:solidFill>
                  <a:schemeClr val="tx1"/>
                </a:solidFill>
                <a:effectLst/>
                <a:latin typeface="Calibri" panose="020F0502020204030204" pitchFamily="34" charset="0"/>
                <a:ea typeface="+mn-ea"/>
                <a:cs typeface="+mn-cs"/>
              </a:rPr>
              <a:t>homogeneous</a:t>
            </a:r>
            <a:r>
              <a:rPr lang="en-US" sz="1000" kern="1200" dirty="0" smtClean="0">
                <a:solidFill>
                  <a:schemeClr val="tx1"/>
                </a:solidFill>
                <a:effectLst/>
                <a:latin typeface="Calibri" panose="020F0502020204030204" pitchFamily="34" charset="0"/>
                <a:ea typeface="+mn-ea"/>
                <a:cs typeface="+mn-cs"/>
              </a:rPr>
              <a:t>.</a:t>
            </a:r>
          </a:p>
          <a:p>
            <a:endParaRPr lang="en-US" sz="1000" kern="1200" dirty="0" smtClean="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31</a:t>
            </a:fld>
            <a:endParaRPr lang="en-US"/>
          </a:p>
        </p:txBody>
      </p:sp>
    </p:spTree>
    <p:extLst>
      <p:ext uri="{BB962C8B-B14F-4D97-AF65-F5344CB8AC3E}">
        <p14:creationId xmlns:p14="http://schemas.microsoft.com/office/powerpoint/2010/main" val="152981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In this textbook we will follow two fictitious companies, Company S and Company P.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Both of these companies will be faced with common work- place problems as we proceed through the text, and you will be provided with demonstrations on how to arrive at answers for these problems using statistics and Microsoft Excel. Here is a background of the two companies.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35</a:t>
            </a:fld>
            <a:endParaRPr lang="en-US"/>
          </a:p>
        </p:txBody>
      </p:sp>
    </p:spTree>
    <p:extLst>
      <p:ext uri="{BB962C8B-B14F-4D97-AF65-F5344CB8AC3E}">
        <p14:creationId xmlns:p14="http://schemas.microsoft.com/office/powerpoint/2010/main" val="3620071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36</a:t>
            </a:fld>
            <a:endParaRPr lang="en-US"/>
          </a:p>
        </p:txBody>
      </p:sp>
    </p:spTree>
    <p:extLst>
      <p:ext uri="{BB962C8B-B14F-4D97-AF65-F5344CB8AC3E}">
        <p14:creationId xmlns:p14="http://schemas.microsoft.com/office/powerpoint/2010/main" val="260194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272942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3716F0-385D-4F6E-BE54-A09D410D24C2}" type="slidenum">
              <a:rPr lang="en-US" smtClean="0"/>
              <a:t>5</a:t>
            </a:fld>
            <a:endParaRPr lang="en-US"/>
          </a:p>
        </p:txBody>
      </p:sp>
    </p:spTree>
    <p:extLst>
      <p:ext uri="{BB962C8B-B14F-4D97-AF65-F5344CB8AC3E}">
        <p14:creationId xmlns:p14="http://schemas.microsoft.com/office/powerpoint/2010/main" val="5026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real-world problems you frequently have to combine descriptive and inferential statistics.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So far we have conducted descriptive statistics: we computed the exact error rate for one auditor and compared it to the national error rate.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Note that the data analysis here, such as it is, was done with the help of a simple calculator. More commonly, special software is used to help with the data analysis, and in fact with all stages of a statistical analysis. In this text we will use Microsoft Excel (any one of the most recent versions should work) to help us perform statistical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Calibri" panose="020F0502020204030204" pitchFamily="34" charset="0"/>
              <a:ea typeface="+mn-ea"/>
              <a:cs typeface="+mn-cs"/>
            </a:endParaRPr>
          </a:p>
          <a:p>
            <a:endParaRPr lang="en-US" sz="7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3716F0-385D-4F6E-BE54-A09D410D24C2}" type="slidenum">
              <a:rPr lang="en-US" smtClean="0"/>
              <a:t>6</a:t>
            </a:fld>
            <a:endParaRPr lang="en-US"/>
          </a:p>
        </p:txBody>
      </p:sp>
    </p:spTree>
    <p:extLst>
      <p:ext uri="{BB962C8B-B14F-4D97-AF65-F5344CB8AC3E}">
        <p14:creationId xmlns:p14="http://schemas.microsoft.com/office/powerpoint/2010/main" val="2775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The previous example has the big drawback that it would be very time-consuming to analyze all 25,000 accounts. It would be easier to select only a handful of them, analyze those, and then use the results from that subset to make inferences about </a:t>
            </a:r>
            <a:r>
              <a:rPr lang="en-US" sz="1000" i="1" kern="1200" dirty="0" smtClean="0">
                <a:solidFill>
                  <a:schemeClr val="tx1"/>
                </a:solidFill>
                <a:effectLst/>
                <a:latin typeface="Calibri" panose="020F0502020204030204" pitchFamily="34" charset="0"/>
                <a:ea typeface="+mn-ea"/>
                <a:cs typeface="+mn-cs"/>
              </a:rPr>
              <a:t>all </a:t>
            </a:r>
            <a:r>
              <a:rPr lang="en-US" sz="1000" kern="1200" dirty="0" smtClean="0">
                <a:solidFill>
                  <a:schemeClr val="tx1"/>
                </a:solidFill>
                <a:effectLst/>
                <a:latin typeface="Calibri" panose="020F0502020204030204" pitchFamily="34" charset="0"/>
                <a:ea typeface="+mn-ea"/>
                <a:cs typeface="+mn-cs"/>
              </a:rPr>
              <a:t>accounts.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Since we are using the analysis of a sample to draw conclusions about all 25,000 accounts, we now engage in inferential statistics.</a:t>
            </a:r>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301123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3716F0-385D-4F6E-BE54-A09D410D24C2}" type="slidenum">
              <a:rPr lang="en-US" smtClean="0"/>
              <a:t>11</a:t>
            </a:fld>
            <a:endParaRPr lang="en-US"/>
          </a:p>
        </p:txBody>
      </p:sp>
    </p:spTree>
    <p:extLst>
      <p:ext uri="{BB962C8B-B14F-4D97-AF65-F5344CB8AC3E}">
        <p14:creationId xmlns:p14="http://schemas.microsoft.com/office/powerpoint/2010/main" val="234957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The analysis of the data is usually done by using a calculator, or— more frequently these days—with the help of a software package. In this textbook we will use Microsoft Excel (any recent version of Excel should work) to help us perform statistical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Calibri" panose="020F0502020204030204" pitchFamily="34" charset="0"/>
              <a:ea typeface="+mn-ea"/>
              <a:cs typeface="+mn-cs"/>
            </a:endParaRPr>
          </a:p>
          <a:p>
            <a:endParaRPr lang="en-US" sz="7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3716F0-385D-4F6E-BE54-A09D410D24C2}" type="slidenum">
              <a:rPr lang="en-US" smtClean="0"/>
              <a:t>12</a:t>
            </a:fld>
            <a:endParaRPr lang="en-US"/>
          </a:p>
        </p:txBody>
      </p:sp>
    </p:spTree>
    <p:extLst>
      <p:ext uri="{BB962C8B-B14F-4D97-AF65-F5344CB8AC3E}">
        <p14:creationId xmlns:p14="http://schemas.microsoft.com/office/powerpoint/2010/main" val="38932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analystsoft.com/en/products/statplusmacl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solidFill>
                  <a:schemeClr val="tx1">
                    <a:lumMod val="85000"/>
                    <a:lumOff val="15000"/>
                  </a:schemeClr>
                </a:solidFill>
                <a:latin typeface="+mj-lt"/>
              </a:rPr>
              <a:t>Justin </a:t>
            </a:r>
            <a:r>
              <a:rPr lang="en-US" sz="2200" dirty="0" err="1">
                <a:solidFill>
                  <a:schemeClr val="tx1">
                    <a:lumMod val="85000"/>
                    <a:lumOff val="15000"/>
                  </a:schemeClr>
                </a:solidFill>
                <a:latin typeface="+mj-lt"/>
              </a:rPr>
              <a:t>Bateh</a:t>
            </a:r>
            <a:r>
              <a:rPr lang="en-US" sz="2200" dirty="0">
                <a:solidFill>
                  <a:schemeClr val="tx1">
                    <a:lumMod val="85000"/>
                    <a:lumOff val="15000"/>
                  </a:schemeClr>
                </a:solidFill>
                <a:latin typeface="+mj-lt"/>
              </a:rPr>
              <a:t> and Bert G. </a:t>
            </a:r>
            <a:r>
              <a:rPr lang="en-US" sz="2200" dirty="0" err="1">
                <a:solidFill>
                  <a:schemeClr val="tx1">
                    <a:lumMod val="85000"/>
                    <a:lumOff val="15000"/>
                  </a:schemeClr>
                </a:solidFill>
                <a:latin typeface="+mj-lt"/>
              </a:rPr>
              <a:t>Wachsmuth</a:t>
            </a:r>
            <a:endParaRPr lang="en-US" sz="2200" dirty="0">
              <a:solidFill>
                <a:schemeClr val="tx1">
                  <a:lumMod val="85000"/>
                  <a:lumOff val="15000"/>
                </a:schemeClr>
              </a:solidFill>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03" y="489131"/>
            <a:ext cx="10784378" cy="1102844"/>
          </a:xfrm>
        </p:spPr>
        <p:txBody>
          <a:bodyPr/>
          <a:lstStyle/>
          <a:p>
            <a:r>
              <a:rPr lang="en-US" b="1" dirty="0"/>
              <a:t>V</a:t>
            </a:r>
            <a:r>
              <a:rPr lang="en-US" b="1" dirty="0" smtClean="0"/>
              <a:t>ariable </a:t>
            </a:r>
            <a:r>
              <a:rPr lang="en-US" sz="2800" dirty="0" smtClean="0">
                <a:effectLst/>
                <a:latin typeface="+mn-lt"/>
              </a:rPr>
              <a:t>– a </a:t>
            </a:r>
            <a:r>
              <a:rPr lang="en-US" sz="2800" dirty="0">
                <a:effectLst/>
                <a:latin typeface="+mn-lt"/>
              </a:rPr>
              <a:t>characteristic or property of a population where the observations can </a:t>
            </a:r>
            <a:r>
              <a:rPr lang="en-US" sz="2800" dirty="0" smtClean="0">
                <a:effectLst/>
                <a:latin typeface="+mn-lt"/>
              </a:rPr>
              <a:t>vary</a:t>
            </a:r>
            <a:r>
              <a:rPr lang="en-US" dirty="0">
                <a:effectLst/>
              </a:rPr>
              <a:t/>
            </a:r>
            <a:br>
              <a:rPr lang="en-US" dirty="0">
                <a:effectLst/>
              </a:rPr>
            </a:br>
            <a:endParaRPr lang="en-US" dirty="0"/>
          </a:p>
        </p:txBody>
      </p:sp>
      <p:sp>
        <p:nvSpPr>
          <p:cNvPr id="3" name="Content Placeholder 2"/>
          <p:cNvSpPr>
            <a:spLocks noGrp="1"/>
          </p:cNvSpPr>
          <p:nvPr>
            <p:ph idx="1"/>
          </p:nvPr>
        </p:nvSpPr>
        <p:spPr>
          <a:xfrm>
            <a:off x="518615" y="1747621"/>
            <a:ext cx="10849970" cy="4229782"/>
          </a:xfrm>
        </p:spPr>
        <p:txBody>
          <a:bodyPr>
            <a:normAutofit fontScale="92500" lnSpcReduction="20000"/>
          </a:bodyPr>
          <a:lstStyle/>
          <a:p>
            <a:pPr lvl="1"/>
            <a:r>
              <a:rPr lang="en-US" sz="3000" b="1" dirty="0" smtClean="0">
                <a:effectLst>
                  <a:outerShdw blurRad="38100" dist="38100" dir="2700000" algn="tl">
                    <a:srgbClr val="000000">
                      <a:alpha val="43137"/>
                    </a:srgbClr>
                  </a:outerShdw>
                </a:effectLst>
              </a:rPr>
              <a:t>Problem definition</a:t>
            </a:r>
            <a:endParaRPr lang="en-US" sz="3000" dirty="0">
              <a:effectLst>
                <a:outerShdw blurRad="38100" dist="38100" dir="2700000" algn="tl">
                  <a:srgbClr val="000000">
                    <a:alpha val="43137"/>
                  </a:srgbClr>
                </a:outerShdw>
              </a:effectLst>
            </a:endParaRPr>
          </a:p>
          <a:p>
            <a:pPr lvl="2"/>
            <a:r>
              <a:rPr lang="en-US" sz="2600" dirty="0" smtClean="0"/>
              <a:t>What </a:t>
            </a:r>
            <a:r>
              <a:rPr lang="en-US" sz="2600" dirty="0"/>
              <a:t>is the population of interest and what are the variables to be investigated?</a:t>
            </a:r>
            <a:endParaRPr lang="en-US" dirty="0"/>
          </a:p>
          <a:p>
            <a:pPr lvl="1"/>
            <a:r>
              <a:rPr lang="en-US" sz="3000" b="1" dirty="0">
                <a:effectLst>
                  <a:outerShdw blurRad="38100" dist="38100" dir="2700000" algn="tl">
                    <a:srgbClr val="000000">
                      <a:alpha val="43137"/>
                    </a:srgbClr>
                  </a:outerShdw>
                </a:effectLst>
              </a:rPr>
              <a:t>Data </a:t>
            </a:r>
            <a:r>
              <a:rPr lang="en-US" sz="3000" b="1" dirty="0" smtClean="0">
                <a:effectLst>
                  <a:outerShdw blurRad="38100" dist="38100" dir="2700000" algn="tl">
                    <a:srgbClr val="000000">
                      <a:alpha val="43137"/>
                    </a:srgbClr>
                  </a:outerShdw>
                </a:effectLst>
              </a:rPr>
              <a:t>collection</a:t>
            </a:r>
            <a:endParaRPr lang="en-US" sz="3000" dirty="0">
              <a:effectLst>
                <a:outerShdw blurRad="38100" dist="38100" dir="2700000" algn="tl">
                  <a:srgbClr val="000000">
                    <a:alpha val="43137"/>
                  </a:srgbClr>
                </a:outerShdw>
              </a:effectLst>
            </a:endParaRPr>
          </a:p>
          <a:p>
            <a:pPr lvl="2"/>
            <a:r>
              <a:rPr lang="en-US" sz="2600" dirty="0" smtClean="0"/>
              <a:t>Describe </a:t>
            </a:r>
            <a:r>
              <a:rPr lang="en-US" sz="2600" dirty="0"/>
              <a:t>and select a sample from the population.</a:t>
            </a:r>
            <a:endParaRPr lang="en-US" sz="3000" dirty="0"/>
          </a:p>
          <a:p>
            <a:pPr lvl="1"/>
            <a:r>
              <a:rPr lang="en-US" sz="3000" b="1" dirty="0">
                <a:effectLst>
                  <a:outerShdw blurRad="38100" dist="38100" dir="2700000" algn="tl">
                    <a:srgbClr val="000000">
                      <a:alpha val="43137"/>
                    </a:srgbClr>
                  </a:outerShdw>
                </a:effectLst>
              </a:rPr>
              <a:t>Data </a:t>
            </a:r>
            <a:r>
              <a:rPr lang="en-US" sz="3000" b="1" dirty="0" smtClean="0">
                <a:effectLst>
                  <a:outerShdw blurRad="38100" dist="38100" dir="2700000" algn="tl">
                    <a:srgbClr val="000000">
                      <a:alpha val="43137"/>
                    </a:srgbClr>
                  </a:outerShdw>
                </a:effectLst>
              </a:rPr>
              <a:t>analysis</a:t>
            </a:r>
            <a:endParaRPr lang="en-US" sz="3000" dirty="0">
              <a:effectLst>
                <a:outerShdw blurRad="38100" dist="38100" dir="2700000" algn="tl">
                  <a:srgbClr val="000000">
                    <a:alpha val="43137"/>
                  </a:srgbClr>
                </a:outerShdw>
              </a:effectLst>
            </a:endParaRPr>
          </a:p>
          <a:p>
            <a:pPr lvl="2"/>
            <a:r>
              <a:rPr lang="en-US" sz="2600" dirty="0" smtClean="0"/>
              <a:t>Make </a:t>
            </a:r>
            <a:r>
              <a:rPr lang="en-US" sz="2600" dirty="0"/>
              <a:t>statistical inferences from the analysis of the sample and apply them to the population.</a:t>
            </a:r>
          </a:p>
          <a:p>
            <a:pPr lvl="1"/>
            <a:r>
              <a:rPr lang="en-US" sz="3000" b="1" dirty="0">
                <a:effectLst>
                  <a:outerShdw blurRad="38100" dist="38100" dir="2700000" algn="tl">
                    <a:srgbClr val="000000">
                      <a:alpha val="43137"/>
                    </a:srgbClr>
                  </a:outerShdw>
                </a:effectLst>
              </a:rPr>
              <a:t>Analysis </a:t>
            </a:r>
            <a:r>
              <a:rPr lang="en-US" sz="3000" b="1" dirty="0" smtClean="0">
                <a:effectLst>
                  <a:outerShdw blurRad="38100" dist="38100" dir="2700000" algn="tl">
                    <a:srgbClr val="000000">
                      <a:alpha val="43137"/>
                    </a:srgbClr>
                  </a:outerShdw>
                </a:effectLst>
              </a:rPr>
              <a:t>reporting</a:t>
            </a:r>
            <a:endParaRPr lang="en-US" sz="3000" dirty="0">
              <a:effectLst>
                <a:outerShdw blurRad="38100" dist="38100" dir="2700000" algn="tl">
                  <a:srgbClr val="000000">
                    <a:alpha val="43137"/>
                  </a:srgbClr>
                </a:outerShdw>
              </a:effectLst>
            </a:endParaRPr>
          </a:p>
          <a:p>
            <a:pPr lvl="2"/>
            <a:r>
              <a:rPr lang="en-US" sz="2600" dirty="0" smtClean="0"/>
              <a:t>Report </a:t>
            </a:r>
            <a:r>
              <a:rPr lang="en-US" sz="2600" dirty="0"/>
              <a:t>the inference together with a measure of reliability for the inference.</a:t>
            </a:r>
          </a:p>
          <a:p>
            <a:endParaRPr lang="en-US" dirty="0"/>
          </a:p>
        </p:txBody>
      </p:sp>
      <p:sp>
        <p:nvSpPr>
          <p:cNvPr id="10" name="TextBox 9"/>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32314886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750"/>
                                        <p:tgtEl>
                                          <p:spTgt spid="3">
                                            <p:txEl>
                                              <p:pRg st="5" end="5"/>
                                            </p:txEl>
                                          </p:spTgt>
                                        </p:tgtEl>
                                      </p:cBhvr>
                                    </p:animEffect>
                                    <p:anim calcmode="lin" valueType="num">
                                      <p:cBhvr>
                                        <p:cTn id="43"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750"/>
                                        <p:tgtEl>
                                          <p:spTgt spid="3">
                                            <p:txEl>
                                              <p:pRg st="6" end="6"/>
                                            </p:txEl>
                                          </p:spTgt>
                                        </p:tgtEl>
                                      </p:cBhvr>
                                    </p:animEffect>
                                    <p:anim calcmode="lin" valueType="num">
                                      <p:cBhvr>
                                        <p:cTn id="50"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750"/>
                                        <p:tgtEl>
                                          <p:spTgt spid="3">
                                            <p:txEl>
                                              <p:pRg st="7" end="7"/>
                                            </p:txEl>
                                          </p:spTgt>
                                        </p:tgtEl>
                                      </p:cBhvr>
                                    </p:animEffect>
                                    <p:anim calcmode="lin" valueType="num">
                                      <p:cBhvr>
                                        <p:cTn id="57"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62" y="582094"/>
            <a:ext cx="10807876" cy="5192255"/>
          </a:xfrm>
        </p:spPr>
        <p:txBody>
          <a:bodyPr>
            <a:noAutofit/>
          </a:bodyPr>
          <a:lstStyle/>
          <a:p>
            <a:pPr marL="68580" indent="0" algn="just">
              <a:spcBef>
                <a:spcPts val="0"/>
              </a:spcBef>
              <a:buNone/>
            </a:pPr>
            <a:r>
              <a:rPr lang="en-US" sz="3600" b="1" dirty="0">
                <a:solidFill>
                  <a:schemeClr val="accent6">
                    <a:lumMod val="75000"/>
                  </a:schemeClr>
                </a:solidFill>
                <a:effectLst>
                  <a:outerShdw blurRad="38100" dist="38100" dir="2700000" algn="tl">
                    <a:srgbClr val="000000">
                      <a:alpha val="43137"/>
                    </a:srgbClr>
                  </a:outerShdw>
                </a:effectLst>
              </a:rPr>
              <a:t>Example</a:t>
            </a:r>
            <a:r>
              <a:rPr lang="en-US" sz="3600" dirty="0">
                <a:solidFill>
                  <a:schemeClr val="accent6">
                    <a:lumMod val="75000"/>
                  </a:schemeClr>
                </a:solidFill>
                <a:effectLst>
                  <a:outerShdw blurRad="38100" dist="38100" dir="2700000" algn="tl">
                    <a:srgbClr val="000000">
                      <a:alpha val="43137"/>
                    </a:srgbClr>
                  </a:outerShdw>
                </a:effectLst>
              </a:rPr>
              <a:t>: </a:t>
            </a:r>
            <a:endParaRPr lang="en-US" sz="3600" dirty="0" smtClean="0">
              <a:solidFill>
                <a:schemeClr val="accent6">
                  <a:lumMod val="75000"/>
                </a:schemeClr>
              </a:solidFill>
              <a:effectLst>
                <a:outerShdw blurRad="38100" dist="38100" dir="2700000" algn="tl">
                  <a:srgbClr val="000000">
                    <a:alpha val="43137"/>
                  </a:srgbClr>
                </a:outerShdw>
              </a:effectLst>
            </a:endParaRPr>
          </a:p>
          <a:p>
            <a:pPr marL="68580" indent="0" algn="just">
              <a:spcBef>
                <a:spcPts val="0"/>
              </a:spcBef>
              <a:spcAft>
                <a:spcPts val="1200"/>
              </a:spcAft>
              <a:buNone/>
            </a:pPr>
            <a:r>
              <a:rPr lang="en-US" sz="2600" dirty="0" smtClean="0"/>
              <a:t>A </a:t>
            </a:r>
            <a:r>
              <a:rPr lang="en-US" sz="2600" dirty="0"/>
              <a:t>tax auditor is responsible for 25,000 accounts. How many of these accounts are in error (resulting in a loss of revenue), and how does this compare to a (fictional) nationwide error rate of 2.5 percent</a:t>
            </a:r>
            <a:r>
              <a:rPr lang="en-US" sz="2600" dirty="0" smtClean="0"/>
              <a:t>?</a:t>
            </a:r>
          </a:p>
          <a:p>
            <a:pPr algn="just">
              <a:spcBef>
                <a:spcPts val="0"/>
              </a:spcBef>
              <a:spcAft>
                <a:spcPts val="1200"/>
              </a:spcAft>
            </a:pPr>
            <a:r>
              <a:rPr lang="en-US" sz="2800" b="1" dirty="0">
                <a:effectLst>
                  <a:outerShdw blurRad="38100" dist="38100" dir="2700000" algn="tl">
                    <a:srgbClr val="000000">
                      <a:alpha val="43137"/>
                    </a:srgbClr>
                  </a:outerShdw>
                </a:effectLst>
              </a:rPr>
              <a:t>Defining the </a:t>
            </a:r>
            <a:r>
              <a:rPr lang="en-US" sz="2800" b="1" dirty="0" smtClean="0">
                <a:effectLst>
                  <a:outerShdw blurRad="38100" dist="38100" dir="2700000" algn="tl">
                    <a:srgbClr val="000000">
                      <a:alpha val="43137"/>
                    </a:srgbClr>
                  </a:outerShdw>
                </a:effectLst>
              </a:rPr>
              <a:t>problem</a:t>
            </a:r>
            <a:endParaRPr lang="en-US" sz="2800" dirty="0">
              <a:effectLst>
                <a:outerShdw blurRad="38100" dist="38100" dir="2700000" algn="tl">
                  <a:srgbClr val="000000">
                    <a:alpha val="43137"/>
                  </a:srgbClr>
                </a:outerShdw>
              </a:effectLst>
            </a:endParaRPr>
          </a:p>
          <a:p>
            <a:pPr lvl="1" algn="just">
              <a:spcBef>
                <a:spcPts val="0"/>
              </a:spcBef>
            </a:pPr>
            <a:r>
              <a:rPr lang="en-US" sz="2400" dirty="0" smtClean="0"/>
              <a:t>The </a:t>
            </a:r>
            <a:r>
              <a:rPr lang="en-US" sz="2400" dirty="0"/>
              <a:t>entire population consists of all 25,000 accounts, and the variable to be investigated is whether an account is in error or not. </a:t>
            </a:r>
          </a:p>
          <a:p>
            <a:pPr lvl="2" algn="just">
              <a:spcBef>
                <a:spcPts val="0"/>
              </a:spcBef>
            </a:pPr>
            <a:r>
              <a:rPr lang="en-US" sz="2200" dirty="0"/>
              <a:t>Thus, we have defined one variable, which has a total of 25,000 values.</a:t>
            </a:r>
          </a:p>
          <a:p>
            <a:pPr algn="just">
              <a:spcBef>
                <a:spcPts val="0"/>
              </a:spcBef>
            </a:pPr>
            <a:r>
              <a:rPr lang="en-US" sz="2800" b="1" dirty="0">
                <a:effectLst>
                  <a:outerShdw blurRad="38100" dist="38100" dir="2700000" algn="tl">
                    <a:srgbClr val="000000">
                      <a:alpha val="43137"/>
                    </a:srgbClr>
                  </a:outerShdw>
                </a:effectLst>
              </a:rPr>
              <a:t>Data collection and </a:t>
            </a:r>
            <a:r>
              <a:rPr lang="en-US" sz="2800" b="1" dirty="0" smtClean="0">
                <a:effectLst>
                  <a:outerShdw blurRad="38100" dist="38100" dir="2700000" algn="tl">
                    <a:srgbClr val="000000">
                      <a:alpha val="43137"/>
                    </a:srgbClr>
                  </a:outerShdw>
                </a:effectLst>
              </a:rPr>
              <a:t>summary</a:t>
            </a:r>
            <a:endParaRPr lang="en-US" sz="2800" dirty="0">
              <a:effectLst>
                <a:outerShdw blurRad="38100" dist="38100" dir="2700000" algn="tl">
                  <a:srgbClr val="000000">
                    <a:alpha val="43137"/>
                  </a:srgbClr>
                </a:outerShdw>
              </a:effectLst>
            </a:endParaRPr>
          </a:p>
          <a:p>
            <a:pPr lvl="1" algn="just">
              <a:spcBef>
                <a:spcPts val="0"/>
              </a:spcBef>
            </a:pPr>
            <a:r>
              <a:rPr lang="en-US" sz="2400" dirty="0" smtClean="0"/>
              <a:t>The </a:t>
            </a:r>
            <a:r>
              <a:rPr lang="en-US" sz="2400" dirty="0"/>
              <a:t>auditor decides to select 200 accounts at random, somehow, tests each of them, and finds that 8 of them are in error.</a:t>
            </a:r>
          </a:p>
          <a:p>
            <a:pPr marL="68580" indent="0" algn="just">
              <a:spcBef>
                <a:spcPts val="0"/>
              </a:spcBef>
              <a:buNone/>
            </a:pPr>
            <a:endParaRPr lang="en-US" sz="2800" dirty="0" smtClean="0"/>
          </a:p>
          <a:p>
            <a:pPr lvl="1" algn="just">
              <a:spcBef>
                <a:spcPts val="0"/>
              </a:spcBef>
            </a:pPr>
            <a:endParaRPr lang="en-US" sz="2000" dirty="0"/>
          </a:p>
          <a:p>
            <a:pPr lvl="1">
              <a:spcBef>
                <a:spcPts val="0"/>
              </a:spcBef>
            </a:pPr>
            <a:endParaRPr lang="en-US" sz="1800" dirty="0"/>
          </a:p>
          <a:p>
            <a:pPr marL="68580" indent="0">
              <a:spcBef>
                <a:spcPts val="0"/>
              </a:spcBef>
              <a:buNone/>
            </a:pPr>
            <a:r>
              <a:rPr lang="en-US" sz="2400" dirty="0"/>
              <a:t/>
            </a:r>
            <a:br>
              <a:rPr lang="en-US" sz="2400" dirty="0"/>
            </a:br>
            <a:endParaRPr lang="en-US" sz="2000" dirty="0"/>
          </a:p>
          <a:p>
            <a:pPr marL="68580" indent="0" algn="just">
              <a:spcBef>
                <a:spcPts val="0"/>
              </a:spcBef>
              <a:buNone/>
            </a:pPr>
            <a:endParaRPr lang="en-US" sz="2000" dirty="0"/>
          </a:p>
          <a:p>
            <a:pPr marL="68580" indent="0" algn="just">
              <a:spcBef>
                <a:spcPts val="0"/>
              </a:spcBef>
              <a:buNone/>
            </a:pPr>
            <a:endParaRPr lang="en-US" sz="2000" dirty="0"/>
          </a:p>
        </p:txBody>
      </p:sp>
      <p:sp>
        <p:nvSpPr>
          <p:cNvPr id="9" name="TextBox 8"/>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420420883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anim calcmode="lin" valueType="num">
                                      <p:cBhvr>
                                        <p:cTn id="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750"/>
                                        <p:tgtEl>
                                          <p:spTgt spid="3">
                                            <p:txEl>
                                              <p:pRg st="3" end="3"/>
                                            </p:txEl>
                                          </p:spTgt>
                                        </p:tgtEl>
                                      </p:cBhvr>
                                    </p:animEffect>
                                    <p:anim calcmode="lin" valueType="num">
                                      <p:cBhvr>
                                        <p:cTn id="1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anim calcmode="lin" valueType="num">
                                      <p:cBhvr>
                                        <p:cTn id="20"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750"/>
                                        <p:tgtEl>
                                          <p:spTgt spid="3">
                                            <p:txEl>
                                              <p:pRg st="5" end="5"/>
                                            </p:txEl>
                                          </p:spTgt>
                                        </p:tgtEl>
                                      </p:cBhvr>
                                    </p:animEffect>
                                    <p:anim calcmode="lin" valueType="num">
                                      <p:cBhvr>
                                        <p:cTn id="2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750"/>
                                        <p:tgtEl>
                                          <p:spTgt spid="3">
                                            <p:txEl>
                                              <p:pRg st="6" end="6"/>
                                            </p:txEl>
                                          </p:spTgt>
                                        </p:tgtEl>
                                      </p:cBhvr>
                                    </p:animEffect>
                                    <p:anim calcmode="lin" valueType="num">
                                      <p:cBhvr>
                                        <p:cTn id="34"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427" y="641242"/>
            <a:ext cx="10722720" cy="5155124"/>
          </a:xfrm>
        </p:spPr>
        <p:txBody>
          <a:bodyPr>
            <a:noAutofit/>
          </a:bodyPr>
          <a:lstStyle/>
          <a:p>
            <a:r>
              <a:rPr lang="en-US" sz="2800" b="1" dirty="0" smtClean="0">
                <a:effectLst>
                  <a:outerShdw blurRad="38100" dist="38100" dir="2700000" algn="tl">
                    <a:srgbClr val="000000">
                      <a:alpha val="43137"/>
                    </a:srgbClr>
                  </a:outerShdw>
                </a:effectLst>
              </a:rPr>
              <a:t>Data analysis</a:t>
            </a:r>
            <a:endParaRPr lang="en-US" sz="2800" dirty="0">
              <a:effectLst>
                <a:outerShdw blurRad="38100" dist="38100" dir="2700000" algn="tl">
                  <a:srgbClr val="000000">
                    <a:alpha val="43137"/>
                  </a:srgbClr>
                </a:outerShdw>
              </a:effectLst>
            </a:endParaRPr>
          </a:p>
          <a:p>
            <a:pPr lvl="1" algn="just"/>
            <a:r>
              <a:rPr lang="en-US" dirty="0" smtClean="0"/>
              <a:t>Some </a:t>
            </a:r>
            <a:r>
              <a:rPr lang="en-US" dirty="0"/>
              <a:t>statistical theory is applied to allow drawing a conclusion from the sample of 200 accounts and applying it to all 25,000 accounts. </a:t>
            </a:r>
            <a:endParaRPr lang="en-US" dirty="0" smtClean="0"/>
          </a:p>
          <a:p>
            <a:pPr lvl="2"/>
            <a:r>
              <a:rPr lang="en-US" sz="2200" dirty="0" smtClean="0"/>
              <a:t>In </a:t>
            </a:r>
            <a:r>
              <a:rPr lang="en-US" sz="2200" dirty="0"/>
              <a:t>this case, the likely theory involves computing 8/200 = 4 percent.</a:t>
            </a:r>
          </a:p>
          <a:p>
            <a:r>
              <a:rPr lang="en-US" sz="2800" b="1" dirty="0">
                <a:effectLst>
                  <a:outerShdw blurRad="38100" dist="38100" dir="2700000" algn="tl">
                    <a:srgbClr val="000000">
                      <a:alpha val="43137"/>
                    </a:srgbClr>
                  </a:outerShdw>
                </a:effectLst>
              </a:rPr>
              <a:t>Analysis </a:t>
            </a:r>
            <a:r>
              <a:rPr lang="en-US" sz="2800" b="1" dirty="0" smtClean="0">
                <a:effectLst>
                  <a:outerShdw blurRad="38100" dist="38100" dir="2700000" algn="tl">
                    <a:srgbClr val="000000">
                      <a:alpha val="43137"/>
                    </a:srgbClr>
                  </a:outerShdw>
                </a:effectLst>
              </a:rPr>
              <a:t>reporting</a:t>
            </a:r>
            <a:endParaRPr lang="en-US" sz="2800" dirty="0">
              <a:effectLst>
                <a:outerShdw blurRad="38100" dist="38100" dir="2700000" algn="tl">
                  <a:srgbClr val="000000">
                    <a:alpha val="43137"/>
                  </a:srgbClr>
                </a:outerShdw>
              </a:effectLst>
            </a:endParaRPr>
          </a:p>
          <a:p>
            <a:pPr lvl="1" algn="just"/>
            <a:r>
              <a:rPr lang="en-US" dirty="0" smtClean="0"/>
              <a:t>Based </a:t>
            </a:r>
            <a:r>
              <a:rPr lang="en-US" dirty="0"/>
              <a:t>on our data analysis we infer that approximately 4 percent of the accounts will be in error. </a:t>
            </a:r>
            <a:endParaRPr lang="en-US" dirty="0" smtClean="0"/>
          </a:p>
          <a:p>
            <a:pPr lvl="2"/>
            <a:r>
              <a:rPr lang="en-US" sz="2200" dirty="0" smtClean="0"/>
              <a:t>Additional </a:t>
            </a:r>
            <a:r>
              <a:rPr lang="en-US" sz="2200" dirty="0"/>
              <a:t>theory (which we will cover in Chapter 5) shows that our guess has an error of ±0.9 percent. </a:t>
            </a:r>
            <a:endParaRPr lang="en-US" sz="2200" dirty="0" smtClean="0"/>
          </a:p>
          <a:p>
            <a:pPr lvl="2"/>
            <a:r>
              <a:rPr lang="en-US" sz="2200" dirty="0" smtClean="0"/>
              <a:t>Thus</a:t>
            </a:r>
            <a:r>
              <a:rPr lang="en-US" sz="2200" dirty="0"/>
              <a:t>, it seems that our accounts contain more errors than the national average of 2.5 percent</a:t>
            </a:r>
            <a:r>
              <a:rPr lang="en-US" sz="2200" dirty="0" smtClean="0"/>
              <a:t>.</a:t>
            </a:r>
            <a:r>
              <a:rPr lang="en-US" sz="2400" dirty="0"/>
              <a:t/>
            </a:r>
            <a:br>
              <a:rPr lang="en-US" sz="2400" dirty="0"/>
            </a:br>
            <a:endParaRPr lang="en-US" sz="2000" dirty="0"/>
          </a:p>
          <a:p>
            <a:pPr marL="68580" indent="0">
              <a:buNone/>
            </a:pPr>
            <a:endParaRPr lang="en-US" sz="2000" dirty="0"/>
          </a:p>
          <a:p>
            <a:pPr marL="68580" indent="0">
              <a:buNone/>
            </a:pPr>
            <a:endParaRPr lang="en-US" sz="2000" dirty="0"/>
          </a:p>
        </p:txBody>
      </p:sp>
      <p:sp>
        <p:nvSpPr>
          <p:cNvPr id="8" name="TextBox 7"/>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226452945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anim calcmode="lin" valueType="num">
                                      <p:cBhvr>
                                        <p:cTn id="2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50"/>
                                        <p:tgtEl>
                                          <p:spTgt spid="3">
                                            <p:txEl>
                                              <p:pRg st="3" end="3"/>
                                            </p:txEl>
                                          </p:spTgt>
                                        </p:tgtEl>
                                      </p:cBhvr>
                                    </p:animEffect>
                                    <p:anim calcmode="lin" valueType="num">
                                      <p:cBhvr>
                                        <p:cTn id="2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750"/>
                                        <p:tgtEl>
                                          <p:spTgt spid="3">
                                            <p:txEl>
                                              <p:pRg st="4" end="4"/>
                                            </p:txEl>
                                          </p:spTgt>
                                        </p:tgtEl>
                                      </p:cBhvr>
                                    </p:animEffect>
                                    <p:anim calcmode="lin" valueType="num">
                                      <p:cBhvr>
                                        <p:cTn id="3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750"/>
                                        <p:tgtEl>
                                          <p:spTgt spid="3">
                                            <p:txEl>
                                              <p:pRg st="5" end="5"/>
                                            </p:txEl>
                                          </p:spTgt>
                                        </p:tgtEl>
                                      </p:cBhvr>
                                    </p:animEffect>
                                    <p:anim calcmode="lin" valueType="num">
                                      <p:cBhvr>
                                        <p:cTn id="39"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75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750"/>
                                        <p:tgtEl>
                                          <p:spTgt spid="3">
                                            <p:txEl>
                                              <p:pRg st="6" end="6"/>
                                            </p:txEl>
                                          </p:spTgt>
                                        </p:tgtEl>
                                      </p:cBhvr>
                                    </p:animEffect>
                                    <p:anim calcmode="lin" valueType="num">
                                      <p:cBhvr>
                                        <p:cTn id="44"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83" y="640276"/>
            <a:ext cx="10999031" cy="1437751"/>
          </a:xfrm>
        </p:spPr>
        <p:txBody>
          <a:bodyPr/>
          <a:lstStyle/>
          <a:p>
            <a:r>
              <a:rPr lang="en-US" sz="3400" b="1" dirty="0" smtClean="0"/>
              <a:t>Random sample of size </a:t>
            </a:r>
            <a:r>
              <a:rPr lang="en-US" sz="3400" b="1" i="1" dirty="0" smtClean="0"/>
              <a:t>n</a:t>
            </a:r>
            <a:r>
              <a:rPr lang="en-US" sz="3400" b="1" i="1" dirty="0" smtClean="0">
                <a:latin typeface="+mn-lt"/>
              </a:rPr>
              <a:t> </a:t>
            </a:r>
            <a:r>
              <a:rPr lang="en-US" sz="2600" dirty="0" smtClean="0">
                <a:effectLst/>
                <a:latin typeface="+mn-lt"/>
              </a:rPr>
              <a:t>–  </a:t>
            </a:r>
            <a:r>
              <a:rPr lang="en-US" sz="2600" dirty="0">
                <a:effectLst/>
                <a:latin typeface="+mn-lt"/>
              </a:rPr>
              <a:t>a sample that is selected by a </a:t>
            </a:r>
            <a:r>
              <a:rPr lang="en-US" sz="2600" dirty="0" smtClean="0">
                <a:effectLst/>
                <a:latin typeface="+mn-lt"/>
              </a:rPr>
              <a:t>process such that any other sample of that size </a:t>
            </a:r>
            <a:r>
              <a:rPr lang="en-US" sz="2600" i="1" dirty="0" smtClean="0">
                <a:effectLst/>
                <a:latin typeface="+mn-lt"/>
              </a:rPr>
              <a:t>n </a:t>
            </a:r>
            <a:r>
              <a:rPr lang="en-US" sz="2600" dirty="0" smtClean="0">
                <a:effectLst/>
                <a:latin typeface="+mn-lt"/>
              </a:rPr>
              <a:t>has the same chance of being selected</a:t>
            </a:r>
            <a:r>
              <a:rPr lang="en-US" sz="2600" dirty="0">
                <a:effectLst/>
                <a:latin typeface="+mn-lt"/>
              </a:rPr>
              <a:t/>
            </a:r>
            <a:br>
              <a:rPr lang="en-US" sz="2600" dirty="0">
                <a:effectLst/>
                <a:latin typeface="+mn-lt"/>
              </a:rPr>
            </a:br>
            <a:endParaRPr lang="en-US" sz="2600" dirty="0">
              <a:latin typeface="+mn-lt"/>
            </a:endParaRPr>
          </a:p>
        </p:txBody>
      </p:sp>
      <p:sp>
        <p:nvSpPr>
          <p:cNvPr id="3" name="Content Placeholder 2"/>
          <p:cNvSpPr>
            <a:spLocks noGrp="1"/>
          </p:cNvSpPr>
          <p:nvPr>
            <p:ph idx="1"/>
          </p:nvPr>
        </p:nvSpPr>
        <p:spPr>
          <a:xfrm>
            <a:off x="868720" y="2247254"/>
            <a:ext cx="10537217" cy="3688597"/>
          </a:xfrm>
        </p:spPr>
        <p:txBody>
          <a:bodyPr>
            <a:normAutofit/>
          </a:bodyPr>
          <a:lstStyle/>
          <a:p>
            <a:pPr marL="68580" indent="0">
              <a:buNone/>
            </a:pPr>
            <a:r>
              <a:rPr lang="en-US" sz="3400" b="1" dirty="0">
                <a:solidFill>
                  <a:schemeClr val="accent6">
                    <a:lumMod val="75000"/>
                  </a:schemeClr>
                </a:solidFill>
                <a:effectLst>
                  <a:outerShdw blurRad="38100" dist="38100" dir="2700000" algn="tl">
                    <a:srgbClr val="000000">
                      <a:alpha val="43137"/>
                    </a:srgbClr>
                  </a:outerShdw>
                </a:effectLst>
              </a:rPr>
              <a:t>Example</a:t>
            </a:r>
            <a:r>
              <a:rPr lang="en-US" sz="3400" dirty="0">
                <a:solidFill>
                  <a:schemeClr val="accent6">
                    <a:lumMod val="75000"/>
                  </a:schemeClr>
                </a:solidFill>
                <a:effectLst>
                  <a:outerShdw blurRad="38100" dist="38100" dir="2700000" algn="tl">
                    <a:srgbClr val="000000">
                      <a:alpha val="43137"/>
                    </a:srgbClr>
                  </a:outerShdw>
                </a:effectLst>
              </a:rPr>
              <a:t>: </a:t>
            </a:r>
            <a:endParaRPr lang="en-US" sz="3400" dirty="0" smtClean="0">
              <a:solidFill>
                <a:schemeClr val="accent6">
                  <a:lumMod val="75000"/>
                </a:schemeClr>
              </a:solidFill>
              <a:effectLst>
                <a:outerShdw blurRad="38100" dist="38100" dir="2700000" algn="tl">
                  <a:srgbClr val="000000">
                    <a:alpha val="43137"/>
                  </a:srgbClr>
                </a:outerShdw>
              </a:effectLst>
            </a:endParaRPr>
          </a:p>
          <a:p>
            <a:pPr marL="68580" indent="0">
              <a:buNone/>
            </a:pPr>
            <a:r>
              <a:rPr lang="en-US" sz="2800" dirty="0" smtClean="0"/>
              <a:t>Find </a:t>
            </a:r>
            <a:r>
              <a:rPr lang="en-US" sz="2800" dirty="0"/>
              <a:t>the average income for people living in New York City (NYC).</a:t>
            </a:r>
          </a:p>
          <a:p>
            <a:r>
              <a:rPr lang="en-US" sz="2600" dirty="0" smtClean="0"/>
              <a:t>The </a:t>
            </a:r>
            <a:r>
              <a:rPr lang="en-US" sz="2600" dirty="0"/>
              <a:t>most accurate approach apparently would be to ask everyone living in NYC their income, add up all the figures, and divide the sum by the total number of people asked (which will give the precise average). </a:t>
            </a:r>
            <a:endParaRPr lang="en-US" sz="2600" dirty="0" smtClean="0"/>
          </a:p>
          <a:p>
            <a:pPr marL="68580" indent="0">
              <a:buNone/>
            </a:pPr>
            <a:endParaRPr lang="en-US"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Samples and “Random Samples”</a:t>
            </a:r>
            <a:endParaRPr lang="en-US" sz="1200" b="1" dirty="0">
              <a:solidFill>
                <a:schemeClr val="tx2"/>
              </a:solidFill>
            </a:endParaRPr>
          </a:p>
        </p:txBody>
      </p:sp>
    </p:spTree>
    <p:extLst>
      <p:ext uri="{BB962C8B-B14F-4D97-AF65-F5344CB8AC3E}">
        <p14:creationId xmlns:p14="http://schemas.microsoft.com/office/powerpoint/2010/main" val="289345215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anim calcmode="lin" valueType="num">
                                      <p:cBhvr>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anim calcmode="lin" valueType="num">
                                      <p:cBhvr>
                                        <p:cTn id="2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854" y="1060324"/>
            <a:ext cx="10490267" cy="4508752"/>
          </a:xfrm>
        </p:spPr>
        <p:txBody>
          <a:bodyPr>
            <a:normAutofit lnSpcReduction="10000"/>
          </a:bodyPr>
          <a:lstStyle/>
          <a:p>
            <a:r>
              <a:rPr lang="en-US" sz="3200" dirty="0" smtClean="0"/>
              <a:t>However, that is not only impractical, it would not even work:</a:t>
            </a:r>
          </a:p>
          <a:p>
            <a:pPr lvl="1"/>
            <a:r>
              <a:rPr lang="en-US" dirty="0" smtClean="0"/>
              <a:t>When people are asked their income not everyone will answer (for a variety of reasons).</a:t>
            </a:r>
          </a:p>
          <a:p>
            <a:pPr lvl="1"/>
            <a:r>
              <a:rPr lang="en-US" dirty="0" smtClean="0"/>
              <a:t>People might not answer truthfully (again for a variety of reasons).</a:t>
            </a:r>
          </a:p>
          <a:p>
            <a:pPr lvl="1"/>
            <a:r>
              <a:rPr lang="en-US" dirty="0" smtClean="0"/>
              <a:t>It will be difficult to physically track down everyone living in NYC.</a:t>
            </a:r>
          </a:p>
          <a:p>
            <a:pPr lvl="1"/>
            <a:r>
              <a:rPr lang="en-US" dirty="0" smtClean="0"/>
              <a:t>By the time the last people are asked, others have moved in or out of NYC already.</a:t>
            </a:r>
          </a:p>
          <a:p>
            <a:pPr marL="68580" indent="0">
              <a:buNone/>
            </a:pPr>
            <a:endParaRPr lang="en-US"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Samples and “Random Samples”</a:t>
            </a:r>
            <a:endParaRPr lang="en-US" sz="1200" b="1" dirty="0">
              <a:solidFill>
                <a:schemeClr val="tx2"/>
              </a:solidFill>
            </a:endParaRPr>
          </a:p>
        </p:txBody>
      </p:sp>
    </p:spTree>
    <p:extLst>
      <p:ext uri="{BB962C8B-B14F-4D97-AF65-F5344CB8AC3E}">
        <p14:creationId xmlns:p14="http://schemas.microsoft.com/office/powerpoint/2010/main" val="38589762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292" y="1095491"/>
            <a:ext cx="10181415" cy="4337900"/>
          </a:xfrm>
        </p:spPr>
        <p:txBody>
          <a:bodyPr>
            <a:normAutofit/>
          </a:bodyPr>
          <a:lstStyle/>
          <a:p>
            <a:pPr algn="just">
              <a:spcBef>
                <a:spcPts val="600"/>
              </a:spcBef>
              <a:spcAft>
                <a:spcPts val="1200"/>
              </a:spcAft>
            </a:pPr>
            <a:r>
              <a:rPr lang="en-US" sz="2800" dirty="0"/>
              <a:t>Therefore, instead of finding the exact—and arguably elusive— average, we should try to </a:t>
            </a:r>
            <a:r>
              <a:rPr lang="en-US" sz="2800" i="1" dirty="0"/>
              <a:t>estimate </a:t>
            </a:r>
            <a:r>
              <a:rPr lang="en-US" sz="2800" dirty="0"/>
              <a:t>it. </a:t>
            </a:r>
            <a:endParaRPr lang="en-US" sz="2800" dirty="0" smtClean="0"/>
          </a:p>
          <a:p>
            <a:pPr algn="just">
              <a:spcBef>
                <a:spcPts val="600"/>
              </a:spcBef>
              <a:spcAft>
                <a:spcPts val="1200"/>
              </a:spcAft>
            </a:pPr>
            <a:r>
              <a:rPr lang="en-US" sz="2800" dirty="0"/>
              <a:t>T</a:t>
            </a:r>
            <a:r>
              <a:rPr lang="en-US" sz="2800" dirty="0" smtClean="0"/>
              <a:t>o </a:t>
            </a:r>
            <a:r>
              <a:rPr lang="en-US" sz="2800" dirty="0"/>
              <a:t>randomly select a small sample, say of size </a:t>
            </a:r>
            <a:r>
              <a:rPr lang="en-US" sz="2800" i="1" dirty="0"/>
              <a:t>n </a:t>
            </a:r>
            <a:r>
              <a:rPr lang="en-US" sz="2800" dirty="0"/>
              <a:t>= 1,000, of people living in NYC and find the average income of that sample (which is perfectly within our capabilities). </a:t>
            </a:r>
            <a:endParaRPr lang="en-US" sz="2800" dirty="0" smtClean="0"/>
          </a:p>
          <a:p>
            <a:pPr lvl="1" algn="just">
              <a:spcBef>
                <a:spcPts val="600"/>
              </a:spcBef>
              <a:spcAft>
                <a:spcPts val="1200"/>
              </a:spcAft>
            </a:pPr>
            <a:r>
              <a:rPr lang="en-US" sz="2800" dirty="0" smtClean="0"/>
              <a:t>Then </a:t>
            </a:r>
            <a:r>
              <a:rPr lang="en-US" sz="2800" dirty="0"/>
              <a:t>we draw conclusions from that sample about the whole </a:t>
            </a:r>
            <a:r>
              <a:rPr lang="en-US" sz="2800" dirty="0" smtClean="0"/>
              <a:t>population.</a:t>
            </a:r>
          </a:p>
          <a:p>
            <a:pPr marL="68580" indent="0" algn="just">
              <a:spcBef>
                <a:spcPts val="600"/>
              </a:spcBef>
              <a:spcAft>
                <a:spcPts val="1200"/>
              </a:spcAft>
              <a:buNone/>
            </a:pPr>
            <a:endParaRPr lang="en-US" sz="2800"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Samples and “Random Samples”</a:t>
            </a:r>
            <a:endParaRPr lang="en-US" sz="1200" b="1" dirty="0">
              <a:solidFill>
                <a:schemeClr val="tx2"/>
              </a:solidFill>
            </a:endParaRPr>
          </a:p>
        </p:txBody>
      </p:sp>
    </p:spTree>
    <p:extLst>
      <p:ext uri="{BB962C8B-B14F-4D97-AF65-F5344CB8AC3E}">
        <p14:creationId xmlns:p14="http://schemas.microsoft.com/office/powerpoint/2010/main" val="361633300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122" y="929898"/>
            <a:ext cx="10339755" cy="5022494"/>
          </a:xfrm>
        </p:spPr>
        <p:txBody>
          <a:bodyPr>
            <a:normAutofit/>
          </a:bodyPr>
          <a:lstStyle/>
          <a:p>
            <a:pPr algn="just"/>
            <a:r>
              <a:rPr lang="en-US" sz="2800" dirty="0"/>
              <a:t>How do I select a random sample of size 1,000 from the population of inhabitants of NYC? </a:t>
            </a:r>
            <a:endParaRPr lang="en-US" sz="2800" dirty="0" smtClean="0"/>
          </a:p>
          <a:p>
            <a:pPr lvl="1" algn="just"/>
            <a:r>
              <a:rPr lang="en-US" dirty="0" smtClean="0"/>
              <a:t>Open </a:t>
            </a:r>
            <a:r>
              <a:rPr lang="en-US" dirty="0"/>
              <a:t>the latest NYC phone book.</a:t>
            </a:r>
          </a:p>
          <a:p>
            <a:pPr lvl="1" algn="just"/>
            <a:r>
              <a:rPr lang="en-US" dirty="0"/>
              <a:t>Select one page “at random” (perhaps by throwing the book in the air).</a:t>
            </a:r>
          </a:p>
          <a:p>
            <a:pPr lvl="1" algn="just"/>
            <a:r>
              <a:rPr lang="en-US" dirty="0"/>
              <a:t>Select 1,000 people starting from that page that the book opens up on</a:t>
            </a:r>
            <a:r>
              <a:rPr lang="en-US" dirty="0" smtClean="0"/>
              <a:t>.</a:t>
            </a:r>
          </a:p>
          <a:p>
            <a:pPr algn="just"/>
            <a:r>
              <a:rPr lang="en-US" sz="2400" dirty="0"/>
              <a:t>Call those people and ask them for their income. Compute the average of that group and say that this average is representative for the average income of all people in NYC, approximately.</a:t>
            </a:r>
          </a:p>
          <a:p>
            <a:pPr algn="just"/>
            <a:endParaRPr lang="en-US" sz="3200" dirty="0"/>
          </a:p>
          <a:p>
            <a:endParaRPr lang="en-US" sz="3200"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Samples and “Random Samples”</a:t>
            </a:r>
            <a:endParaRPr lang="en-US" sz="1200" b="1" dirty="0">
              <a:solidFill>
                <a:schemeClr val="tx2"/>
              </a:solidFill>
            </a:endParaRPr>
          </a:p>
        </p:txBody>
      </p:sp>
    </p:spTree>
    <p:extLst>
      <p:ext uri="{BB962C8B-B14F-4D97-AF65-F5344CB8AC3E}">
        <p14:creationId xmlns:p14="http://schemas.microsoft.com/office/powerpoint/2010/main" val="319669339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63" y="529389"/>
            <a:ext cx="10585117" cy="897074"/>
          </a:xfrm>
        </p:spPr>
        <p:txBody>
          <a:bodyPr/>
          <a:lstStyle/>
          <a:p>
            <a:r>
              <a:rPr lang="en-US" b="1" dirty="0"/>
              <a:t>Random Sample Selection Procedure</a:t>
            </a:r>
            <a:br>
              <a:rPr lang="en-US" b="1" dirty="0"/>
            </a:br>
            <a:endParaRPr lang="en-US" dirty="0"/>
          </a:p>
        </p:txBody>
      </p:sp>
      <p:sp>
        <p:nvSpPr>
          <p:cNvPr id="3" name="Content Placeholder 2"/>
          <p:cNvSpPr>
            <a:spLocks noGrp="1"/>
          </p:cNvSpPr>
          <p:nvPr>
            <p:ph idx="1"/>
          </p:nvPr>
        </p:nvSpPr>
        <p:spPr>
          <a:xfrm>
            <a:off x="786063" y="1426464"/>
            <a:ext cx="10403713" cy="4199422"/>
          </a:xfrm>
        </p:spPr>
        <p:txBody>
          <a:bodyPr>
            <a:noAutofit/>
          </a:bodyPr>
          <a:lstStyle/>
          <a:p>
            <a:pPr marL="68580" indent="0">
              <a:buNone/>
            </a:pPr>
            <a:r>
              <a:rPr lang="en-US" sz="3200" b="1" dirty="0">
                <a:solidFill>
                  <a:schemeClr val="accent6">
                    <a:lumMod val="75000"/>
                  </a:schemeClr>
                </a:solidFill>
                <a:effectLst>
                  <a:outerShdw blurRad="38100" dist="38100" dir="2700000" algn="tl">
                    <a:srgbClr val="000000">
                      <a:alpha val="43137"/>
                    </a:srgbClr>
                  </a:outerShdw>
                </a:effectLst>
              </a:rPr>
              <a:t>Example: </a:t>
            </a:r>
            <a:r>
              <a:rPr lang="en-US" sz="2800" dirty="0"/>
              <a:t>Select a random sample of size </a:t>
            </a:r>
            <a:r>
              <a:rPr lang="en-US" sz="2800" i="1" dirty="0"/>
              <a:t>n </a:t>
            </a:r>
            <a:r>
              <a:rPr lang="en-US" sz="2800" dirty="0"/>
              <a:t>= 5 from a population of 2,000 measurements.</a:t>
            </a:r>
          </a:p>
          <a:p>
            <a:pPr lvl="1"/>
            <a:r>
              <a:rPr lang="en-US" dirty="0" smtClean="0"/>
              <a:t>Label </a:t>
            </a:r>
            <a:r>
              <a:rPr lang="en-US" dirty="0"/>
              <a:t>all measurements from 1 to 2,000, in any order.</a:t>
            </a:r>
          </a:p>
          <a:p>
            <a:pPr lvl="1"/>
            <a:r>
              <a:rPr lang="en-US" dirty="0"/>
              <a:t>Start a computer program that can generate random numbers.</a:t>
            </a:r>
          </a:p>
          <a:p>
            <a:pPr lvl="1"/>
            <a:r>
              <a:rPr lang="en-US" dirty="0"/>
              <a:t>Use that computer program to generate five unique random numbers between 1 and 2,000</a:t>
            </a:r>
            <a:r>
              <a:rPr lang="en-US" dirty="0" smtClean="0"/>
              <a:t>.</a:t>
            </a:r>
          </a:p>
          <a:p>
            <a:pPr lvl="1"/>
            <a:r>
              <a:rPr lang="en-US" dirty="0"/>
              <a:t>Select the five measurements from the total population located at those random positions</a:t>
            </a:r>
            <a:r>
              <a:rPr lang="en-US" dirty="0" smtClean="0"/>
              <a:t>.</a:t>
            </a:r>
            <a:r>
              <a:rPr lang="en-US" sz="3200" dirty="0"/>
              <a:t/>
            </a:r>
            <a:br>
              <a:rPr lang="en-US" sz="3200" dirty="0"/>
            </a:br>
            <a:endParaRPr lang="en-US" sz="3200" dirty="0"/>
          </a:p>
        </p:txBody>
      </p:sp>
      <p:sp>
        <p:nvSpPr>
          <p:cNvPr id="7" name="TextBox 6"/>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Random Sample Selection Procedure</a:t>
            </a:r>
            <a:endParaRPr lang="en-US" sz="1200" b="1" dirty="0">
              <a:solidFill>
                <a:schemeClr val="tx2"/>
              </a:solidFill>
            </a:endParaRPr>
          </a:p>
        </p:txBody>
      </p:sp>
    </p:spTree>
    <p:extLst>
      <p:ext uri="{BB962C8B-B14F-4D97-AF65-F5344CB8AC3E}">
        <p14:creationId xmlns:p14="http://schemas.microsoft.com/office/powerpoint/2010/main" val="321386335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909" y="844426"/>
            <a:ext cx="9981369" cy="4491849"/>
          </a:xfrm>
        </p:spPr>
        <p:txBody>
          <a:bodyPr>
            <a:noAutofit/>
          </a:bodyPr>
          <a:lstStyle/>
          <a:p>
            <a:pPr marL="68580" indent="0">
              <a:spcBef>
                <a:spcPts val="600"/>
              </a:spcBef>
              <a:spcAft>
                <a:spcPts val="1200"/>
              </a:spcAft>
              <a:buNone/>
            </a:pPr>
            <a:r>
              <a:rPr lang="en-US" dirty="0" smtClean="0"/>
              <a:t>Another approach that works particularly well using Excel:</a:t>
            </a:r>
          </a:p>
          <a:p>
            <a:pPr lvl="0">
              <a:spcBef>
                <a:spcPts val="600"/>
              </a:spcBef>
              <a:spcAft>
                <a:spcPts val="1200"/>
              </a:spcAft>
            </a:pPr>
            <a:r>
              <a:rPr lang="en-US" sz="2600" dirty="0" smtClean="0"/>
              <a:t>List all measurements from 1 to 2,000, in any order.</a:t>
            </a:r>
          </a:p>
          <a:p>
            <a:pPr lvl="0">
              <a:spcBef>
                <a:spcPts val="600"/>
              </a:spcBef>
              <a:spcAft>
                <a:spcPts val="1200"/>
              </a:spcAft>
            </a:pPr>
            <a:r>
              <a:rPr lang="en-US" sz="2600" dirty="0" smtClean="0"/>
              <a:t>Create </a:t>
            </a:r>
            <a:r>
              <a:rPr lang="en-US" sz="2600" dirty="0"/>
              <a:t>random numbers between 0.0 and 1.0 and store them with each measurement.</a:t>
            </a:r>
          </a:p>
          <a:p>
            <a:pPr lvl="0">
              <a:spcBef>
                <a:spcPts val="600"/>
              </a:spcBef>
              <a:spcAft>
                <a:spcPts val="1200"/>
              </a:spcAft>
            </a:pPr>
            <a:r>
              <a:rPr lang="en-US" sz="2600" dirty="0"/>
              <a:t>Sort all numbers according to their associated random number between 0 and 1.</a:t>
            </a:r>
          </a:p>
          <a:p>
            <a:pPr lvl="0">
              <a:spcBef>
                <a:spcPts val="600"/>
              </a:spcBef>
              <a:spcAft>
                <a:spcPts val="1200"/>
              </a:spcAft>
            </a:pPr>
            <a:r>
              <a:rPr lang="en-US" sz="2600" dirty="0"/>
              <a:t>Pick the first five elements from the list of measurements.</a:t>
            </a:r>
          </a:p>
          <a:p>
            <a:pPr marL="68580" indent="0">
              <a:spcBef>
                <a:spcPts val="600"/>
              </a:spcBef>
              <a:spcAft>
                <a:spcPts val="1200"/>
              </a:spcAft>
              <a:buNone/>
            </a:pPr>
            <a:endParaRPr lang="en-US" sz="2600"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Random Sample Selection Procedure</a:t>
            </a:r>
            <a:endParaRPr lang="en-US" sz="1200" b="1" dirty="0">
              <a:solidFill>
                <a:schemeClr val="tx2"/>
              </a:solidFill>
            </a:endParaRPr>
          </a:p>
        </p:txBody>
      </p:sp>
    </p:spTree>
    <p:extLst>
      <p:ext uri="{BB962C8B-B14F-4D97-AF65-F5344CB8AC3E}">
        <p14:creationId xmlns:p14="http://schemas.microsoft.com/office/powerpoint/2010/main" val="390429436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015" y="1135678"/>
            <a:ext cx="6090902" cy="3780635"/>
          </a:xfrm>
          <a:prstGeom prst="rect">
            <a:avLst/>
          </a:prstGeom>
          <a:noFill/>
          <a:ln>
            <a:noFill/>
          </a:ln>
        </p:spPr>
      </p:pic>
      <p:sp>
        <p:nvSpPr>
          <p:cNvPr id="5" name="Content Placeholder 2"/>
          <p:cNvSpPr txBox="1">
            <a:spLocks/>
          </p:cNvSpPr>
          <p:nvPr/>
        </p:nvSpPr>
        <p:spPr>
          <a:xfrm>
            <a:off x="1162373" y="568492"/>
            <a:ext cx="10444092" cy="939466"/>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2600" b="1" i="1" dirty="0"/>
              <a:t>Figure 1.1 Selecting a random sample in Excel</a:t>
            </a:r>
            <a:endParaRPr lang="en-US" sz="2600" dirty="0"/>
          </a:p>
          <a:p>
            <a:pPr marL="68580" indent="0">
              <a:buFont typeface="Wingdings"/>
              <a:buNone/>
            </a:pPr>
            <a:endParaRPr lang="en-US" sz="2600" dirty="0"/>
          </a:p>
        </p:txBody>
      </p:sp>
      <p:sp>
        <p:nvSpPr>
          <p:cNvPr id="6" name="Content Placeholder 2"/>
          <p:cNvSpPr txBox="1">
            <a:spLocks/>
          </p:cNvSpPr>
          <p:nvPr/>
        </p:nvSpPr>
        <p:spPr>
          <a:xfrm>
            <a:off x="2614863" y="4916313"/>
            <a:ext cx="3451603" cy="101065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1800" i="1" dirty="0"/>
              <a:t>Values in original order with associated random number</a:t>
            </a:r>
            <a:endParaRPr lang="en-US" sz="1800" dirty="0"/>
          </a:p>
          <a:p>
            <a:pPr marL="68580" indent="0">
              <a:buNone/>
            </a:pPr>
            <a:r>
              <a:rPr lang="en-US" sz="1800" dirty="0"/>
              <a:t/>
            </a:r>
            <a:br>
              <a:rPr lang="en-US" sz="1800" dirty="0"/>
            </a:br>
            <a:endParaRPr lang="en-US" sz="1800" dirty="0"/>
          </a:p>
        </p:txBody>
      </p:sp>
      <p:sp>
        <p:nvSpPr>
          <p:cNvPr id="7" name="Content Placeholder 2"/>
          <p:cNvSpPr txBox="1">
            <a:spLocks/>
          </p:cNvSpPr>
          <p:nvPr/>
        </p:nvSpPr>
        <p:spPr>
          <a:xfrm>
            <a:off x="6160307" y="4916313"/>
            <a:ext cx="3529602" cy="939466"/>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1800" i="1" dirty="0"/>
              <a:t>Values sorted by associated random number (column B)</a:t>
            </a:r>
            <a:r>
              <a:rPr lang="en-US" sz="1800" dirty="0"/>
              <a:t/>
            </a:r>
            <a:br>
              <a:rPr lang="en-US" sz="1800" dirty="0"/>
            </a:br>
            <a:endParaRPr lang="en-US" sz="1800" dirty="0"/>
          </a:p>
        </p:txBody>
      </p:sp>
      <p:sp>
        <p:nvSpPr>
          <p:cNvPr id="11" name="TextBox 10"/>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Random Sample Selection Procedure</a:t>
            </a:r>
            <a:endParaRPr lang="en-US" sz="1200" b="1" dirty="0">
              <a:solidFill>
                <a:schemeClr val="tx2"/>
              </a:solidFill>
            </a:endParaRPr>
          </a:p>
        </p:txBody>
      </p:sp>
    </p:spTree>
    <p:extLst>
      <p:ext uri="{BB962C8B-B14F-4D97-AF65-F5344CB8AC3E}">
        <p14:creationId xmlns:p14="http://schemas.microsoft.com/office/powerpoint/2010/main" val="399134005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1</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Statistics and Statistical Software</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0" y="1426463"/>
            <a:ext cx="10363201" cy="4447395"/>
          </a:xfrm>
        </p:spPr>
        <p:txBody>
          <a:bodyPr>
            <a:normAutofit/>
          </a:bodyPr>
          <a:lstStyle/>
          <a:p>
            <a:pPr>
              <a:buFont typeface="Wingdings" panose="05000000000000000000" pitchFamily="2" charset="2"/>
              <a:buChar char="§"/>
            </a:pPr>
            <a:r>
              <a:rPr lang="en-US" sz="3200" b="1" dirty="0">
                <a:effectLst>
                  <a:outerShdw blurRad="38100" dist="38100" dir="2700000" algn="tl">
                    <a:srgbClr val="000000">
                      <a:alpha val="43137"/>
                    </a:srgbClr>
                  </a:outerShdw>
                </a:effectLst>
              </a:rPr>
              <a:t>Categorical variables </a:t>
            </a:r>
          </a:p>
          <a:p>
            <a:pPr lvl="1">
              <a:buFont typeface="Wingdings" panose="05000000000000000000" pitchFamily="2" charset="2"/>
              <a:buChar char="§"/>
            </a:pPr>
            <a:r>
              <a:rPr lang="en-US" sz="2800" dirty="0" smtClean="0"/>
              <a:t>variables </a:t>
            </a:r>
            <a:r>
              <a:rPr lang="en-US" sz="2800" dirty="0"/>
              <a:t>that have a limited number of distinct values or </a:t>
            </a:r>
            <a:r>
              <a:rPr lang="en-US" sz="2800" dirty="0" smtClean="0"/>
              <a:t>categories</a:t>
            </a:r>
          </a:p>
          <a:p>
            <a:pPr lvl="1">
              <a:buFont typeface="Wingdings" panose="05000000000000000000" pitchFamily="2" charset="2"/>
              <a:buChar char="§"/>
            </a:pPr>
            <a:r>
              <a:rPr lang="en-US" sz="2800" dirty="0" smtClean="0"/>
              <a:t>sometimes </a:t>
            </a:r>
            <a:r>
              <a:rPr lang="en-US" sz="2800" dirty="0"/>
              <a:t>called </a:t>
            </a:r>
            <a:r>
              <a:rPr lang="en-US" sz="2800" i="1" dirty="0"/>
              <a:t>discrete </a:t>
            </a:r>
            <a:r>
              <a:rPr lang="en-US" sz="2800" i="1" dirty="0" smtClean="0"/>
              <a:t>variables </a:t>
            </a:r>
          </a:p>
          <a:p>
            <a:pPr>
              <a:buFont typeface="Wingdings" panose="05000000000000000000" pitchFamily="2" charset="2"/>
              <a:buChar char="§"/>
            </a:pPr>
            <a:r>
              <a:rPr lang="en-US" sz="3200" b="1" dirty="0" smtClean="0">
                <a:effectLst>
                  <a:outerShdw blurRad="38100" dist="38100" dir="2700000" algn="tl">
                    <a:srgbClr val="000000">
                      <a:alpha val="43137"/>
                    </a:srgbClr>
                  </a:outerShdw>
                </a:effectLst>
              </a:rPr>
              <a:t>Numeric </a:t>
            </a:r>
            <a:r>
              <a:rPr lang="en-US" sz="3200" b="1" dirty="0">
                <a:effectLst>
                  <a:outerShdw blurRad="38100" dist="38100" dir="2700000" algn="tl">
                    <a:srgbClr val="000000">
                      <a:alpha val="43137"/>
                    </a:srgbClr>
                  </a:outerShdw>
                </a:effectLst>
              </a:rPr>
              <a:t>variables </a:t>
            </a:r>
            <a:endParaRPr lang="en-US" sz="3200" b="1" dirty="0" smtClean="0">
              <a:effectLst>
                <a:outerShdw blurRad="38100" dist="38100" dir="2700000" algn="tl">
                  <a:srgbClr val="000000">
                    <a:alpha val="43137"/>
                  </a:srgbClr>
                </a:outerShdw>
              </a:effectLst>
            </a:endParaRPr>
          </a:p>
          <a:p>
            <a:pPr lvl="1">
              <a:buFont typeface="Wingdings" panose="05000000000000000000" pitchFamily="2" charset="2"/>
              <a:buChar char="§"/>
            </a:pPr>
            <a:r>
              <a:rPr lang="en-US" sz="2800" dirty="0" smtClean="0"/>
              <a:t>refer </a:t>
            </a:r>
            <a:r>
              <a:rPr lang="en-US" sz="2800" dirty="0"/>
              <a:t>to characteristics that have a numeric </a:t>
            </a:r>
            <a:r>
              <a:rPr lang="en-US" sz="2800" dirty="0" smtClean="0"/>
              <a:t>value</a:t>
            </a:r>
          </a:p>
          <a:p>
            <a:pPr lvl="1">
              <a:buFont typeface="Wingdings" panose="05000000000000000000" pitchFamily="2" charset="2"/>
              <a:buChar char="§"/>
            </a:pPr>
            <a:r>
              <a:rPr lang="en-US" sz="2800" dirty="0"/>
              <a:t>u</a:t>
            </a:r>
            <a:r>
              <a:rPr lang="en-US" sz="2800" dirty="0" smtClean="0"/>
              <a:t>sually </a:t>
            </a:r>
            <a:r>
              <a:rPr lang="en-US" sz="2800" i="1" dirty="0" smtClean="0"/>
              <a:t>continuous </a:t>
            </a:r>
            <a:r>
              <a:rPr lang="en-US" sz="2800" dirty="0"/>
              <a:t>variables, that is, all values in an interval are </a:t>
            </a:r>
            <a:r>
              <a:rPr lang="en-US" sz="2800" dirty="0" smtClean="0"/>
              <a:t>possible</a:t>
            </a:r>
            <a:endParaRPr lang="en-US" sz="2800" dirty="0"/>
          </a:p>
          <a:p>
            <a:pPr marL="68580" indent="0">
              <a:buNone/>
            </a:pPr>
            <a:endParaRPr lang="en-US" sz="3200" dirty="0"/>
          </a:p>
        </p:txBody>
      </p:sp>
      <p:sp>
        <p:nvSpPr>
          <p:cNvPr id="4" name="Title 1"/>
          <p:cNvSpPr>
            <a:spLocks noGrp="1"/>
          </p:cNvSpPr>
          <p:nvPr>
            <p:ph type="title"/>
          </p:nvPr>
        </p:nvSpPr>
        <p:spPr>
          <a:xfrm>
            <a:off x="770020" y="529389"/>
            <a:ext cx="10940716" cy="897074"/>
          </a:xfrm>
        </p:spPr>
        <p:txBody>
          <a:bodyPr/>
          <a:lstStyle/>
          <a:p>
            <a:r>
              <a:rPr lang="en-US" b="1" dirty="0"/>
              <a:t>Variables and Distributions</a:t>
            </a:r>
            <a:br>
              <a:rPr lang="en-US" b="1" dirty="0"/>
            </a:br>
            <a:endParaRPr lang="en-US" dirty="0"/>
          </a:p>
        </p:txBody>
      </p:sp>
      <p:sp>
        <p:nvSpPr>
          <p:cNvPr id="8" name="TextBox 7"/>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328105194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750"/>
                                        <p:tgtEl>
                                          <p:spTgt spid="3">
                                            <p:txEl>
                                              <p:pRg st="5" end="5"/>
                                            </p:txEl>
                                          </p:spTgt>
                                        </p:tgtEl>
                                      </p:cBhvr>
                                    </p:animEffect>
                                    <p:anim calcmode="lin" valueType="num">
                                      <p:cBhvr>
                                        <p:cTn id="43"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684" y="1540042"/>
            <a:ext cx="10940716" cy="4225327"/>
          </a:xfrm>
        </p:spPr>
        <p:txBody>
          <a:bodyPr>
            <a:normAutofit/>
          </a:bodyPr>
          <a:lstStyle/>
          <a:p>
            <a:r>
              <a:rPr lang="en-US" sz="3200" b="1" dirty="0">
                <a:effectLst>
                  <a:outerShdw blurRad="38100" dist="38100" dir="2700000" algn="tl">
                    <a:srgbClr val="000000">
                      <a:alpha val="43137"/>
                    </a:srgbClr>
                  </a:outerShdw>
                </a:effectLst>
              </a:rPr>
              <a:t>Ordinal variables </a:t>
            </a:r>
            <a:endParaRPr lang="en-US" sz="3200" b="1" dirty="0" smtClean="0">
              <a:effectLst>
                <a:outerShdw blurRad="38100" dist="38100" dir="2700000" algn="tl">
                  <a:srgbClr val="000000">
                    <a:alpha val="43137"/>
                  </a:srgbClr>
                </a:outerShdw>
              </a:effectLst>
            </a:endParaRPr>
          </a:p>
          <a:p>
            <a:pPr lvl="1"/>
            <a:r>
              <a:rPr lang="en-US" dirty="0" smtClean="0"/>
              <a:t>represent categories </a:t>
            </a:r>
            <a:r>
              <a:rPr lang="en-US" dirty="0"/>
              <a:t>with some intrinsic order (e.g., low, medium, high; or strongly agree, agree, disagree, strongly </a:t>
            </a:r>
            <a:r>
              <a:rPr lang="en-US" dirty="0" smtClean="0"/>
              <a:t>disagree)</a:t>
            </a:r>
          </a:p>
          <a:p>
            <a:pPr lvl="1"/>
            <a:r>
              <a:rPr lang="en-US" dirty="0" smtClean="0"/>
              <a:t>could </a:t>
            </a:r>
            <a:r>
              <a:rPr lang="en-US" dirty="0"/>
              <a:t>consist of numeric </a:t>
            </a:r>
            <a:r>
              <a:rPr lang="en-US" dirty="0" smtClean="0"/>
              <a:t>values </a:t>
            </a:r>
            <a:r>
              <a:rPr lang="en-US" dirty="0"/>
              <a:t>that represent distinct categories (e.g., 1 = low, 2 = medium, 3 = high</a:t>
            </a:r>
            <a:r>
              <a:rPr lang="en-US" dirty="0" smtClean="0"/>
              <a:t>)</a:t>
            </a:r>
          </a:p>
          <a:p>
            <a:pPr lvl="1"/>
            <a:r>
              <a:rPr lang="en-US" sz="2400" dirty="0" smtClean="0"/>
              <a:t>Note </a:t>
            </a:r>
            <a:r>
              <a:rPr lang="en-US" sz="2400" dirty="0"/>
              <a:t>that this does not turn them into numeric variables; the numbers are merely codes. To best remember this type of variable, think of “ordinal” containing the word “order.”</a:t>
            </a:r>
          </a:p>
          <a:p>
            <a:pPr marL="68580" indent="0">
              <a:buNone/>
            </a:pPr>
            <a:endParaRPr lang="en-US" dirty="0"/>
          </a:p>
        </p:txBody>
      </p:sp>
      <p:sp>
        <p:nvSpPr>
          <p:cNvPr id="8" name="TextBox 7"/>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
        <p:nvSpPr>
          <p:cNvPr id="6" name="Title 1"/>
          <p:cNvSpPr txBox="1">
            <a:spLocks/>
          </p:cNvSpPr>
          <p:nvPr/>
        </p:nvSpPr>
        <p:spPr>
          <a:xfrm>
            <a:off x="696275" y="602195"/>
            <a:ext cx="10940716" cy="897074"/>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olidFill>
                <a:effectLst>
                  <a:outerShdw blurRad="38100" dist="38100" dir="2700000" algn="tl">
                    <a:srgbClr val="000000">
                      <a:alpha val="43137"/>
                    </a:srgbClr>
                  </a:outerShdw>
                </a:effectLst>
                <a:latin typeface="+mj-lt"/>
                <a:ea typeface="+mj-ea"/>
                <a:cs typeface="+mj-cs"/>
              </a:defRPr>
            </a:lvl1pPr>
            <a:extLst/>
          </a:lstStyle>
          <a:p>
            <a:r>
              <a:rPr lang="en-US" sz="3600" smtClean="0"/>
              <a:t>Types of Categorical variables</a:t>
            </a:r>
            <a:endParaRPr lang="en-US" sz="3600" dirty="0"/>
          </a:p>
        </p:txBody>
      </p:sp>
    </p:spTree>
    <p:extLst>
      <p:ext uri="{BB962C8B-B14F-4D97-AF65-F5344CB8AC3E}">
        <p14:creationId xmlns:p14="http://schemas.microsoft.com/office/powerpoint/2010/main" val="134684328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275" y="602195"/>
            <a:ext cx="10940716" cy="897074"/>
          </a:xfrm>
        </p:spPr>
        <p:txBody>
          <a:bodyPr/>
          <a:lstStyle/>
          <a:p>
            <a:r>
              <a:rPr lang="en-US" sz="3600" dirty="0" smtClean="0"/>
              <a:t>Types of Categorical variables</a:t>
            </a:r>
            <a:endParaRPr lang="en-US" sz="3600" dirty="0"/>
          </a:p>
        </p:txBody>
      </p:sp>
      <p:sp>
        <p:nvSpPr>
          <p:cNvPr id="3" name="Content Placeholder 2"/>
          <p:cNvSpPr>
            <a:spLocks noGrp="1"/>
          </p:cNvSpPr>
          <p:nvPr>
            <p:ph idx="1"/>
          </p:nvPr>
        </p:nvSpPr>
        <p:spPr>
          <a:xfrm>
            <a:off x="972586" y="1873357"/>
            <a:ext cx="9990153" cy="2882685"/>
          </a:xfrm>
        </p:spPr>
        <p:txBody>
          <a:bodyPr>
            <a:normAutofit/>
          </a:bodyPr>
          <a:lstStyle/>
          <a:p>
            <a:pPr>
              <a:spcBef>
                <a:spcPts val="600"/>
              </a:spcBef>
              <a:spcAft>
                <a:spcPts val="1200"/>
              </a:spcAft>
            </a:pPr>
            <a:r>
              <a:rPr lang="en-US" sz="3200" b="1" dirty="0" smtClean="0">
                <a:effectLst>
                  <a:outerShdw blurRad="38100" dist="38100" dir="2700000" algn="tl">
                    <a:srgbClr val="000000">
                      <a:alpha val="43137"/>
                    </a:srgbClr>
                  </a:outerShdw>
                </a:effectLst>
              </a:rPr>
              <a:t>Nominal </a:t>
            </a:r>
            <a:r>
              <a:rPr lang="en-US" sz="3200" b="1" dirty="0">
                <a:effectLst>
                  <a:outerShdw blurRad="38100" dist="38100" dir="2700000" algn="tl">
                    <a:srgbClr val="000000">
                      <a:alpha val="43137"/>
                    </a:srgbClr>
                  </a:outerShdw>
                </a:effectLst>
              </a:rPr>
              <a:t>variables </a:t>
            </a:r>
            <a:endParaRPr lang="en-US" sz="3200" b="1" dirty="0" smtClean="0">
              <a:effectLst>
                <a:outerShdw blurRad="38100" dist="38100" dir="2700000" algn="tl">
                  <a:srgbClr val="000000">
                    <a:alpha val="43137"/>
                  </a:srgbClr>
                </a:outerShdw>
              </a:effectLst>
            </a:endParaRPr>
          </a:p>
          <a:p>
            <a:pPr lvl="1">
              <a:spcBef>
                <a:spcPts val="600"/>
              </a:spcBef>
              <a:spcAft>
                <a:spcPts val="1200"/>
              </a:spcAft>
            </a:pPr>
            <a:r>
              <a:rPr lang="en-US" dirty="0" smtClean="0"/>
              <a:t>represent categories </a:t>
            </a:r>
            <a:r>
              <a:rPr lang="en-US" dirty="0"/>
              <a:t>with no intrinsic order (e.g., job category, company division, and </a:t>
            </a:r>
            <a:r>
              <a:rPr lang="en-US" dirty="0" smtClean="0"/>
              <a:t>race)</a:t>
            </a:r>
          </a:p>
          <a:p>
            <a:pPr lvl="1">
              <a:spcBef>
                <a:spcPts val="600"/>
              </a:spcBef>
              <a:spcAft>
                <a:spcPts val="1200"/>
              </a:spcAft>
            </a:pPr>
            <a:r>
              <a:rPr lang="en-US" dirty="0" smtClean="0"/>
              <a:t>could </a:t>
            </a:r>
            <a:r>
              <a:rPr lang="en-US" dirty="0"/>
              <a:t>also consist of numeric values that represent distinct categories (e.g., 1 = male, 2 = female</a:t>
            </a:r>
            <a:r>
              <a:rPr lang="en-US" dirty="0" smtClean="0"/>
              <a:t>)</a:t>
            </a:r>
            <a:endParaRPr lang="en-US" dirty="0"/>
          </a:p>
          <a:p>
            <a:pPr>
              <a:spcBef>
                <a:spcPts val="600"/>
              </a:spcBef>
              <a:spcAft>
                <a:spcPts val="1200"/>
              </a:spcAft>
            </a:pPr>
            <a:endParaRPr lang="en-US" dirty="0"/>
          </a:p>
        </p:txBody>
      </p:sp>
      <p:sp>
        <p:nvSpPr>
          <p:cNvPr id="7" name="TextBox 6"/>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202219493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891" y="836908"/>
            <a:ext cx="10453063" cy="4866468"/>
          </a:xfrm>
        </p:spPr>
        <p:txBody>
          <a:bodyPr>
            <a:noAutofit/>
          </a:bodyPr>
          <a:lstStyle/>
          <a:p>
            <a:pPr marL="68580" indent="0" algn="just">
              <a:buNone/>
            </a:pPr>
            <a:r>
              <a:rPr lang="en-US" sz="3600" b="1" dirty="0">
                <a:solidFill>
                  <a:schemeClr val="accent6">
                    <a:lumMod val="75000"/>
                  </a:schemeClr>
                </a:solidFill>
                <a:effectLst>
                  <a:outerShdw blurRad="38100" dist="38100" dir="2700000" algn="tl">
                    <a:srgbClr val="000000">
                      <a:alpha val="43137"/>
                    </a:srgbClr>
                  </a:outerShdw>
                </a:effectLst>
              </a:rPr>
              <a:t>Example: </a:t>
            </a:r>
            <a:endParaRPr lang="en-US" sz="3600" b="1" dirty="0" smtClean="0">
              <a:solidFill>
                <a:schemeClr val="accent6">
                  <a:lumMod val="75000"/>
                </a:schemeClr>
              </a:solidFill>
              <a:effectLst>
                <a:outerShdw blurRad="38100" dist="38100" dir="2700000" algn="tl">
                  <a:srgbClr val="000000">
                    <a:alpha val="43137"/>
                  </a:srgbClr>
                </a:outerShdw>
              </a:effectLst>
            </a:endParaRPr>
          </a:p>
          <a:p>
            <a:pPr marL="68580" indent="0" algn="just">
              <a:buNone/>
            </a:pPr>
            <a:r>
              <a:rPr lang="en-US" sz="2800" dirty="0" smtClean="0"/>
              <a:t>An </a:t>
            </a:r>
            <a:r>
              <a:rPr lang="en-US" sz="2800" dirty="0"/>
              <a:t>experiment is conducted to test whether a particular drug will successfully lower the blood pressure of people. The data collected consists of the sex of each patient, the blood pressure measured, and the date the measurement took place. The blood pressure is measured three times, once before the patient was treated, then one hour after administrating the drug, and again two days after administrating the drug. </a:t>
            </a:r>
            <a:endParaRPr lang="en-US" sz="2800" dirty="0" smtClean="0"/>
          </a:p>
          <a:p>
            <a:r>
              <a:rPr lang="en-US" sz="2800" dirty="0" smtClean="0"/>
              <a:t>What variables comprise this experiment?</a:t>
            </a:r>
          </a:p>
          <a:p>
            <a:pPr marL="68580" indent="0">
              <a:buNone/>
            </a:pPr>
            <a:endParaRPr lang="en-US" sz="2000"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129310514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65321" y="899821"/>
            <a:ext cx="8772041" cy="541522"/>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2400" b="1" i="1" dirty="0" smtClean="0"/>
              <a:t>Table 1.2 Recording variables and values in tabular form</a:t>
            </a:r>
            <a:endParaRPr lang="en-US" sz="2400" dirty="0" smtClean="0"/>
          </a:p>
          <a:p>
            <a:pPr marL="68580" indent="0">
              <a:buFont typeface="Wingdings"/>
              <a:buNone/>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395426072"/>
              </p:ext>
            </p:extLst>
          </p:nvPr>
        </p:nvGraphicFramePr>
        <p:xfrm>
          <a:off x="1130730" y="1441343"/>
          <a:ext cx="9854339" cy="3931288"/>
        </p:xfrm>
        <a:graphic>
          <a:graphicData uri="http://schemas.openxmlformats.org/drawingml/2006/table">
            <a:tbl>
              <a:tblPr firstRow="1" firstCol="1" lastRow="1" lastCol="1" bandRow="1" bandCol="1"/>
              <a:tblGrid>
                <a:gridCol w="1412884"/>
                <a:gridCol w="1351177"/>
                <a:gridCol w="2120598"/>
                <a:gridCol w="1726505"/>
                <a:gridCol w="1547725"/>
                <a:gridCol w="1695450"/>
              </a:tblGrid>
              <a:tr h="969452">
                <a:tc>
                  <a:txBody>
                    <a:bodyPr/>
                    <a:lstStyle/>
                    <a:p>
                      <a:pPr marL="22225" marR="17018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Patient </a:t>
                      </a:r>
                      <a:r>
                        <a:rPr lang="en-US" sz="2000" b="1" dirty="0" smtClean="0">
                          <a:solidFill>
                            <a:srgbClr val="231F20"/>
                          </a:solidFill>
                          <a:effectLst/>
                          <a:latin typeface="+mn-lt"/>
                          <a:ea typeface="Calibri" panose="020F0502020204030204" pitchFamily="34" charset="0"/>
                          <a:cs typeface="Times New Roman" panose="02020603050405020304" pitchFamily="18" charset="0"/>
                        </a:rPr>
                        <a:t>ID</a:t>
                      </a:r>
                      <a:endParaRPr lang="en-US" sz="2000" b="0" dirty="0">
                        <a:solidFill>
                          <a:schemeClr val="tx1"/>
                        </a:solidFill>
                        <a:effectLst/>
                        <a:latin typeface="+mn-lt"/>
                        <a:ea typeface="Calibri" panose="020F0502020204030204" pitchFamily="34" charset="0"/>
                        <a:cs typeface="Times New Roman" panose="02020603050405020304" pitchFamily="18" charset="0"/>
                      </a:endParaRPr>
                    </a:p>
                    <a:p>
                      <a:pPr marL="22225" marR="170180" algn="ctr">
                        <a:lnSpc>
                          <a:spcPct val="100000"/>
                        </a:lnSpc>
                        <a:spcBef>
                          <a:spcPts val="0"/>
                        </a:spcBef>
                        <a:spcAft>
                          <a:spcPts val="0"/>
                        </a:spcAft>
                      </a:pPr>
                      <a:r>
                        <a:rPr lang="en-US" sz="2000" b="1" dirty="0" smtClean="0">
                          <a:solidFill>
                            <a:srgbClr val="231F20"/>
                          </a:solidFill>
                          <a:effectLst/>
                          <a:latin typeface="+mn-lt"/>
                          <a:ea typeface="Calibri" panose="020F0502020204030204" pitchFamily="34" charset="0"/>
                          <a:cs typeface="Times New Roman" panose="02020603050405020304" pitchFamily="18" charset="0"/>
                        </a:rPr>
                        <a:t>(nominal</a:t>
                      </a:r>
                      <a:r>
                        <a:rPr lang="en-US" sz="2000" b="1" dirty="0">
                          <a:solidFill>
                            <a:srgbClr val="231F20"/>
                          </a:solidFill>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0" marR="0" algn="ctr">
                        <a:lnSpc>
                          <a:spcPct val="100000"/>
                        </a:lnSpc>
                        <a:spcBef>
                          <a:spcPts val="0"/>
                        </a:spcBef>
                        <a:spcAft>
                          <a:spcPts val="0"/>
                        </a:spcAft>
                      </a:pPr>
                      <a:r>
                        <a:rPr lang="en-US" sz="2000" dirty="0">
                          <a:effectLst/>
                          <a:latin typeface="+mn-lt"/>
                          <a:ea typeface="Book Antiqua" panose="02040602050305030304" pitchFamily="18" charset="0"/>
                          <a:cs typeface="Book Antiqua" panose="0204060205030503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27305" marR="26035" indent="16891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Sex (nominal)</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0" marR="0" algn="ctr">
                        <a:lnSpc>
                          <a:spcPct val="100000"/>
                        </a:lnSpc>
                        <a:spcBef>
                          <a:spcPts val="0"/>
                        </a:spcBef>
                        <a:spcAft>
                          <a:spcPts val="0"/>
                        </a:spcAft>
                      </a:pPr>
                      <a:r>
                        <a:rPr lang="en-US" sz="2000" dirty="0">
                          <a:effectLst/>
                          <a:latin typeface="+mn-lt"/>
                          <a:ea typeface="Book Antiqua" panose="02040602050305030304" pitchFamily="18" charset="0"/>
                          <a:cs typeface="Book Antiqua" panose="0204060205030503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106045" marR="104775" indent="10922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Date (ordinal)</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39370" marR="3810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Pressure (pre) (numeric)</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39370" marR="3810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Pressure (post) (numeric)</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39370" marR="3810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Pressure (after) (numeric)</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740459">
                <a:tc>
                  <a:txBody>
                    <a:bodyPr/>
                    <a:lstStyle/>
                    <a:p>
                      <a:pPr marL="22225" marR="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Male</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January</a:t>
                      </a:r>
                      <a:r>
                        <a:rPr lang="en-US" sz="2000" spc="-55" dirty="0">
                          <a:solidFill>
                            <a:srgbClr val="231F20"/>
                          </a:solidFill>
                          <a:effectLst/>
                          <a:latin typeface="+mn-lt"/>
                          <a:ea typeface="Calibri" panose="020F0502020204030204" pitchFamily="34" charset="0"/>
                          <a:cs typeface="Times New Roman" panose="02020603050405020304" pitchFamily="18" charset="0"/>
                        </a:rPr>
                        <a:t> </a:t>
                      </a:r>
                      <a:r>
                        <a:rPr lang="en-US" sz="2000" dirty="0">
                          <a:solidFill>
                            <a:srgbClr val="231F20"/>
                          </a:solidFill>
                          <a:effectLst/>
                          <a:latin typeface="+mn-lt"/>
                          <a:ea typeface="Calibri" panose="020F0502020204030204" pitchFamily="34" charset="0"/>
                          <a:cs typeface="Times New Roman" panose="02020603050405020304" pitchFamily="18" charset="0"/>
                        </a:rPr>
                        <a:t>1,</a:t>
                      </a:r>
                      <a:r>
                        <a:rPr lang="en-US" sz="2000" spc="-50" dirty="0">
                          <a:solidFill>
                            <a:srgbClr val="231F20"/>
                          </a:solidFill>
                          <a:effectLst/>
                          <a:latin typeface="+mn-lt"/>
                          <a:ea typeface="Calibri" panose="020F0502020204030204" pitchFamily="34" charset="0"/>
                          <a:cs typeface="Times New Roman" panose="02020603050405020304" pitchFamily="18" charset="0"/>
                        </a:rPr>
                        <a:t> </a:t>
                      </a:r>
                      <a:r>
                        <a:rPr lang="en-US" sz="2000" dirty="0">
                          <a:solidFill>
                            <a:srgbClr val="231F20"/>
                          </a:solidFill>
                          <a:effectLst/>
                          <a:latin typeface="+mn-lt"/>
                          <a:ea typeface="Calibri" panose="020F0502020204030204" pitchFamily="34" charset="0"/>
                          <a:cs typeface="Times New Roman" panose="02020603050405020304" pitchFamily="18" charset="0"/>
                        </a:rPr>
                        <a:t>2014</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180</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135</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150</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740459">
                <a:tc>
                  <a:txBody>
                    <a:bodyPr/>
                    <a:lstStyle/>
                    <a:p>
                      <a:pPr marL="22225" marR="0" algn="ctr">
                        <a:lnSpc>
                          <a:spcPct val="100000"/>
                        </a:lnSpc>
                        <a:spcBef>
                          <a:spcPts val="0"/>
                        </a:spcBef>
                        <a:spcAft>
                          <a:spcPts val="0"/>
                        </a:spcAft>
                      </a:pPr>
                      <a:r>
                        <a:rPr lang="en-US" sz="2000" b="1">
                          <a:solidFill>
                            <a:srgbClr val="231F20"/>
                          </a:solidFill>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Female</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January</a:t>
                      </a:r>
                      <a:r>
                        <a:rPr lang="en-US" sz="2000" spc="-55" dirty="0">
                          <a:solidFill>
                            <a:srgbClr val="231F20"/>
                          </a:solidFill>
                          <a:effectLst/>
                          <a:latin typeface="+mn-lt"/>
                          <a:ea typeface="Calibri" panose="020F0502020204030204" pitchFamily="34" charset="0"/>
                          <a:cs typeface="Times New Roman" panose="02020603050405020304" pitchFamily="18" charset="0"/>
                        </a:rPr>
                        <a:t> </a:t>
                      </a:r>
                      <a:r>
                        <a:rPr lang="en-US" sz="2000" dirty="0">
                          <a:solidFill>
                            <a:srgbClr val="231F20"/>
                          </a:solidFill>
                          <a:effectLst/>
                          <a:latin typeface="+mn-lt"/>
                          <a:ea typeface="Calibri" panose="020F0502020204030204" pitchFamily="34" charset="0"/>
                          <a:cs typeface="Times New Roman" panose="02020603050405020304" pitchFamily="18" charset="0"/>
                        </a:rPr>
                        <a:t>1,</a:t>
                      </a:r>
                      <a:r>
                        <a:rPr lang="en-US" sz="2000" spc="-50" dirty="0">
                          <a:solidFill>
                            <a:srgbClr val="231F20"/>
                          </a:solidFill>
                          <a:effectLst/>
                          <a:latin typeface="+mn-lt"/>
                          <a:ea typeface="Calibri" panose="020F0502020204030204" pitchFamily="34" charset="0"/>
                          <a:cs typeface="Times New Roman" panose="02020603050405020304" pitchFamily="18" charset="0"/>
                        </a:rPr>
                        <a:t> </a:t>
                      </a:r>
                      <a:r>
                        <a:rPr lang="en-US" sz="2000" dirty="0">
                          <a:solidFill>
                            <a:srgbClr val="231F20"/>
                          </a:solidFill>
                          <a:effectLst/>
                          <a:latin typeface="+mn-lt"/>
                          <a:ea typeface="Calibri" panose="020F0502020204030204" pitchFamily="34" charset="0"/>
                          <a:cs typeface="Times New Roman" panose="02020603050405020304" pitchFamily="18" charset="0"/>
                        </a:rPr>
                        <a:t>2014</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170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140</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145</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740459">
                <a:tc>
                  <a:txBody>
                    <a:bodyPr/>
                    <a:lstStyle/>
                    <a:p>
                      <a:pPr marL="22225" marR="0" algn="ctr">
                        <a:lnSpc>
                          <a:spcPct val="100000"/>
                        </a:lnSpc>
                        <a:spcBef>
                          <a:spcPts val="0"/>
                        </a:spcBef>
                        <a:spcAft>
                          <a:spcPts val="0"/>
                        </a:spcAft>
                      </a:pPr>
                      <a:r>
                        <a:rPr lang="en-US" sz="2000" b="1">
                          <a:solidFill>
                            <a:srgbClr val="231F20"/>
                          </a:solidFill>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Male</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January</a:t>
                      </a:r>
                      <a:r>
                        <a:rPr lang="en-US" sz="2000" spc="-55">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3,</a:t>
                      </a:r>
                      <a:r>
                        <a:rPr lang="en-US" sz="2000" spc="-5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2014</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200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130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140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740459">
                <a:tc>
                  <a:txBody>
                    <a:bodyPr/>
                    <a:lstStyle/>
                    <a:p>
                      <a:pPr marL="22225" marR="0" algn="ctr">
                        <a:lnSpc>
                          <a:spcPct val="100000"/>
                        </a:lnSpc>
                        <a:spcBef>
                          <a:spcPts val="0"/>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4</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Male</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225" marR="0"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January</a:t>
                      </a:r>
                      <a:r>
                        <a:rPr lang="en-US" sz="2000" spc="-55" dirty="0">
                          <a:solidFill>
                            <a:srgbClr val="231F20"/>
                          </a:solidFill>
                          <a:effectLst/>
                          <a:latin typeface="+mn-lt"/>
                          <a:ea typeface="Calibri" panose="020F0502020204030204" pitchFamily="34" charset="0"/>
                          <a:cs typeface="Times New Roman" panose="02020603050405020304" pitchFamily="18" charset="0"/>
                        </a:rPr>
                        <a:t> </a:t>
                      </a:r>
                      <a:r>
                        <a:rPr lang="en-US" sz="2000" dirty="0">
                          <a:solidFill>
                            <a:srgbClr val="231F20"/>
                          </a:solidFill>
                          <a:effectLst/>
                          <a:latin typeface="+mn-lt"/>
                          <a:ea typeface="Calibri" panose="020F0502020204030204" pitchFamily="34" charset="0"/>
                          <a:cs typeface="Times New Roman" panose="02020603050405020304" pitchFamily="18" charset="0"/>
                        </a:rPr>
                        <a:t>7,</a:t>
                      </a:r>
                      <a:r>
                        <a:rPr lang="en-US" sz="2000" spc="-50" dirty="0">
                          <a:solidFill>
                            <a:srgbClr val="231F20"/>
                          </a:solidFill>
                          <a:effectLst/>
                          <a:latin typeface="+mn-lt"/>
                          <a:ea typeface="Calibri" panose="020F0502020204030204" pitchFamily="34" charset="0"/>
                          <a:cs typeface="Times New Roman" panose="02020603050405020304" pitchFamily="18" charset="0"/>
                        </a:rPr>
                        <a:t> </a:t>
                      </a:r>
                      <a:r>
                        <a:rPr lang="en-US" sz="2000" dirty="0">
                          <a:solidFill>
                            <a:srgbClr val="231F20"/>
                          </a:solidFill>
                          <a:effectLst/>
                          <a:latin typeface="+mn-lt"/>
                          <a:ea typeface="Calibri" panose="020F0502020204030204" pitchFamily="34" charset="0"/>
                          <a:cs typeface="Times New Roman" panose="02020603050405020304" pitchFamily="18" charset="0"/>
                        </a:rPr>
                        <a:t>2014</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190</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160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0185" marR="210185" algn="ctr">
                        <a:lnSpc>
                          <a:spcPct val="100000"/>
                        </a:lnSpc>
                        <a:spcBef>
                          <a:spcPts val="0"/>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190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
        <p:nvSpPr>
          <p:cNvPr id="8" name="TextBox 7"/>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272694822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718044" y="295856"/>
            <a:ext cx="10750701" cy="815428"/>
          </a:xfrm>
        </p:spPr>
        <p:txBody>
          <a:bodyPr>
            <a:noAutofit/>
          </a:bodyPr>
          <a:lstStyle/>
          <a:p>
            <a:pPr marL="68580" indent="0">
              <a:buNone/>
            </a:pPr>
            <a:r>
              <a:rPr lang="en-US" sz="2800" b="1" dirty="0" smtClean="0">
                <a:solidFill>
                  <a:schemeClr val="accent6">
                    <a:lumMod val="75000"/>
                  </a:schemeClr>
                </a:solidFill>
                <a:effectLst>
                  <a:outerShdw blurRad="38100" dist="38100" dir="2700000" algn="tl">
                    <a:srgbClr val="000000">
                      <a:alpha val="43137"/>
                    </a:srgbClr>
                  </a:outerShdw>
                </a:effectLst>
              </a:rPr>
              <a:t>Example: </a:t>
            </a:r>
            <a:r>
              <a:rPr lang="en-US" sz="2400" dirty="0"/>
              <a:t>Consider the following survey, given to a random sample of students taking a university course: </a:t>
            </a:r>
            <a:endParaRPr lang="en-US" sz="28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525" y="1142281"/>
            <a:ext cx="3648949" cy="4964052"/>
          </a:xfrm>
          <a:prstGeom prst="rect">
            <a:avLst/>
          </a:prstGeom>
          <a:ln>
            <a:solidFill>
              <a:schemeClr val="tx1">
                <a:lumMod val="50000"/>
                <a:lumOff val="50000"/>
              </a:schemeClr>
            </a:solidFill>
          </a:ln>
        </p:spPr>
      </p:pic>
      <p:sp>
        <p:nvSpPr>
          <p:cNvPr id="19" name="Content Placeholder 16"/>
          <p:cNvSpPr txBox="1">
            <a:spLocks/>
          </p:cNvSpPr>
          <p:nvPr/>
        </p:nvSpPr>
        <p:spPr>
          <a:xfrm>
            <a:off x="5718875" y="1593605"/>
            <a:ext cx="5749870" cy="4061404"/>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Bef>
                <a:spcPts val="0"/>
              </a:spcBef>
              <a:buFont typeface="Wingdings" panose="05000000000000000000" pitchFamily="2" charset="2"/>
              <a:buChar char="§"/>
            </a:pPr>
            <a:r>
              <a:rPr lang="en-US" sz="2600" dirty="0"/>
              <a:t>The survey consists of a total of 13 </a:t>
            </a:r>
            <a:r>
              <a:rPr lang="en-US" sz="2600" dirty="0" smtClean="0"/>
              <a:t>variables:</a:t>
            </a:r>
          </a:p>
          <a:p>
            <a:pPr lvl="1">
              <a:spcBef>
                <a:spcPts val="600"/>
              </a:spcBef>
            </a:pPr>
            <a:r>
              <a:rPr lang="en-US" sz="2400" dirty="0" smtClean="0"/>
              <a:t>Q1 </a:t>
            </a:r>
            <a:r>
              <a:rPr lang="en-US" sz="2400" dirty="0"/>
              <a:t>(status) is an ordinal </a:t>
            </a:r>
            <a:r>
              <a:rPr lang="en-US" sz="2400" dirty="0" smtClean="0"/>
              <a:t>variable</a:t>
            </a:r>
          </a:p>
          <a:p>
            <a:pPr lvl="1">
              <a:spcBef>
                <a:spcPts val="600"/>
              </a:spcBef>
            </a:pPr>
            <a:r>
              <a:rPr lang="en-US" sz="2400" dirty="0" smtClean="0"/>
              <a:t>Q2 </a:t>
            </a:r>
            <a:r>
              <a:rPr lang="en-US" sz="2400" dirty="0"/>
              <a:t>(major) is </a:t>
            </a:r>
            <a:r>
              <a:rPr lang="en-US" sz="2400" dirty="0" smtClean="0"/>
              <a:t>nominal</a:t>
            </a:r>
          </a:p>
          <a:p>
            <a:pPr lvl="1">
              <a:spcBef>
                <a:spcPts val="600"/>
              </a:spcBef>
            </a:pPr>
            <a:r>
              <a:rPr lang="en-US" sz="2400" dirty="0" smtClean="0"/>
              <a:t>Q3 </a:t>
            </a:r>
            <a:r>
              <a:rPr lang="en-US" sz="2400" dirty="0"/>
              <a:t>(age) is </a:t>
            </a:r>
            <a:r>
              <a:rPr lang="en-US" sz="2400" dirty="0" smtClean="0"/>
              <a:t>numeric</a:t>
            </a:r>
          </a:p>
          <a:p>
            <a:pPr lvl="1">
              <a:spcBef>
                <a:spcPts val="600"/>
              </a:spcBef>
            </a:pPr>
            <a:r>
              <a:rPr lang="en-US" sz="2400" dirty="0" smtClean="0"/>
              <a:t>Q4 </a:t>
            </a:r>
            <a:r>
              <a:rPr lang="en-US" sz="2400" dirty="0"/>
              <a:t>consists of five variables (one for each row of the </a:t>
            </a:r>
            <a:r>
              <a:rPr lang="en-US" sz="2400" dirty="0" smtClean="0"/>
              <a:t>table) – all </a:t>
            </a:r>
            <a:r>
              <a:rPr lang="en-US" sz="2400" dirty="0"/>
              <a:t>being </a:t>
            </a:r>
            <a:r>
              <a:rPr lang="en-US" sz="2400" dirty="0" smtClean="0"/>
              <a:t>ordinal</a:t>
            </a:r>
          </a:p>
        </p:txBody>
      </p:sp>
      <p:sp>
        <p:nvSpPr>
          <p:cNvPr id="7" name="TextBox 6"/>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98277337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750"/>
                                        <p:tgtEl>
                                          <p:spTgt spid="19">
                                            <p:txEl>
                                              <p:pRg st="0" end="0"/>
                                            </p:txEl>
                                          </p:spTgt>
                                        </p:tgtEl>
                                      </p:cBhvr>
                                    </p:animEffect>
                                    <p:anim calcmode="lin" valueType="num">
                                      <p:cBhvr>
                                        <p:cTn id="20"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1"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animEffect transition="in" filter="fade">
                                      <p:cBhvr>
                                        <p:cTn id="26" dur="750"/>
                                        <p:tgtEl>
                                          <p:spTgt spid="19">
                                            <p:txEl>
                                              <p:pRg st="1" end="1"/>
                                            </p:txEl>
                                          </p:spTgt>
                                        </p:tgtEl>
                                      </p:cBhvr>
                                    </p:animEffect>
                                    <p:anim calcmode="lin" valueType="num">
                                      <p:cBhvr>
                                        <p:cTn id="27" dur="75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8" dur="75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Effect transition="in" filter="fade">
                                      <p:cBhvr>
                                        <p:cTn id="33" dur="750"/>
                                        <p:tgtEl>
                                          <p:spTgt spid="19">
                                            <p:txEl>
                                              <p:pRg st="2" end="2"/>
                                            </p:txEl>
                                          </p:spTgt>
                                        </p:tgtEl>
                                      </p:cBhvr>
                                    </p:animEffect>
                                    <p:anim calcmode="lin" valueType="num">
                                      <p:cBhvr>
                                        <p:cTn id="34"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5"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xEl>
                                              <p:pRg st="3" end="3"/>
                                            </p:txEl>
                                          </p:spTgt>
                                        </p:tgtEl>
                                        <p:attrNameLst>
                                          <p:attrName>style.visibility</p:attrName>
                                        </p:attrNameLst>
                                      </p:cBhvr>
                                      <p:to>
                                        <p:strVal val="visible"/>
                                      </p:to>
                                    </p:set>
                                    <p:animEffect transition="in" filter="fade">
                                      <p:cBhvr>
                                        <p:cTn id="40" dur="750"/>
                                        <p:tgtEl>
                                          <p:spTgt spid="19">
                                            <p:txEl>
                                              <p:pRg st="3" end="3"/>
                                            </p:txEl>
                                          </p:spTgt>
                                        </p:tgtEl>
                                      </p:cBhvr>
                                    </p:animEffect>
                                    <p:anim calcmode="lin" valueType="num">
                                      <p:cBhvr>
                                        <p:cTn id="41" dur="75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2" dur="75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animEffect transition="in" filter="fade">
                                      <p:cBhvr>
                                        <p:cTn id="47" dur="750"/>
                                        <p:tgtEl>
                                          <p:spTgt spid="19">
                                            <p:txEl>
                                              <p:pRg st="4" end="4"/>
                                            </p:txEl>
                                          </p:spTgt>
                                        </p:tgtEl>
                                      </p:cBhvr>
                                    </p:animEffect>
                                    <p:anim calcmode="lin" valueType="num">
                                      <p:cBhvr>
                                        <p:cTn id="48" dur="75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9" dur="75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047" y="510593"/>
            <a:ext cx="3884380" cy="5284334"/>
          </a:xfrm>
          <a:prstGeom prst="rect">
            <a:avLst/>
          </a:prstGeom>
          <a:ln>
            <a:solidFill>
              <a:schemeClr val="tx1">
                <a:lumMod val="50000"/>
                <a:lumOff val="50000"/>
              </a:schemeClr>
            </a:solidFill>
          </a:ln>
        </p:spPr>
      </p:pic>
      <p:sp>
        <p:nvSpPr>
          <p:cNvPr id="19" name="Content Placeholder 16"/>
          <p:cNvSpPr txBox="1">
            <a:spLocks/>
          </p:cNvSpPr>
          <p:nvPr/>
        </p:nvSpPr>
        <p:spPr>
          <a:xfrm>
            <a:off x="5501899" y="910672"/>
            <a:ext cx="5842861" cy="4884255"/>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Bef>
                <a:spcPts val="600"/>
              </a:spcBef>
            </a:pPr>
            <a:r>
              <a:rPr lang="en-US" sz="2600" dirty="0" smtClean="0"/>
              <a:t>Q5 </a:t>
            </a:r>
            <a:r>
              <a:rPr lang="en-US" sz="2600" dirty="0"/>
              <a:t>again consists of five ordinal </a:t>
            </a:r>
            <a:r>
              <a:rPr lang="en-US" sz="2600" dirty="0" smtClean="0"/>
              <a:t>variables</a:t>
            </a:r>
          </a:p>
          <a:p>
            <a:pPr lvl="1">
              <a:spcBef>
                <a:spcPts val="600"/>
              </a:spcBef>
            </a:pPr>
            <a:r>
              <a:rPr lang="en-US" sz="2400" dirty="0" smtClean="0"/>
              <a:t>Note </a:t>
            </a:r>
            <a:r>
              <a:rPr lang="en-US" sz="2400" dirty="0"/>
              <a:t>in particular that the five variables in question 5 are </a:t>
            </a:r>
            <a:r>
              <a:rPr lang="en-US" sz="2400" i="1" dirty="0"/>
              <a:t>not </a:t>
            </a:r>
            <a:r>
              <a:rPr lang="en-US" sz="2400" dirty="0"/>
              <a:t>numeric. </a:t>
            </a:r>
            <a:endParaRPr lang="en-US" sz="2400" dirty="0" smtClean="0"/>
          </a:p>
          <a:p>
            <a:pPr lvl="2">
              <a:spcBef>
                <a:spcPts val="600"/>
              </a:spcBef>
            </a:pPr>
            <a:r>
              <a:rPr lang="en-US" dirty="0" smtClean="0"/>
              <a:t>The </a:t>
            </a:r>
            <a:r>
              <a:rPr lang="en-US" dirty="0"/>
              <a:t>numbers are simply codes for particular categories. </a:t>
            </a:r>
            <a:endParaRPr lang="en-US" dirty="0" smtClean="0"/>
          </a:p>
          <a:p>
            <a:pPr lvl="2">
              <a:spcBef>
                <a:spcPts val="600"/>
              </a:spcBef>
            </a:pPr>
            <a:r>
              <a:rPr lang="en-US" dirty="0" smtClean="0"/>
              <a:t>However</a:t>
            </a:r>
            <a:r>
              <a:rPr lang="en-US" dirty="0"/>
              <a:t>, ordinal variables share some characteristics of numerical ones, as we will see in Chapter 3. </a:t>
            </a:r>
            <a:endParaRPr lang="en-US" dirty="0" smtClean="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155804488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750"/>
                                        <p:tgtEl>
                                          <p:spTgt spid="19">
                                            <p:txEl>
                                              <p:pRg st="0" end="0"/>
                                            </p:txEl>
                                          </p:spTgt>
                                        </p:tgtEl>
                                      </p:cBhvr>
                                    </p:animEffect>
                                    <p:anim calcmode="lin" valueType="num">
                                      <p:cBhvr>
                                        <p:cTn id="13"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750"/>
                                        <p:tgtEl>
                                          <p:spTgt spid="19">
                                            <p:txEl>
                                              <p:pRg st="1" end="1"/>
                                            </p:txEl>
                                          </p:spTgt>
                                        </p:tgtEl>
                                      </p:cBhvr>
                                    </p:animEffect>
                                    <p:anim calcmode="lin" valueType="num">
                                      <p:cBhvr>
                                        <p:cTn id="20" dur="75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fade">
                                      <p:cBhvr>
                                        <p:cTn id="26" dur="750"/>
                                        <p:tgtEl>
                                          <p:spTgt spid="19">
                                            <p:txEl>
                                              <p:pRg st="2" end="2"/>
                                            </p:txEl>
                                          </p:spTgt>
                                        </p:tgtEl>
                                      </p:cBhvr>
                                    </p:animEffect>
                                    <p:anim calcmode="lin" valueType="num">
                                      <p:cBhvr>
                                        <p:cTn id="27"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19">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Effect transition="in" filter="fade">
                                      <p:cBhvr>
                                        <p:cTn id="31" dur="750"/>
                                        <p:tgtEl>
                                          <p:spTgt spid="19">
                                            <p:txEl>
                                              <p:pRg st="3" end="3"/>
                                            </p:txEl>
                                          </p:spTgt>
                                        </p:tgtEl>
                                      </p:cBhvr>
                                    </p:animEffect>
                                    <p:anim calcmode="lin" valueType="num">
                                      <p:cBhvr>
                                        <p:cTn id="32" dur="75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3" dur="75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886" y="513345"/>
            <a:ext cx="10177040" cy="1652339"/>
          </a:xfrm>
        </p:spPr>
        <p:txBody>
          <a:bodyPr/>
          <a:lstStyle/>
          <a:p>
            <a:r>
              <a:rPr lang="en-US" sz="3600" b="1" dirty="0" smtClean="0"/>
              <a:t>Distribution</a:t>
            </a:r>
            <a:r>
              <a:rPr lang="en-US" sz="3600" b="1" i="1" dirty="0" smtClean="0"/>
              <a:t> </a:t>
            </a:r>
            <a:r>
              <a:rPr lang="en-US" sz="3600" b="1" dirty="0"/>
              <a:t>of a variable </a:t>
            </a:r>
            <a:r>
              <a:rPr lang="en-US" sz="3600" dirty="0" smtClean="0">
                <a:effectLst/>
              </a:rPr>
              <a:t> </a:t>
            </a:r>
            <a:r>
              <a:rPr lang="en-US" sz="2800" dirty="0" smtClean="0">
                <a:effectLst/>
              </a:rPr>
              <a:t>– set </a:t>
            </a:r>
            <a:r>
              <a:rPr lang="en-US" sz="2800" dirty="0">
                <a:effectLst/>
              </a:rPr>
              <a:t>of all possible values of a variable and the associated frequencies or probabilities with which these values </a:t>
            </a:r>
            <a:r>
              <a:rPr lang="en-US" sz="2800" dirty="0" smtClean="0">
                <a:effectLst/>
              </a:rPr>
              <a:t>occur</a:t>
            </a:r>
            <a:endParaRPr lang="en-US" sz="2800" dirty="0"/>
          </a:p>
        </p:txBody>
      </p:sp>
      <p:sp>
        <p:nvSpPr>
          <p:cNvPr id="3" name="Content Placeholder 2"/>
          <p:cNvSpPr>
            <a:spLocks noGrp="1"/>
          </p:cNvSpPr>
          <p:nvPr>
            <p:ph idx="1"/>
          </p:nvPr>
        </p:nvSpPr>
        <p:spPr>
          <a:xfrm>
            <a:off x="843886" y="2165684"/>
            <a:ext cx="10048703" cy="3834063"/>
          </a:xfrm>
        </p:spPr>
        <p:txBody>
          <a:bodyPr/>
          <a:lstStyle/>
          <a:p>
            <a:r>
              <a:rPr lang="en-US" sz="2800" b="1" dirty="0">
                <a:effectLst>
                  <a:outerShdw blurRad="38100" dist="38100" dir="2700000" algn="tl">
                    <a:srgbClr val="000000">
                      <a:alpha val="43137"/>
                    </a:srgbClr>
                  </a:outerShdw>
                </a:effectLst>
              </a:rPr>
              <a:t>H</a:t>
            </a:r>
            <a:r>
              <a:rPr lang="en-US" sz="2800" b="1" dirty="0" smtClean="0">
                <a:effectLst>
                  <a:outerShdw blurRad="38100" dist="38100" dir="2700000" algn="tl">
                    <a:srgbClr val="000000">
                      <a:alpha val="43137"/>
                    </a:srgbClr>
                  </a:outerShdw>
                </a:effectLst>
              </a:rPr>
              <a:t>eterogeneous </a:t>
            </a:r>
            <a:r>
              <a:rPr lang="en-US" sz="2800" b="1" dirty="0">
                <a:effectLst>
                  <a:outerShdw blurRad="38100" dist="38100" dir="2700000" algn="tl">
                    <a:srgbClr val="000000">
                      <a:alpha val="43137"/>
                    </a:srgbClr>
                  </a:outerShdw>
                </a:effectLst>
              </a:rPr>
              <a:t>distribution </a:t>
            </a:r>
          </a:p>
          <a:p>
            <a:pPr lvl="1"/>
            <a:r>
              <a:rPr lang="en-US" sz="2500" dirty="0" smtClean="0"/>
              <a:t>distribution </a:t>
            </a:r>
            <a:r>
              <a:rPr lang="en-US" sz="2500" dirty="0"/>
              <a:t>of values of a variable where all outcomes are nearly equally </a:t>
            </a:r>
            <a:r>
              <a:rPr lang="en-US" sz="2500" dirty="0" smtClean="0"/>
              <a:t>likely</a:t>
            </a:r>
          </a:p>
          <a:p>
            <a:r>
              <a:rPr lang="en-US" sz="2800" b="1" dirty="0">
                <a:effectLst>
                  <a:outerShdw blurRad="38100" dist="38100" dir="2700000" algn="tl">
                    <a:srgbClr val="000000">
                      <a:alpha val="43137"/>
                    </a:srgbClr>
                  </a:outerShdw>
                </a:effectLst>
              </a:rPr>
              <a:t>H</a:t>
            </a:r>
            <a:r>
              <a:rPr lang="en-US" sz="2800" b="1" dirty="0" smtClean="0">
                <a:effectLst>
                  <a:outerShdw blurRad="38100" dist="38100" dir="2700000" algn="tl">
                    <a:srgbClr val="000000">
                      <a:alpha val="43137"/>
                    </a:srgbClr>
                  </a:outerShdw>
                </a:effectLst>
              </a:rPr>
              <a:t>omogeneous </a:t>
            </a:r>
            <a:r>
              <a:rPr lang="en-US" sz="2800" b="1" dirty="0">
                <a:effectLst>
                  <a:outerShdw blurRad="38100" dist="38100" dir="2700000" algn="tl">
                    <a:srgbClr val="000000">
                      <a:alpha val="43137"/>
                    </a:srgbClr>
                  </a:outerShdw>
                </a:effectLst>
              </a:rPr>
              <a:t>distribution </a:t>
            </a:r>
          </a:p>
          <a:p>
            <a:pPr lvl="1"/>
            <a:r>
              <a:rPr lang="en-US" sz="2500" dirty="0" smtClean="0"/>
              <a:t>distribution </a:t>
            </a:r>
            <a:r>
              <a:rPr lang="en-US" sz="2500" dirty="0"/>
              <a:t>of values of a variable that cluster around one or more values, while other values are occurring with very low frequencies or </a:t>
            </a:r>
            <a:r>
              <a:rPr lang="en-US" sz="2500" dirty="0" smtClean="0"/>
              <a:t>probabilities</a:t>
            </a:r>
            <a:endParaRPr lang="en-US" sz="2500" dirty="0"/>
          </a:p>
          <a:p>
            <a:endParaRPr lang="en-US"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298872824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697" y="1229668"/>
            <a:ext cx="10322058" cy="3967293"/>
          </a:xfrm>
        </p:spPr>
        <p:txBody>
          <a:bodyPr>
            <a:normAutofit/>
          </a:bodyPr>
          <a:lstStyle/>
          <a:p>
            <a:pPr marL="68580" indent="0" algn="just">
              <a:buNone/>
            </a:pPr>
            <a:r>
              <a:rPr lang="en-US" sz="3500" b="1" dirty="0">
                <a:solidFill>
                  <a:schemeClr val="accent6">
                    <a:lumMod val="75000"/>
                  </a:schemeClr>
                </a:solidFill>
                <a:effectLst>
                  <a:outerShdw blurRad="38100" dist="38100" dir="2700000" algn="tl">
                    <a:srgbClr val="000000">
                      <a:alpha val="43137"/>
                    </a:srgbClr>
                  </a:outerShdw>
                </a:effectLst>
              </a:rPr>
              <a:t>Example: </a:t>
            </a:r>
            <a:endParaRPr lang="en-US" sz="3500" b="1" dirty="0" smtClean="0">
              <a:solidFill>
                <a:schemeClr val="accent6">
                  <a:lumMod val="75000"/>
                </a:schemeClr>
              </a:solidFill>
              <a:effectLst>
                <a:outerShdw blurRad="38100" dist="38100" dir="2700000" algn="tl">
                  <a:srgbClr val="000000">
                    <a:alpha val="43137"/>
                  </a:srgbClr>
                </a:outerShdw>
              </a:effectLst>
            </a:endParaRPr>
          </a:p>
          <a:p>
            <a:pPr marL="68580" indent="0" algn="just">
              <a:buNone/>
            </a:pPr>
            <a:r>
              <a:rPr lang="en-US" sz="2800" dirty="0" smtClean="0"/>
              <a:t>Suppose </a:t>
            </a:r>
            <a:r>
              <a:rPr lang="en-US" sz="2800" dirty="0"/>
              <a:t>you are conducting a survey that tries to determine whether women are typically shorter than men. Thus, your survey, administered to 100 randomly selected people, asks for the respondent’s sex and height. </a:t>
            </a:r>
            <a:endParaRPr lang="en-US" sz="2800" dirty="0" smtClean="0"/>
          </a:p>
          <a:p>
            <a:pPr marL="68580" indent="0">
              <a:buNone/>
            </a:pPr>
            <a:r>
              <a:rPr lang="en-US" sz="2800" dirty="0" smtClean="0"/>
              <a:t>Do </a:t>
            </a:r>
            <a:r>
              <a:rPr lang="en-US" sz="2800" dirty="0"/>
              <a:t>you anticipate homogeneous or heterogeneous distributions from these variables?</a:t>
            </a:r>
          </a:p>
          <a:p>
            <a:pPr marL="68580" indent="0" algn="just">
              <a:buNone/>
            </a:pPr>
            <a:endParaRPr lang="en-US" sz="2800" dirty="0" smtClean="0"/>
          </a:p>
          <a:p>
            <a:pPr marL="68580" indent="0" algn="just">
              <a:buNone/>
            </a:pPr>
            <a:endParaRPr lang="en-US" sz="2800" dirty="0"/>
          </a:p>
          <a:p>
            <a:pPr marL="68580" indent="0" algn="just">
              <a:buNone/>
            </a:pPr>
            <a:endParaRPr lang="en-US"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179172383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385" y="821410"/>
            <a:ext cx="10307393" cy="5691685"/>
          </a:xfrm>
        </p:spPr>
        <p:txBody>
          <a:bodyPr>
            <a:normAutofit/>
          </a:bodyPr>
          <a:lstStyle/>
          <a:p>
            <a:pPr algn="just"/>
            <a:r>
              <a:rPr lang="en-US" sz="2700" dirty="0" smtClean="0"/>
              <a:t>Since </a:t>
            </a:r>
            <a:r>
              <a:rPr lang="en-US" sz="2700" dirty="0"/>
              <a:t>approximately half of all people are male and half are female and the survey was given to 1,000 randomly selected participants, there should be approximately the same number of men and women queried. </a:t>
            </a:r>
            <a:endParaRPr lang="en-US" sz="2700" dirty="0" smtClean="0"/>
          </a:p>
          <a:p>
            <a:pPr algn="just"/>
            <a:r>
              <a:rPr lang="en-US" sz="2700" dirty="0" smtClean="0"/>
              <a:t>Thus</a:t>
            </a:r>
            <a:r>
              <a:rPr lang="en-US" sz="2700" dirty="0"/>
              <a:t>, the variable sex should have a heterogeneous distribution—all possible values are just about equally </a:t>
            </a:r>
            <a:r>
              <a:rPr lang="en-US" sz="2700" dirty="0" smtClean="0"/>
              <a:t>likely.</a:t>
            </a:r>
          </a:p>
          <a:p>
            <a:pPr algn="just"/>
            <a:r>
              <a:rPr lang="en-US" sz="2700" dirty="0" smtClean="0"/>
              <a:t>The </a:t>
            </a:r>
            <a:r>
              <a:rPr lang="en-US" sz="2700" dirty="0"/>
              <a:t>second variable, height, however, will likely cluster around one or two most frequent values. </a:t>
            </a:r>
            <a:endParaRPr lang="en-US" sz="2700" dirty="0" smtClean="0"/>
          </a:p>
          <a:p>
            <a:pPr lvl="1" algn="just"/>
            <a:r>
              <a:rPr lang="en-US" sz="2400" dirty="0" smtClean="0"/>
              <a:t>Or </a:t>
            </a:r>
            <a:r>
              <a:rPr lang="en-US" sz="2400" dirty="0"/>
              <a:t>conversely, few people are really short (4 ft. or less) or really tall (7 ft. or more), so this variable should be homogenously distributed.</a:t>
            </a:r>
          </a:p>
          <a:p>
            <a:pPr algn="just"/>
            <a:endParaRPr lang="en-US" dirty="0"/>
          </a:p>
          <a:p>
            <a:pPr algn="just"/>
            <a:endParaRPr lang="en-US"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401312858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50"/>
                                        <p:tgtEl>
                                          <p:spTgt spid="3">
                                            <p:txEl>
                                              <p:pRg st="3" end="3"/>
                                            </p:txEl>
                                          </p:spTgt>
                                        </p:tgtEl>
                                      </p:cBhvr>
                                    </p:animEffect>
                                    <p:anim calcmode="lin" valueType="num">
                                      <p:cBhvr>
                                        <p:cTn id="2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9192" y="1471916"/>
            <a:ext cx="10770492" cy="3966358"/>
          </a:xfrm>
        </p:spPr>
        <p:txBody>
          <a:bodyPr>
            <a:normAutofit/>
          </a:bodyPr>
          <a:lstStyle/>
          <a:p>
            <a:pPr lvl="1"/>
            <a:r>
              <a:rPr lang="en-US" dirty="0" smtClean="0"/>
              <a:t>Set </a:t>
            </a:r>
            <a:r>
              <a:rPr lang="en-US" dirty="0"/>
              <a:t>up Microsoft Excel to run statistical analyses</a:t>
            </a:r>
          </a:p>
          <a:p>
            <a:pPr lvl="1"/>
            <a:r>
              <a:rPr lang="en-US" dirty="0"/>
              <a:t>Understand the importance of random sampling</a:t>
            </a:r>
          </a:p>
          <a:p>
            <a:pPr lvl="1"/>
            <a:r>
              <a:rPr lang="en-US" dirty="0"/>
              <a:t>Demonstrate how to use Microsoft Excel to identify a random sample</a:t>
            </a:r>
          </a:p>
          <a:p>
            <a:pPr lvl="1"/>
            <a:r>
              <a:rPr lang="en-US" dirty="0"/>
              <a:t>Understand basic vocabulary in the statistics field</a:t>
            </a:r>
          </a:p>
          <a:p>
            <a:pPr lvl="1"/>
            <a:r>
              <a:rPr lang="en-US" dirty="0"/>
              <a:t>Explain the importance in using statistics for business decision making</a:t>
            </a:r>
          </a:p>
          <a:p>
            <a:pPr lvl="1"/>
            <a:r>
              <a:rPr lang="en-US" dirty="0"/>
              <a:t>Identify the sources and types of data used in </a:t>
            </a:r>
            <a:r>
              <a:rPr lang="en-US" dirty="0" smtClean="0"/>
              <a:t>business</a:t>
            </a:r>
            <a:endParaRPr lang="en-US" dirty="0"/>
          </a:p>
        </p:txBody>
      </p:sp>
      <p:sp>
        <p:nvSpPr>
          <p:cNvPr id="13" name="Title 12"/>
          <p:cNvSpPr>
            <a:spLocks noGrp="1"/>
          </p:cNvSpPr>
          <p:nvPr>
            <p:ph type="title"/>
          </p:nvPr>
        </p:nvSpPr>
        <p:spPr>
          <a:xfrm>
            <a:off x="811908" y="574842"/>
            <a:ext cx="10940716" cy="897074"/>
          </a:xfrm>
        </p:spPr>
        <p:txBody>
          <a:bodyPr/>
          <a:lstStyle/>
          <a:p>
            <a:r>
              <a:rPr lang="en-US" sz="4400" b="1" dirty="0" smtClean="0"/>
              <a:t>Learning Objectives</a:t>
            </a:r>
            <a:endParaRPr lang="en-US" sz="4400" b="1"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Learning Objectives</a:t>
            </a:r>
            <a:endParaRPr lang="en-US" sz="12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anim calcmode="lin" valueType="num">
                                      <p:cBhvr>
                                        <p:cTn id="8"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750"/>
                                        <p:tgtEl>
                                          <p:spTgt spid="14">
                                            <p:txEl>
                                              <p:pRg st="1" end="1"/>
                                            </p:txEl>
                                          </p:spTgt>
                                        </p:tgtEl>
                                      </p:cBhvr>
                                    </p:animEffect>
                                    <p:anim calcmode="lin" valueType="num">
                                      <p:cBhvr>
                                        <p:cTn id="15"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750"/>
                                        <p:tgtEl>
                                          <p:spTgt spid="14">
                                            <p:txEl>
                                              <p:pRg st="2" end="2"/>
                                            </p:txEl>
                                          </p:spTgt>
                                        </p:tgtEl>
                                      </p:cBhvr>
                                    </p:animEffect>
                                    <p:anim calcmode="lin" valueType="num">
                                      <p:cBhvr>
                                        <p:cTn id="22"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750"/>
                                        <p:tgtEl>
                                          <p:spTgt spid="14">
                                            <p:txEl>
                                              <p:pRg st="3" end="3"/>
                                            </p:txEl>
                                          </p:spTgt>
                                        </p:tgtEl>
                                      </p:cBhvr>
                                    </p:animEffect>
                                    <p:anim calcmode="lin" valueType="num">
                                      <p:cBhvr>
                                        <p:cTn id="29"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750"/>
                                        <p:tgtEl>
                                          <p:spTgt spid="14">
                                            <p:txEl>
                                              <p:pRg st="4" end="4"/>
                                            </p:txEl>
                                          </p:spTgt>
                                        </p:tgtEl>
                                      </p:cBhvr>
                                    </p:animEffect>
                                    <p:anim calcmode="lin" valueType="num">
                                      <p:cBhvr>
                                        <p:cTn id="36"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750"/>
                                        <p:tgtEl>
                                          <p:spTgt spid="14">
                                            <p:txEl>
                                              <p:pRg st="5" end="5"/>
                                            </p:txEl>
                                          </p:spTgt>
                                        </p:tgtEl>
                                      </p:cBhvr>
                                    </p:animEffect>
                                    <p:anim calcmode="lin" valueType="num">
                                      <p:cBhvr>
                                        <p:cTn id="43"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538" y="626797"/>
            <a:ext cx="10334923" cy="5066247"/>
          </a:xfrm>
        </p:spPr>
        <p:txBody>
          <a:bodyPr>
            <a:noAutofit/>
          </a:bodyPr>
          <a:lstStyle/>
          <a:p>
            <a:pPr marL="68580" indent="0" algn="just">
              <a:buNone/>
            </a:pPr>
            <a:r>
              <a:rPr lang="en-US" sz="3600" b="1" dirty="0">
                <a:solidFill>
                  <a:schemeClr val="accent6">
                    <a:lumMod val="75000"/>
                  </a:schemeClr>
                </a:solidFill>
                <a:effectLst>
                  <a:outerShdw blurRad="38100" dist="38100" dir="2700000" algn="tl">
                    <a:srgbClr val="000000">
                      <a:alpha val="43137"/>
                    </a:srgbClr>
                  </a:outerShdw>
                </a:effectLst>
              </a:rPr>
              <a:t>Example: </a:t>
            </a:r>
            <a:endParaRPr lang="en-US" sz="3600" b="1" dirty="0" smtClean="0">
              <a:solidFill>
                <a:schemeClr val="accent6">
                  <a:lumMod val="75000"/>
                </a:schemeClr>
              </a:solidFill>
              <a:effectLst>
                <a:outerShdw blurRad="38100" dist="38100" dir="2700000" algn="tl">
                  <a:srgbClr val="000000">
                    <a:alpha val="43137"/>
                  </a:srgbClr>
                </a:outerShdw>
              </a:effectLst>
            </a:endParaRPr>
          </a:p>
          <a:p>
            <a:pPr marL="68580" indent="0" algn="just">
              <a:buNone/>
            </a:pPr>
            <a:r>
              <a:rPr lang="en-US" sz="2600" dirty="0" smtClean="0"/>
              <a:t>Suppose </a:t>
            </a:r>
            <a:r>
              <a:rPr lang="en-US" sz="2600" dirty="0"/>
              <a:t>a company issues sales reports for two years, 2014 and 2015, as shown in Figure 1.2. We can consider this report as having two variables (v_2014 and v_2015, say), each one having four values (for North, South, East, and West, separately). </a:t>
            </a:r>
            <a:endParaRPr lang="en-US" sz="2600" dirty="0" smtClean="0"/>
          </a:p>
          <a:p>
            <a:pPr marL="68580" indent="0" algn="just">
              <a:buNone/>
            </a:pPr>
            <a:r>
              <a:rPr lang="en-US" sz="2800" dirty="0" smtClean="0"/>
              <a:t>Are </a:t>
            </a:r>
            <a:r>
              <a:rPr lang="en-US" sz="2800" dirty="0"/>
              <a:t>the distributions of values </a:t>
            </a:r>
            <a:r>
              <a:rPr lang="en-US" sz="2800" dirty="0" smtClean="0"/>
              <a:t>hetero- or </a:t>
            </a:r>
            <a:r>
              <a:rPr lang="en-US" sz="2800" dirty="0"/>
              <a:t>homogeneous?</a:t>
            </a:r>
          </a:p>
          <a:p>
            <a:r>
              <a:rPr lang="en-US" sz="2600" dirty="0"/>
              <a:t>The values for the 2014 variable (v_2014 if you like) are pretty close to each other. </a:t>
            </a:r>
            <a:endParaRPr lang="en-US" sz="2600" dirty="0" smtClean="0"/>
          </a:p>
          <a:p>
            <a:r>
              <a:rPr lang="en-US" sz="2600" dirty="0"/>
              <a:t>The values for the 2015 variable (v_2015 in our terminology) differ widely. </a:t>
            </a:r>
            <a:endParaRPr lang="en-US" sz="2600" dirty="0" smtClean="0"/>
          </a:p>
          <a:p>
            <a:pPr marL="68580" indent="0" algn="just">
              <a:buNone/>
            </a:pPr>
            <a:endParaRPr lang="en-US" sz="1800" dirty="0"/>
          </a:p>
          <a:p>
            <a:pPr algn="just"/>
            <a:endParaRPr lang="en-US" sz="1800" dirty="0"/>
          </a:p>
        </p:txBody>
      </p:sp>
      <p:sp>
        <p:nvSpPr>
          <p:cNvPr id="6" name="TextBox 5"/>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123313491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anim calcmode="lin" valueType="num">
                                      <p:cBhvr>
                                        <p:cTn id="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750"/>
                                        <p:tgtEl>
                                          <p:spTgt spid="3">
                                            <p:txEl>
                                              <p:pRg st="4" end="4"/>
                                            </p:txEl>
                                          </p:spTgt>
                                        </p:tgtEl>
                                      </p:cBhvr>
                                    </p:animEffect>
                                    <p:anim calcmode="lin" valueType="num">
                                      <p:cBhvr>
                                        <p:cTn id="1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09342" y="486469"/>
            <a:ext cx="7238012" cy="644223"/>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2400" b="1" i="1" dirty="0"/>
              <a:t>Figure 1.2 A sample company sales report</a:t>
            </a:r>
            <a:endParaRPr lang="en-US" sz="2400" dirty="0"/>
          </a:p>
          <a:p>
            <a:pPr algn="just"/>
            <a:endParaRPr lang="en-US" sz="2400" dirty="0" smtClean="0"/>
          </a:p>
          <a:p>
            <a:pPr algn="just"/>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201" y="1131828"/>
            <a:ext cx="7221597" cy="3237727"/>
          </a:xfrm>
          <a:prstGeom prst="rect">
            <a:avLst/>
          </a:prstGeom>
        </p:spPr>
      </p:pic>
      <p:sp>
        <p:nvSpPr>
          <p:cNvPr id="5" name="Rectangle 4"/>
          <p:cNvSpPr/>
          <p:nvPr/>
        </p:nvSpPr>
        <p:spPr>
          <a:xfrm>
            <a:off x="1309342" y="4371826"/>
            <a:ext cx="8953774" cy="1446550"/>
          </a:xfrm>
          <a:prstGeom prst="rect">
            <a:avLst/>
          </a:prstGeom>
        </p:spPr>
        <p:txBody>
          <a:bodyPr wrap="square">
            <a:spAutoFit/>
          </a:bodyPr>
          <a:lstStyle/>
          <a:p>
            <a:pPr marL="285750" lvl="0" indent="-285750">
              <a:buFont typeface="Wingdings" panose="05000000000000000000" pitchFamily="2" charset="2"/>
              <a:buChar char="§"/>
            </a:pPr>
            <a:r>
              <a:rPr lang="en-US" sz="2200" dirty="0"/>
              <a:t>If all bars of a distribution are approximately </a:t>
            </a:r>
            <a:r>
              <a:rPr lang="en-US" sz="2200" i="1" dirty="0"/>
              <a:t>equally high</a:t>
            </a:r>
            <a:r>
              <a:rPr lang="en-US" sz="2200" dirty="0"/>
              <a:t>, the variable is </a:t>
            </a:r>
            <a:r>
              <a:rPr lang="en-US" sz="2200" i="1" dirty="0" smtClean="0"/>
              <a:t>heterogeneous</a:t>
            </a:r>
            <a:r>
              <a:rPr lang="en-US" sz="2200" dirty="0" smtClean="0"/>
              <a:t>.</a:t>
            </a:r>
          </a:p>
          <a:p>
            <a:pPr marL="285750" indent="-285750">
              <a:buFont typeface="Wingdings" panose="05000000000000000000" pitchFamily="2" charset="2"/>
              <a:buChar char="§"/>
            </a:pPr>
            <a:r>
              <a:rPr lang="en-US" sz="2200" dirty="0" smtClean="0"/>
              <a:t>If </a:t>
            </a:r>
            <a:r>
              <a:rPr lang="en-US" sz="2200" i="1" dirty="0"/>
              <a:t>some bars </a:t>
            </a:r>
            <a:r>
              <a:rPr lang="en-US" sz="2200" dirty="0"/>
              <a:t>of a distribution </a:t>
            </a:r>
            <a:r>
              <a:rPr lang="en-US" sz="2200" i="1" dirty="0"/>
              <a:t>dominate </a:t>
            </a:r>
            <a:r>
              <a:rPr lang="en-US" sz="2200" dirty="0"/>
              <a:t>the others, the variable is </a:t>
            </a:r>
            <a:r>
              <a:rPr lang="en-US" sz="2200" i="1" dirty="0"/>
              <a:t>homogeneous</a:t>
            </a:r>
            <a:r>
              <a:rPr lang="en-US" sz="2200" dirty="0"/>
              <a:t>.</a:t>
            </a:r>
          </a:p>
        </p:txBody>
      </p:sp>
      <p:sp>
        <p:nvSpPr>
          <p:cNvPr id="8" name="TextBox 7"/>
          <p:cNvSpPr txBox="1"/>
          <p:nvPr/>
        </p:nvSpPr>
        <p:spPr>
          <a:xfrm>
            <a:off x="5967663"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Variables and Distributions</a:t>
            </a:r>
            <a:endParaRPr lang="en-US" sz="1200" b="1" dirty="0">
              <a:solidFill>
                <a:schemeClr val="tx2"/>
              </a:solidFill>
            </a:endParaRPr>
          </a:p>
        </p:txBody>
      </p:sp>
    </p:spTree>
    <p:extLst>
      <p:ext uri="{BB962C8B-B14F-4D97-AF65-F5344CB8AC3E}">
        <p14:creationId xmlns:p14="http://schemas.microsoft.com/office/powerpoint/2010/main" val="81383948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750"/>
                                        <p:tgtEl>
                                          <p:spTgt spid="5">
                                            <p:txEl>
                                              <p:pRg st="0" end="0"/>
                                            </p:txEl>
                                          </p:spTgt>
                                        </p:tgtEl>
                                      </p:cBhvr>
                                    </p:animEffect>
                                    <p:anim calcmode="lin" valueType="num">
                                      <p:cBhvr>
                                        <p:cTn id="1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750"/>
                                        <p:tgtEl>
                                          <p:spTgt spid="5">
                                            <p:txEl>
                                              <p:pRg st="1" end="1"/>
                                            </p:txEl>
                                          </p:spTgt>
                                        </p:tgtEl>
                                      </p:cBhvr>
                                    </p:animEffect>
                                    <p:anim calcmode="lin" valueType="num">
                                      <p:cBhvr>
                                        <p:cTn id="22"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864" y="471858"/>
            <a:ext cx="10987688" cy="902698"/>
          </a:xfrm>
        </p:spPr>
        <p:txBody>
          <a:bodyPr/>
          <a:lstStyle/>
          <a:p>
            <a:r>
              <a:rPr lang="en-US" sz="3400" b="1" dirty="0"/>
              <a:t>Installing the Analysis </a:t>
            </a:r>
            <a:r>
              <a:rPr lang="en-US" sz="3400" b="1" dirty="0" err="1"/>
              <a:t>ToolPak</a:t>
            </a:r>
            <a:r>
              <a:rPr lang="en-US" sz="3400" b="1" dirty="0"/>
              <a:t> </a:t>
            </a:r>
            <a:r>
              <a:rPr lang="en-US" sz="3400" b="1" dirty="0" smtClean="0"/>
              <a:t>in 2013 Microsoft Excel </a:t>
            </a:r>
            <a:r>
              <a:rPr lang="en-US" sz="3400" b="1" dirty="0"/>
              <a:t/>
            </a:r>
            <a:br>
              <a:rPr lang="en-US" sz="3400" b="1" dirty="0"/>
            </a:br>
            <a:endParaRPr lang="en-US" sz="3400" dirty="0"/>
          </a:p>
        </p:txBody>
      </p:sp>
      <p:sp>
        <p:nvSpPr>
          <p:cNvPr id="3" name="Content Placeholder 2"/>
          <p:cNvSpPr>
            <a:spLocks noGrp="1"/>
          </p:cNvSpPr>
          <p:nvPr>
            <p:ph idx="1"/>
          </p:nvPr>
        </p:nvSpPr>
        <p:spPr>
          <a:xfrm>
            <a:off x="836908" y="2069432"/>
            <a:ext cx="10328397" cy="3609474"/>
          </a:xfrm>
        </p:spPr>
        <p:txBody>
          <a:bodyPr>
            <a:noAutofit/>
          </a:bodyPr>
          <a:lstStyle/>
          <a:p>
            <a:pPr lvl="0">
              <a:spcBef>
                <a:spcPts val="0"/>
              </a:spcBef>
              <a:spcAft>
                <a:spcPts val="300"/>
              </a:spcAft>
            </a:pPr>
            <a:r>
              <a:rPr lang="en-US" sz="2400" dirty="0" smtClean="0"/>
              <a:t>Start </a:t>
            </a:r>
            <a:r>
              <a:rPr lang="en-US" sz="2400" dirty="0"/>
              <a:t>Excel as usual with a blank sheet.</a:t>
            </a:r>
          </a:p>
          <a:p>
            <a:pPr lvl="0">
              <a:spcBef>
                <a:spcPts val="0"/>
              </a:spcBef>
              <a:spcAft>
                <a:spcPts val="300"/>
              </a:spcAft>
            </a:pPr>
            <a:r>
              <a:rPr lang="en-US" sz="2400" dirty="0"/>
              <a:t>Click on the “File” button in the top left corner.</a:t>
            </a:r>
          </a:p>
          <a:p>
            <a:pPr lvl="0">
              <a:spcBef>
                <a:spcPts val="0"/>
              </a:spcBef>
              <a:spcAft>
                <a:spcPts val="300"/>
              </a:spcAft>
            </a:pPr>
            <a:r>
              <a:rPr lang="en-US" sz="2400" dirty="0"/>
              <a:t>Click on “Options” near the bottom of the menu.</a:t>
            </a:r>
          </a:p>
          <a:p>
            <a:pPr lvl="0">
              <a:spcBef>
                <a:spcPts val="0"/>
              </a:spcBef>
              <a:spcAft>
                <a:spcPts val="300"/>
              </a:spcAft>
            </a:pPr>
            <a:r>
              <a:rPr lang="en-US" sz="2400" dirty="0"/>
              <a:t>Highlight the “Add-Ins” option on the list on the left.</a:t>
            </a:r>
          </a:p>
          <a:p>
            <a:pPr lvl="0">
              <a:spcBef>
                <a:spcPts val="0"/>
              </a:spcBef>
              <a:spcAft>
                <a:spcPts val="300"/>
              </a:spcAft>
            </a:pPr>
            <a:r>
              <a:rPr lang="en-US" sz="2400" dirty="0"/>
              <a:t>Under the “Manage” section, make sure Excel Add-ins is selected and click the “GO” button as shown in Figure 1.3.</a:t>
            </a:r>
          </a:p>
          <a:p>
            <a:pPr lvl="0">
              <a:spcBef>
                <a:spcPts val="0"/>
              </a:spcBef>
              <a:spcAft>
                <a:spcPts val="300"/>
              </a:spcAft>
            </a:pPr>
            <a:r>
              <a:rPr lang="en-US" sz="2400" dirty="0"/>
              <a:t>Another dialog box will appear; check the “Analysis </a:t>
            </a:r>
            <a:r>
              <a:rPr lang="en-US" sz="2400" dirty="0" err="1"/>
              <a:t>ToolPak</a:t>
            </a:r>
            <a:r>
              <a:rPr lang="en-US" sz="2400" dirty="0"/>
              <a:t>” and click “OK.” (Caution: Be sure </a:t>
            </a:r>
            <a:r>
              <a:rPr lang="en-US" sz="2400" i="1" dirty="0"/>
              <a:t>not </a:t>
            </a:r>
            <a:r>
              <a:rPr lang="en-US" sz="2400" dirty="0"/>
              <a:t>to install the Analysis </a:t>
            </a:r>
            <a:r>
              <a:rPr lang="en-US" sz="2400" dirty="0" err="1"/>
              <a:t>ToolPak</a:t>
            </a:r>
            <a:r>
              <a:rPr lang="en-US" sz="2400" dirty="0"/>
              <a:t>—VBA version.)</a:t>
            </a:r>
          </a:p>
          <a:p>
            <a:pPr>
              <a:spcBef>
                <a:spcPts val="0"/>
              </a:spcBef>
              <a:spcAft>
                <a:spcPts val="300"/>
              </a:spcAft>
            </a:pPr>
            <a:endParaRPr lang="en-US" sz="2400" dirty="0"/>
          </a:p>
        </p:txBody>
      </p:sp>
      <p:sp>
        <p:nvSpPr>
          <p:cNvPr id="6" name="Content Placeholder 2"/>
          <p:cNvSpPr txBox="1">
            <a:spLocks/>
          </p:cNvSpPr>
          <p:nvPr/>
        </p:nvSpPr>
        <p:spPr>
          <a:xfrm>
            <a:off x="613864" y="1193261"/>
            <a:ext cx="10774484" cy="696193"/>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1800" dirty="0" smtClean="0"/>
              <a:t>(Note that Excel for Mac does </a:t>
            </a:r>
            <a:r>
              <a:rPr lang="en-US" sz="1800" i="1" dirty="0" smtClean="0"/>
              <a:t>not </a:t>
            </a:r>
            <a:r>
              <a:rPr lang="en-US" sz="1800" dirty="0" smtClean="0"/>
              <a:t>include this </a:t>
            </a:r>
            <a:r>
              <a:rPr lang="en-US" sz="1800" dirty="0" err="1" smtClean="0"/>
              <a:t>ToolPak</a:t>
            </a:r>
            <a:r>
              <a:rPr lang="en-US" sz="1800" dirty="0" smtClean="0"/>
              <a:t>. If you are using a Mac, try and install the free software from </a:t>
            </a:r>
            <a:r>
              <a:rPr lang="en-US" sz="1800" dirty="0" smtClean="0">
                <a:hlinkClick r:id="rId2"/>
              </a:rPr>
              <a:t>http://www.analystsoft.com/en/products/statplusmacle/</a:t>
            </a:r>
            <a:r>
              <a:rPr lang="en-US" sz="1800" dirty="0" smtClean="0"/>
              <a:t> instead.)</a:t>
            </a:r>
          </a:p>
          <a:p>
            <a:endParaRPr lang="en-US" sz="1800" dirty="0"/>
          </a:p>
        </p:txBody>
      </p:sp>
      <p:sp>
        <p:nvSpPr>
          <p:cNvPr id="7" name="TextBox 6"/>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Installing Analysis </a:t>
            </a:r>
            <a:r>
              <a:rPr lang="en-US" sz="1200" b="1" dirty="0" err="1" smtClean="0">
                <a:solidFill>
                  <a:schemeClr val="tx2"/>
                </a:solidFill>
              </a:rPr>
              <a:t>ToolPak</a:t>
            </a:r>
            <a:r>
              <a:rPr lang="en-US" sz="1200" b="1" dirty="0" smtClean="0">
                <a:solidFill>
                  <a:schemeClr val="tx2"/>
                </a:solidFill>
              </a:rPr>
              <a:t> in Microsoft Excel</a:t>
            </a:r>
            <a:endParaRPr lang="en-US" sz="1200" b="1" dirty="0">
              <a:solidFill>
                <a:schemeClr val="tx2"/>
              </a:solidFill>
            </a:endParaRPr>
          </a:p>
        </p:txBody>
      </p:sp>
    </p:spTree>
    <p:extLst>
      <p:ext uri="{BB962C8B-B14F-4D97-AF65-F5344CB8AC3E}">
        <p14:creationId xmlns:p14="http://schemas.microsoft.com/office/powerpoint/2010/main" val="262409158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750"/>
                                        <p:tgtEl>
                                          <p:spTgt spid="3">
                                            <p:txEl>
                                              <p:pRg st="1" end="1"/>
                                            </p:txEl>
                                          </p:spTgt>
                                        </p:tgtEl>
                                      </p:cBhvr>
                                    </p:animEffect>
                                    <p:anim calcmode="lin" valueType="num">
                                      <p:cBhvr>
                                        <p:cTn id="2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750"/>
                                        <p:tgtEl>
                                          <p:spTgt spid="3">
                                            <p:txEl>
                                              <p:pRg st="2" end="2"/>
                                            </p:txEl>
                                          </p:spTgt>
                                        </p:tgtEl>
                                      </p:cBhvr>
                                    </p:animEffect>
                                    <p:anim calcmode="lin" valueType="num">
                                      <p:cBhvr>
                                        <p:cTn id="2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750"/>
                                        <p:tgtEl>
                                          <p:spTgt spid="3">
                                            <p:txEl>
                                              <p:pRg st="3" end="3"/>
                                            </p:txEl>
                                          </p:spTgt>
                                        </p:tgtEl>
                                      </p:cBhvr>
                                    </p:animEffect>
                                    <p:anim calcmode="lin" valueType="num">
                                      <p:cBhvr>
                                        <p:cTn id="36"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750"/>
                                        <p:tgtEl>
                                          <p:spTgt spid="3">
                                            <p:txEl>
                                              <p:pRg st="4" end="4"/>
                                            </p:txEl>
                                          </p:spTgt>
                                        </p:tgtEl>
                                      </p:cBhvr>
                                    </p:animEffect>
                                    <p:anim calcmode="lin" valueType="num">
                                      <p:cBhvr>
                                        <p:cTn id="43"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750"/>
                                        <p:tgtEl>
                                          <p:spTgt spid="3">
                                            <p:txEl>
                                              <p:pRg st="5" end="5"/>
                                            </p:txEl>
                                          </p:spTgt>
                                        </p:tgtEl>
                                      </p:cBhvr>
                                    </p:animEffect>
                                    <p:anim calcmode="lin" valueType="num">
                                      <p:cBhvr>
                                        <p:cTn id="50"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384" y="1138054"/>
            <a:ext cx="7257231" cy="4353292"/>
          </a:xfrm>
          <a:prstGeom prst="rect">
            <a:avLst/>
          </a:prstGeom>
          <a:noFill/>
          <a:ln>
            <a:noFill/>
          </a:ln>
        </p:spPr>
      </p:pic>
      <p:sp>
        <p:nvSpPr>
          <p:cNvPr id="5" name="Content Placeholder 2"/>
          <p:cNvSpPr txBox="1">
            <a:spLocks/>
          </p:cNvSpPr>
          <p:nvPr/>
        </p:nvSpPr>
        <p:spPr>
          <a:xfrm>
            <a:off x="1117239" y="658861"/>
            <a:ext cx="10459044" cy="706494"/>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2200" b="1" i="1" dirty="0"/>
              <a:t>Figure 1.3 Dialog to install the Analysis </a:t>
            </a:r>
            <a:r>
              <a:rPr lang="en-US" sz="2200" b="1" i="1" dirty="0" err="1"/>
              <a:t>ToolPak</a:t>
            </a:r>
            <a:r>
              <a:rPr lang="en-US" sz="2200" b="1" i="1" dirty="0"/>
              <a:t> for Excel for Windows</a:t>
            </a:r>
            <a:endParaRPr lang="en-US" sz="2200" dirty="0"/>
          </a:p>
        </p:txBody>
      </p:sp>
      <p:sp>
        <p:nvSpPr>
          <p:cNvPr id="7" name="TextBox 6"/>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Installing Analysis </a:t>
            </a:r>
            <a:r>
              <a:rPr lang="en-US" sz="1200" b="1" dirty="0" err="1" smtClean="0">
                <a:solidFill>
                  <a:schemeClr val="tx2"/>
                </a:solidFill>
              </a:rPr>
              <a:t>ToolPak</a:t>
            </a:r>
            <a:r>
              <a:rPr lang="en-US" sz="1200" b="1" dirty="0" smtClean="0">
                <a:solidFill>
                  <a:schemeClr val="tx2"/>
                </a:solidFill>
              </a:rPr>
              <a:t> in Microsoft Excel</a:t>
            </a:r>
            <a:endParaRPr lang="en-US" sz="1200" b="1" dirty="0">
              <a:solidFill>
                <a:schemeClr val="tx2"/>
              </a:solidFill>
            </a:endParaRPr>
          </a:p>
        </p:txBody>
      </p:sp>
    </p:spTree>
    <p:extLst>
      <p:ext uri="{BB962C8B-B14F-4D97-AF65-F5344CB8AC3E}">
        <p14:creationId xmlns:p14="http://schemas.microsoft.com/office/powerpoint/2010/main" val="420091978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6547768" y="818608"/>
            <a:ext cx="4575347" cy="96522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2400" b="1" i="1" dirty="0"/>
              <a:t>Figure 1.4 Procedures of the Analysis </a:t>
            </a:r>
            <a:r>
              <a:rPr lang="en-US" sz="2400" b="1" i="1" dirty="0" err="1"/>
              <a:t>ToolPak</a:t>
            </a:r>
            <a:endParaRPr lang="en-US" sz="2400"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4816" y="1783830"/>
            <a:ext cx="4548299" cy="3197957"/>
          </a:xfrm>
          <a:prstGeom prst="rect">
            <a:avLst/>
          </a:prstGeom>
          <a:noFill/>
          <a:ln>
            <a:noFill/>
          </a:ln>
        </p:spPr>
      </p:pic>
      <p:sp>
        <p:nvSpPr>
          <p:cNvPr id="6" name="Content Placeholder 2"/>
          <p:cNvSpPr txBox="1">
            <a:spLocks/>
          </p:cNvSpPr>
          <p:nvPr/>
        </p:nvSpPr>
        <p:spPr>
          <a:xfrm>
            <a:off x="422231" y="463643"/>
            <a:ext cx="5834190" cy="5702114"/>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400" dirty="0"/>
              <a:t>The functions from the Analysis </a:t>
            </a:r>
            <a:r>
              <a:rPr lang="en-US" sz="2400" dirty="0" err="1"/>
              <a:t>ToolPak</a:t>
            </a:r>
            <a:r>
              <a:rPr lang="en-US" sz="2400" dirty="0"/>
              <a:t> will now be available in the “Data” ribbon as the right-most entry, named “Data” (and not in the “Add-ins” ribbon as you might expect). </a:t>
            </a:r>
            <a:endParaRPr lang="en-US" sz="2400" dirty="0" smtClean="0"/>
          </a:p>
          <a:p>
            <a:pPr algn="just"/>
            <a:r>
              <a:rPr lang="en-US" sz="2400" dirty="0" smtClean="0"/>
              <a:t>The </a:t>
            </a:r>
            <a:r>
              <a:rPr lang="en-US" sz="2400" dirty="0"/>
              <a:t>specific functions in that add-in are the same for most versions of Excel for </a:t>
            </a:r>
            <a:r>
              <a:rPr lang="en-US" sz="2400" dirty="0" smtClean="0"/>
              <a:t>Windows.</a:t>
            </a:r>
          </a:p>
          <a:p>
            <a:pPr lvl="1" algn="just"/>
            <a:r>
              <a:rPr lang="en-US" sz="2200" dirty="0" smtClean="0"/>
              <a:t>If </a:t>
            </a:r>
            <a:r>
              <a:rPr lang="en-US" sz="2200" dirty="0"/>
              <a:t>you </a:t>
            </a:r>
            <a:r>
              <a:rPr lang="en-US" sz="2200" dirty="0" smtClean="0"/>
              <a:t>select </a:t>
            </a:r>
            <a:r>
              <a:rPr lang="en-US" sz="2200" dirty="0"/>
              <a:t>the “Data Analysis …” option under “Data” you will see the procedures as shown in Figure 1.4 for performing statistical analysis on data in your spreadsheet.</a:t>
            </a:r>
          </a:p>
          <a:p>
            <a:pPr marL="68580" indent="0" algn="just">
              <a:buNone/>
            </a:pPr>
            <a:endParaRPr lang="en-US" sz="2200" dirty="0"/>
          </a:p>
        </p:txBody>
      </p:sp>
      <p:sp>
        <p:nvSpPr>
          <p:cNvPr id="8" name="TextBox 7"/>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Installing Analysis </a:t>
            </a:r>
            <a:r>
              <a:rPr lang="en-US" sz="1200" b="1" dirty="0" err="1" smtClean="0">
                <a:solidFill>
                  <a:schemeClr val="tx2"/>
                </a:solidFill>
              </a:rPr>
              <a:t>ToolPak</a:t>
            </a:r>
            <a:r>
              <a:rPr lang="en-US" sz="1200" b="1" dirty="0" smtClean="0">
                <a:solidFill>
                  <a:schemeClr val="tx2"/>
                </a:solidFill>
              </a:rPr>
              <a:t> in Microsoft Excel</a:t>
            </a:r>
            <a:endParaRPr lang="en-US" sz="1200" b="1" dirty="0">
              <a:solidFill>
                <a:schemeClr val="tx2"/>
              </a:solidFill>
            </a:endParaRPr>
          </a:p>
        </p:txBody>
      </p:sp>
    </p:spTree>
    <p:extLst>
      <p:ext uri="{BB962C8B-B14F-4D97-AF65-F5344CB8AC3E}">
        <p14:creationId xmlns:p14="http://schemas.microsoft.com/office/powerpoint/2010/main" val="283115259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750"/>
                                        <p:tgtEl>
                                          <p:spTgt spid="6">
                                            <p:txEl>
                                              <p:pRg st="1" end="1"/>
                                            </p:txEl>
                                          </p:spTgt>
                                        </p:tgtEl>
                                      </p:cBhvr>
                                    </p:animEffect>
                                    <p:anim calcmode="lin" valueType="num">
                                      <p:cBhvr>
                                        <p:cTn id="15"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750"/>
                                        <p:tgtEl>
                                          <p:spTgt spid="6">
                                            <p:txEl>
                                              <p:pRg st="2" end="2"/>
                                            </p:txEl>
                                          </p:spTgt>
                                        </p:tgtEl>
                                      </p:cBhvr>
                                    </p:animEffect>
                                    <p:anim calcmode="lin" valueType="num">
                                      <p:cBhvr>
                                        <p:cTn id="22"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684" y="369018"/>
            <a:ext cx="10940716" cy="897074"/>
          </a:xfrm>
        </p:spPr>
        <p:txBody>
          <a:bodyPr/>
          <a:lstStyle/>
          <a:p>
            <a:r>
              <a:rPr lang="en-US" b="1" dirty="0" smtClean="0"/>
              <a:t>Excel Demonstration</a:t>
            </a:r>
            <a:endParaRPr lang="en-US" b="1" dirty="0"/>
          </a:p>
        </p:txBody>
      </p:sp>
      <p:sp>
        <p:nvSpPr>
          <p:cNvPr id="3" name="Content Placeholder 2"/>
          <p:cNvSpPr>
            <a:spLocks noGrp="1"/>
          </p:cNvSpPr>
          <p:nvPr>
            <p:ph idx="1"/>
          </p:nvPr>
        </p:nvSpPr>
        <p:spPr>
          <a:xfrm>
            <a:off x="641684" y="1372007"/>
            <a:ext cx="10590423" cy="4786007"/>
          </a:xfrm>
        </p:spPr>
        <p:txBody>
          <a:bodyPr>
            <a:noAutofit/>
          </a:bodyPr>
          <a:lstStyle/>
          <a:p>
            <a:r>
              <a:rPr lang="en-US" sz="2800" b="1" i="1" dirty="0"/>
              <a:t>Company S</a:t>
            </a:r>
            <a:r>
              <a:rPr lang="en-US" sz="2800" i="1" dirty="0"/>
              <a:t> </a:t>
            </a:r>
            <a:r>
              <a:rPr lang="en-US" sz="2800" dirty="0" smtClean="0"/>
              <a:t>– </a:t>
            </a:r>
            <a:r>
              <a:rPr lang="en-US" sz="2600" dirty="0" smtClean="0"/>
              <a:t>a </a:t>
            </a:r>
            <a:r>
              <a:rPr lang="en-US" sz="2600" dirty="0"/>
              <a:t>mid-sized accounting firm with approximately 600 employees. </a:t>
            </a:r>
            <a:endParaRPr lang="en-US" sz="2600" dirty="0" smtClean="0"/>
          </a:p>
          <a:p>
            <a:pPr lvl="1"/>
            <a:r>
              <a:rPr lang="en-US" sz="2500" dirty="0" smtClean="0"/>
              <a:t>As </a:t>
            </a:r>
            <a:r>
              <a:rPr lang="en-US" sz="2500" dirty="0"/>
              <a:t>a service-based organization, Company S provides services such as general accounting, bookkeeping, tax preparation, software </a:t>
            </a:r>
            <a:r>
              <a:rPr lang="en-US" sz="2500" dirty="0" smtClean="0"/>
              <a:t>consultation</a:t>
            </a:r>
            <a:r>
              <a:rPr lang="en-US" sz="2500" dirty="0"/>
              <a:t>, controller services, business accounting, and payroll services. </a:t>
            </a:r>
            <a:endParaRPr lang="en-US" sz="2500" dirty="0" smtClean="0"/>
          </a:p>
          <a:p>
            <a:pPr lvl="1"/>
            <a:r>
              <a:rPr lang="en-US" sz="2500" dirty="0" smtClean="0"/>
              <a:t>It comprises </a:t>
            </a:r>
            <a:r>
              <a:rPr lang="en-US" sz="2500" dirty="0"/>
              <a:t>a management team, support staff, and certified public accountants (CPAs). </a:t>
            </a:r>
            <a:endParaRPr lang="en-US" sz="2500" dirty="0" smtClean="0"/>
          </a:p>
          <a:p>
            <a:pPr lvl="2"/>
            <a:r>
              <a:rPr lang="en-US" dirty="0" smtClean="0"/>
              <a:t>Management </a:t>
            </a:r>
            <a:r>
              <a:rPr lang="en-US" dirty="0"/>
              <a:t>is responsible for developing strategies to generate new clients, while the support staff and CPAs </a:t>
            </a:r>
            <a:r>
              <a:rPr lang="en-US" dirty="0" smtClean="0"/>
              <a:t>fulfill the </a:t>
            </a:r>
            <a:r>
              <a:rPr lang="en-US" dirty="0"/>
              <a:t>service requests of their clients.</a:t>
            </a:r>
          </a:p>
          <a:p>
            <a:pPr marL="68580" indent="0">
              <a:buNone/>
            </a:pPr>
            <a:endParaRPr lang="en-US" sz="2800" dirty="0"/>
          </a:p>
          <a:p>
            <a:endParaRPr lang="en-US" sz="2800" dirty="0"/>
          </a:p>
        </p:txBody>
      </p:sp>
      <p:sp>
        <p:nvSpPr>
          <p:cNvPr id="5" name="TextBox 4"/>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Excel Demonstration</a:t>
            </a:r>
            <a:endParaRPr lang="en-US" sz="1200" b="1" dirty="0">
              <a:solidFill>
                <a:schemeClr val="tx2"/>
              </a:solidFill>
            </a:endParaRPr>
          </a:p>
        </p:txBody>
      </p:sp>
    </p:spTree>
    <p:extLst>
      <p:ext uri="{BB962C8B-B14F-4D97-AF65-F5344CB8AC3E}">
        <p14:creationId xmlns:p14="http://schemas.microsoft.com/office/powerpoint/2010/main" val="400085720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50"/>
                                        <p:tgtEl>
                                          <p:spTgt spid="3">
                                            <p:txEl>
                                              <p:pRg st="3" end="3"/>
                                            </p:txEl>
                                          </p:spTgt>
                                        </p:tgtEl>
                                      </p:cBhvr>
                                    </p:animEffect>
                                    <p:anim calcmode="lin" valueType="num">
                                      <p:cBhvr>
                                        <p:cTn id="2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9" y="867674"/>
            <a:ext cx="10943162" cy="5089468"/>
          </a:xfrm>
        </p:spPr>
        <p:txBody>
          <a:bodyPr>
            <a:noAutofit/>
          </a:bodyPr>
          <a:lstStyle/>
          <a:p>
            <a:pPr algn="just"/>
            <a:r>
              <a:rPr lang="en-US" sz="2800" b="1" i="1" dirty="0" smtClean="0"/>
              <a:t>Company </a:t>
            </a:r>
            <a:r>
              <a:rPr lang="en-US" sz="2800" b="1" i="1" dirty="0"/>
              <a:t>P</a:t>
            </a:r>
            <a:r>
              <a:rPr lang="en-US" sz="2800" i="1" dirty="0"/>
              <a:t> </a:t>
            </a:r>
            <a:r>
              <a:rPr lang="en-US" sz="2800" dirty="0" smtClean="0"/>
              <a:t>– </a:t>
            </a:r>
            <a:r>
              <a:rPr lang="en-US" sz="2600" dirty="0" smtClean="0"/>
              <a:t>a </a:t>
            </a:r>
            <a:r>
              <a:rPr lang="en-US" sz="2600" dirty="0"/>
              <a:t>large manufacturer of paper products with </a:t>
            </a:r>
            <a:r>
              <a:rPr lang="en-US" sz="2600" dirty="0" smtClean="0"/>
              <a:t>approximately </a:t>
            </a:r>
            <a:r>
              <a:rPr lang="en-US" sz="2600" dirty="0"/>
              <a:t>1,000 employees and supplies various paper products to retailers around the United States. </a:t>
            </a:r>
            <a:endParaRPr lang="en-US" sz="2600" dirty="0" smtClean="0"/>
          </a:p>
          <a:p>
            <a:pPr lvl="1" algn="just"/>
            <a:r>
              <a:rPr lang="en-US" sz="2500" dirty="0" smtClean="0"/>
              <a:t>These </a:t>
            </a:r>
            <a:r>
              <a:rPr lang="en-US" sz="2500" dirty="0"/>
              <a:t>products include industrial supplies, food service supplies, sanitary supplies, and packaging supplies. </a:t>
            </a:r>
            <a:endParaRPr lang="en-US" sz="2500" dirty="0" smtClean="0"/>
          </a:p>
          <a:p>
            <a:pPr lvl="1" algn="just"/>
            <a:r>
              <a:rPr lang="en-US" sz="2500" dirty="0" smtClean="0"/>
              <a:t>As a </a:t>
            </a:r>
            <a:r>
              <a:rPr lang="en-US" sz="2500" dirty="0"/>
              <a:t>product-based organization, Company P, in addition to management and support staff, has a sales force that is broken into sales teams, with each team given a regional territory. </a:t>
            </a:r>
            <a:endParaRPr lang="en-US" sz="2500" dirty="0" smtClean="0"/>
          </a:p>
          <a:p>
            <a:pPr lvl="2" algn="just"/>
            <a:r>
              <a:rPr lang="en-US" dirty="0" smtClean="0"/>
              <a:t>Each </a:t>
            </a:r>
            <a:r>
              <a:rPr lang="en-US" dirty="0"/>
              <a:t>sales team is responsible for establishing and managing relationships with retailers and the sale of products to retailers within their territory.</a:t>
            </a:r>
          </a:p>
          <a:p>
            <a:endParaRPr lang="en-US" sz="2400" dirty="0"/>
          </a:p>
          <a:p>
            <a:endParaRPr lang="en-US" sz="2400" dirty="0"/>
          </a:p>
        </p:txBody>
      </p:sp>
      <p:sp>
        <p:nvSpPr>
          <p:cNvPr id="5" name="TextBox 4"/>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Excel Demonstration</a:t>
            </a:r>
            <a:endParaRPr lang="en-US" sz="1200" b="1" dirty="0">
              <a:solidFill>
                <a:schemeClr val="tx2"/>
              </a:solidFill>
            </a:endParaRPr>
          </a:p>
        </p:txBody>
      </p:sp>
    </p:spTree>
    <p:extLst>
      <p:ext uri="{BB962C8B-B14F-4D97-AF65-F5344CB8AC3E}">
        <p14:creationId xmlns:p14="http://schemas.microsoft.com/office/powerpoint/2010/main" val="229226669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50"/>
                                        <p:tgtEl>
                                          <p:spTgt spid="3">
                                            <p:txEl>
                                              <p:pRg st="3" end="3"/>
                                            </p:txEl>
                                          </p:spTgt>
                                        </p:tgtEl>
                                      </p:cBhvr>
                                    </p:animEffect>
                                    <p:anim calcmode="lin" valueType="num">
                                      <p:cBhvr>
                                        <p:cTn id="2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7" y="465221"/>
            <a:ext cx="10940716" cy="897074"/>
          </a:xfrm>
        </p:spPr>
        <p:txBody>
          <a:bodyPr/>
          <a:lstStyle/>
          <a:p>
            <a:r>
              <a:rPr lang="en-US" sz="3600" b="1" dirty="0"/>
              <a:t>Using Excel to Select a Random Sample</a:t>
            </a:r>
          </a:p>
        </p:txBody>
      </p:sp>
      <p:sp>
        <p:nvSpPr>
          <p:cNvPr id="3" name="Content Placeholder 2"/>
          <p:cNvSpPr>
            <a:spLocks noGrp="1"/>
          </p:cNvSpPr>
          <p:nvPr>
            <p:ph idx="1"/>
          </p:nvPr>
        </p:nvSpPr>
        <p:spPr>
          <a:xfrm>
            <a:off x="1128385" y="1503335"/>
            <a:ext cx="9935230" cy="3518116"/>
          </a:xfrm>
        </p:spPr>
        <p:txBody>
          <a:bodyPr>
            <a:normAutofit/>
          </a:bodyPr>
          <a:lstStyle/>
          <a:p>
            <a:pPr marL="68580" indent="0" algn="just">
              <a:buNone/>
            </a:pPr>
            <a:r>
              <a:rPr lang="en-US" sz="3200" b="1" dirty="0">
                <a:effectLst>
                  <a:outerShdw blurRad="38100" dist="38100" dir="2700000" algn="tl">
                    <a:srgbClr val="000000">
                      <a:alpha val="43137"/>
                    </a:srgbClr>
                  </a:outerShdw>
                </a:effectLst>
              </a:rPr>
              <a:t>Problem:</a:t>
            </a:r>
            <a:r>
              <a:rPr lang="en-US" sz="3200" dirty="0">
                <a:effectLst>
                  <a:outerShdw blurRad="38100" dist="38100" dir="2700000" algn="tl">
                    <a:srgbClr val="000000">
                      <a:alpha val="43137"/>
                    </a:srgbClr>
                  </a:outerShdw>
                </a:effectLst>
              </a:rPr>
              <a:t> </a:t>
            </a:r>
            <a:r>
              <a:rPr lang="en-US" sz="2600" dirty="0"/>
              <a:t>Company P would like to interview a random sample of 5 of the top 20 clients in the company. Use Excel to select a random sample of size 5 from the population of 20 clients.</a:t>
            </a:r>
          </a:p>
          <a:p>
            <a:pPr algn="just"/>
            <a:r>
              <a:rPr lang="en-US" sz="2600" dirty="0"/>
              <a:t>The task is to assign a random number to each client and then sort by this number in order to pull a random sample of five clients. </a:t>
            </a:r>
            <a:endParaRPr lang="en-US" sz="2600" dirty="0" smtClean="0"/>
          </a:p>
        </p:txBody>
      </p:sp>
      <p:sp>
        <p:nvSpPr>
          <p:cNvPr id="5" name="TextBox 4"/>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Excel Demonstration</a:t>
            </a:r>
            <a:endParaRPr lang="en-US" sz="1200" b="1" dirty="0">
              <a:solidFill>
                <a:schemeClr val="tx2"/>
              </a:solidFill>
            </a:endParaRPr>
          </a:p>
        </p:txBody>
      </p:sp>
    </p:spTree>
    <p:extLst>
      <p:ext uri="{BB962C8B-B14F-4D97-AF65-F5344CB8AC3E}">
        <p14:creationId xmlns:p14="http://schemas.microsoft.com/office/powerpoint/2010/main" val="425508654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7" y="465221"/>
            <a:ext cx="10940716" cy="897074"/>
          </a:xfrm>
        </p:spPr>
        <p:txBody>
          <a:bodyPr/>
          <a:lstStyle/>
          <a:p>
            <a:r>
              <a:rPr lang="en-US" sz="3600" b="1" dirty="0"/>
              <a:t>Using Excel to Select a Random Sample</a:t>
            </a:r>
          </a:p>
        </p:txBody>
      </p:sp>
      <p:sp>
        <p:nvSpPr>
          <p:cNvPr id="3" name="Content Placeholder 2"/>
          <p:cNvSpPr>
            <a:spLocks noGrp="1"/>
          </p:cNvSpPr>
          <p:nvPr>
            <p:ph idx="1"/>
          </p:nvPr>
        </p:nvSpPr>
        <p:spPr>
          <a:xfrm>
            <a:off x="513348" y="1184242"/>
            <a:ext cx="10940716" cy="4927800"/>
          </a:xfrm>
        </p:spPr>
        <p:txBody>
          <a:bodyPr>
            <a:normAutofit/>
          </a:bodyPr>
          <a:lstStyle/>
          <a:p>
            <a:pPr algn="just"/>
            <a:r>
              <a:rPr lang="en-US" sz="2400" dirty="0" smtClean="0"/>
              <a:t>First</a:t>
            </a:r>
            <a:r>
              <a:rPr lang="en-US" sz="2400" dirty="0"/>
              <a:t>, enter the 20 client names into a new Excel worksheet into column A. </a:t>
            </a:r>
            <a:endParaRPr lang="en-US" sz="2400" dirty="0" smtClean="0"/>
          </a:p>
          <a:p>
            <a:pPr algn="just"/>
            <a:r>
              <a:rPr lang="en-US" sz="2400" dirty="0" smtClean="0"/>
              <a:t>Then</a:t>
            </a:r>
            <a:r>
              <a:rPr lang="en-US" sz="2400" dirty="0"/>
              <a:t>, next to each client name, enter the Excel function =RAND(). </a:t>
            </a:r>
            <a:endParaRPr lang="en-US" sz="2400" dirty="0" smtClean="0"/>
          </a:p>
          <a:p>
            <a:pPr lvl="1" algn="just"/>
            <a:r>
              <a:rPr lang="en-US" sz="2400" dirty="0" smtClean="0"/>
              <a:t>Note </a:t>
            </a:r>
            <a:r>
              <a:rPr lang="en-US" sz="2400" dirty="0"/>
              <a:t>that in order to enter an Excel function, you must start with a leading equal sign. </a:t>
            </a:r>
            <a:endParaRPr lang="en-US" sz="2400" dirty="0" smtClean="0"/>
          </a:p>
          <a:p>
            <a:pPr lvl="1" algn="just"/>
            <a:r>
              <a:rPr lang="en-US" sz="2400" dirty="0" smtClean="0"/>
              <a:t>If </a:t>
            </a:r>
            <a:r>
              <a:rPr lang="en-US" sz="2400" dirty="0"/>
              <a:t>it worked you should see a random number between 0 and 1 in that cell but when you click on it you will see the =RAND() function in the Excel edit bar. </a:t>
            </a:r>
            <a:endParaRPr lang="en-US" sz="2400" dirty="0" smtClean="0"/>
          </a:p>
          <a:p>
            <a:pPr algn="just"/>
            <a:r>
              <a:rPr lang="en-US" sz="2400" dirty="0" smtClean="0"/>
              <a:t>You </a:t>
            </a:r>
            <a:r>
              <a:rPr lang="en-US" sz="2400" dirty="0"/>
              <a:t>could now type this function into the remaining 19 cells but to speed up the process, “copy and paste” the entry from the first cell value into the following 19 cells in column B. See Figure 1.5.</a:t>
            </a:r>
          </a:p>
          <a:p>
            <a:pPr algn="just"/>
            <a:endParaRPr lang="en-US" sz="2400" dirty="0"/>
          </a:p>
        </p:txBody>
      </p:sp>
      <p:sp>
        <p:nvSpPr>
          <p:cNvPr id="5" name="TextBox 4"/>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Excel Demonstration</a:t>
            </a:r>
            <a:endParaRPr lang="en-US" sz="1200" b="1" dirty="0">
              <a:solidFill>
                <a:schemeClr val="tx2"/>
              </a:solidFill>
            </a:endParaRPr>
          </a:p>
        </p:txBody>
      </p:sp>
    </p:spTree>
    <p:extLst>
      <p:ext uri="{BB962C8B-B14F-4D97-AF65-F5344CB8AC3E}">
        <p14:creationId xmlns:p14="http://schemas.microsoft.com/office/powerpoint/2010/main" val="380768126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50"/>
                                        <p:tgtEl>
                                          <p:spTgt spid="3">
                                            <p:txEl>
                                              <p:pRg st="3" end="3"/>
                                            </p:txEl>
                                          </p:spTgt>
                                        </p:tgtEl>
                                      </p:cBhvr>
                                    </p:animEffect>
                                    <p:anim calcmode="lin" valueType="num">
                                      <p:cBhvr>
                                        <p:cTn id="2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750"/>
                                        <p:tgtEl>
                                          <p:spTgt spid="3">
                                            <p:txEl>
                                              <p:pRg st="4" end="4"/>
                                            </p:txEl>
                                          </p:spTgt>
                                        </p:tgtEl>
                                      </p:cBhvr>
                                    </p:animEffect>
                                    <p:anim calcmode="lin" valueType="num">
                                      <p:cBhvr>
                                        <p:cTn id="3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357" y="497306"/>
            <a:ext cx="11293643" cy="641683"/>
          </a:xfrm>
        </p:spPr>
        <p:txBody>
          <a:bodyPr>
            <a:noAutofit/>
          </a:bodyPr>
          <a:lstStyle/>
          <a:p>
            <a:pPr marL="68580" indent="0">
              <a:buNone/>
            </a:pPr>
            <a:r>
              <a:rPr lang="en-US" sz="2400" b="1" i="1" dirty="0"/>
              <a:t>Figure 1.5 Selecting a random sample from a list of client names</a:t>
            </a:r>
            <a:endParaRPr lang="en-US" sz="24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763" y="1077766"/>
            <a:ext cx="9797716" cy="4473868"/>
          </a:xfrm>
          <a:prstGeom prst="rect">
            <a:avLst/>
          </a:prstGeom>
          <a:noFill/>
          <a:ln>
            <a:noFill/>
          </a:ln>
        </p:spPr>
      </p:pic>
      <p:sp>
        <p:nvSpPr>
          <p:cNvPr id="6" name="TextBox 5"/>
          <p:cNvSpPr txBox="1"/>
          <p:nvPr/>
        </p:nvSpPr>
        <p:spPr>
          <a:xfrm>
            <a:off x="5547360" y="6484872"/>
            <a:ext cx="6472959"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Excel Demonstration</a:t>
            </a:r>
            <a:endParaRPr lang="en-US" sz="1200" b="1" dirty="0">
              <a:solidFill>
                <a:schemeClr val="tx2"/>
              </a:solidFill>
            </a:endParaRPr>
          </a:p>
        </p:txBody>
      </p:sp>
    </p:spTree>
    <p:extLst>
      <p:ext uri="{BB962C8B-B14F-4D97-AF65-F5344CB8AC3E}">
        <p14:creationId xmlns:p14="http://schemas.microsoft.com/office/powerpoint/2010/main" val="303411686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41684" y="1796716"/>
            <a:ext cx="10635916" cy="4251158"/>
          </a:xfrm>
        </p:spPr>
        <p:txBody>
          <a:bodyPr>
            <a:normAutofit/>
          </a:bodyPr>
          <a:lstStyle/>
          <a:p>
            <a:r>
              <a:rPr lang="en-US" b="1" dirty="0" smtClean="0">
                <a:effectLst>
                  <a:outerShdw blurRad="38100" dist="38100" dir="2700000" algn="tl">
                    <a:srgbClr val="000000">
                      <a:alpha val="43137"/>
                    </a:srgbClr>
                  </a:outerShdw>
                </a:effectLst>
              </a:rPr>
              <a:t>Descriptive statistics </a:t>
            </a:r>
          </a:p>
          <a:p>
            <a:pPr lvl="1"/>
            <a:r>
              <a:rPr lang="en-US" dirty="0" smtClean="0"/>
              <a:t>involves </a:t>
            </a:r>
            <a:r>
              <a:rPr lang="en-US" dirty="0"/>
              <a:t>collecting data, summarizing it, and generally “telling the story” behind the </a:t>
            </a:r>
            <a:r>
              <a:rPr lang="en-US" dirty="0" smtClean="0"/>
              <a:t>data</a:t>
            </a:r>
          </a:p>
          <a:p>
            <a:pPr lvl="2"/>
            <a:r>
              <a:rPr lang="en-US" dirty="0" smtClean="0"/>
              <a:t>helps </a:t>
            </a:r>
            <a:r>
              <a:rPr lang="en-US" dirty="0"/>
              <a:t>describe the data and lets the reader understand the context in which any results should be </a:t>
            </a:r>
            <a:r>
              <a:rPr lang="en-US" dirty="0" smtClean="0"/>
              <a:t>interpreted</a:t>
            </a:r>
          </a:p>
          <a:p>
            <a:r>
              <a:rPr lang="en-US" b="1" dirty="0" smtClean="0">
                <a:effectLst>
                  <a:outerShdw blurRad="38100" dist="38100" dir="2700000" algn="tl">
                    <a:srgbClr val="000000">
                      <a:alpha val="43137"/>
                    </a:srgbClr>
                  </a:outerShdw>
                </a:effectLst>
              </a:rPr>
              <a:t>Inferential statistics</a:t>
            </a:r>
          </a:p>
          <a:p>
            <a:pPr lvl="1"/>
            <a:r>
              <a:rPr lang="en-US" dirty="0"/>
              <a:t>uses data collected from a subset of the overall study to draw conclusions about the whole</a:t>
            </a:r>
            <a:endParaRPr lang="en-US" dirty="0" smtClean="0"/>
          </a:p>
        </p:txBody>
      </p:sp>
      <p:sp>
        <p:nvSpPr>
          <p:cNvPr id="13" name="Title 12"/>
          <p:cNvSpPr>
            <a:spLocks noGrp="1"/>
          </p:cNvSpPr>
          <p:nvPr>
            <p:ph type="title"/>
          </p:nvPr>
        </p:nvSpPr>
        <p:spPr>
          <a:xfrm>
            <a:off x="641684" y="732589"/>
            <a:ext cx="10940716" cy="897074"/>
          </a:xfrm>
        </p:spPr>
        <p:txBody>
          <a:bodyPr/>
          <a:lstStyle/>
          <a:p>
            <a:r>
              <a:rPr lang="en-US" sz="4400" b="1" dirty="0" smtClean="0"/>
              <a:t>Statistics</a:t>
            </a:r>
            <a:r>
              <a:rPr lang="en-US" dirty="0" smtClean="0"/>
              <a:t> </a:t>
            </a:r>
            <a:r>
              <a:rPr lang="en-US" sz="3200" dirty="0" smtClean="0">
                <a:effectLst/>
                <a:latin typeface="+mn-lt"/>
              </a:rPr>
              <a:t>– is the study of making sense of data</a:t>
            </a:r>
            <a:endParaRPr lang="en-US" dirty="0">
              <a:effectLst/>
              <a:latin typeface="+mn-lt"/>
            </a:endParaRPr>
          </a:p>
        </p:txBody>
      </p:sp>
      <p:sp>
        <p:nvSpPr>
          <p:cNvPr id="7" name="TextBox 6"/>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254453613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anim calcmode="lin" valueType="num">
                                      <p:cBhvr>
                                        <p:cTn id="8"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750"/>
                                        <p:tgtEl>
                                          <p:spTgt spid="14">
                                            <p:txEl>
                                              <p:pRg st="1" end="1"/>
                                            </p:txEl>
                                          </p:spTgt>
                                        </p:tgtEl>
                                      </p:cBhvr>
                                    </p:animEffect>
                                    <p:anim calcmode="lin" valueType="num">
                                      <p:cBhvr>
                                        <p:cTn id="15"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750"/>
                                        <p:tgtEl>
                                          <p:spTgt spid="14">
                                            <p:txEl>
                                              <p:pRg st="2" end="2"/>
                                            </p:txEl>
                                          </p:spTgt>
                                        </p:tgtEl>
                                      </p:cBhvr>
                                    </p:animEffect>
                                    <p:anim calcmode="lin" valueType="num">
                                      <p:cBhvr>
                                        <p:cTn id="20"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750"/>
                                        <p:tgtEl>
                                          <p:spTgt spid="14">
                                            <p:txEl>
                                              <p:pRg st="3" end="3"/>
                                            </p:txEl>
                                          </p:spTgt>
                                        </p:tgtEl>
                                      </p:cBhvr>
                                    </p:animEffect>
                                    <p:anim calcmode="lin" valueType="num">
                                      <p:cBhvr>
                                        <p:cTn id="27"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750"/>
                                        <p:tgtEl>
                                          <p:spTgt spid="14">
                                            <p:txEl>
                                              <p:pRg st="4" end="4"/>
                                            </p:txEl>
                                          </p:spTgt>
                                        </p:tgtEl>
                                      </p:cBhvr>
                                    </p:animEffect>
                                    <p:anim calcmode="lin" valueType="num">
                                      <p:cBhvr>
                                        <p:cTn id="34"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869" y="1011332"/>
            <a:ext cx="9663601" cy="4154770"/>
          </a:xfrm>
        </p:spPr>
        <p:txBody>
          <a:bodyPr>
            <a:normAutofit fontScale="92500" lnSpcReduction="20000"/>
          </a:bodyPr>
          <a:lstStyle/>
          <a:p>
            <a:pPr marL="68580" indent="0" algn="just">
              <a:lnSpc>
                <a:spcPct val="150000"/>
              </a:lnSpc>
              <a:spcBef>
                <a:spcPts val="600"/>
              </a:spcBef>
              <a:spcAft>
                <a:spcPts val="1200"/>
              </a:spcAft>
              <a:buNone/>
            </a:pPr>
            <a:r>
              <a:rPr lang="en-US" sz="3900" b="1" dirty="0">
                <a:solidFill>
                  <a:schemeClr val="accent6">
                    <a:lumMod val="75000"/>
                  </a:schemeClr>
                </a:solidFill>
                <a:effectLst>
                  <a:outerShdw blurRad="38100" dist="38100" dir="2700000" algn="tl">
                    <a:srgbClr val="000000">
                      <a:alpha val="43137"/>
                    </a:srgbClr>
                  </a:outerShdw>
                </a:effectLst>
              </a:rPr>
              <a:t>Example</a:t>
            </a:r>
            <a:r>
              <a:rPr lang="en-US" sz="3900" dirty="0">
                <a:solidFill>
                  <a:schemeClr val="accent6">
                    <a:lumMod val="75000"/>
                  </a:schemeClr>
                </a:solidFill>
                <a:effectLst>
                  <a:outerShdw blurRad="38100" dist="38100" dir="2700000" algn="tl">
                    <a:srgbClr val="000000">
                      <a:alpha val="43137"/>
                    </a:srgbClr>
                  </a:outerShdw>
                </a:effectLst>
              </a:rPr>
              <a:t>: </a:t>
            </a:r>
            <a:endParaRPr lang="en-US" sz="3900" dirty="0" smtClean="0">
              <a:solidFill>
                <a:schemeClr val="accent6">
                  <a:lumMod val="75000"/>
                </a:schemeClr>
              </a:solidFill>
              <a:effectLst>
                <a:outerShdw blurRad="38100" dist="38100" dir="2700000" algn="tl">
                  <a:srgbClr val="000000">
                    <a:alpha val="43137"/>
                  </a:srgbClr>
                </a:outerShdw>
              </a:effectLst>
            </a:endParaRPr>
          </a:p>
          <a:p>
            <a:pPr marL="68580" indent="0" algn="just">
              <a:lnSpc>
                <a:spcPct val="150000"/>
              </a:lnSpc>
              <a:spcBef>
                <a:spcPts val="600"/>
              </a:spcBef>
              <a:spcAft>
                <a:spcPts val="1200"/>
              </a:spcAft>
              <a:buNone/>
            </a:pPr>
            <a:r>
              <a:rPr lang="en-US" dirty="0" smtClean="0"/>
              <a:t>A </a:t>
            </a:r>
            <a:r>
              <a:rPr lang="en-US" dirty="0"/>
              <a:t>tax auditor is responsible for 25,000 accounts. The auditor wants to know how many of these accounts are in error (resulting in a loss of revenue) and how this compares to a (fictional) nationwide error rate of 2.5 percent</a:t>
            </a:r>
            <a:r>
              <a:rPr lang="en-US" dirty="0" smtClean="0"/>
              <a:t>.</a:t>
            </a:r>
          </a:p>
          <a:p>
            <a:pPr lvl="2" algn="just">
              <a:lnSpc>
                <a:spcPct val="150000"/>
              </a:lnSpc>
              <a:spcBef>
                <a:spcPts val="600"/>
              </a:spcBef>
              <a:spcAft>
                <a:spcPts val="1200"/>
              </a:spcAft>
            </a:pPr>
            <a:endParaRPr lang="en-US" dirty="0"/>
          </a:p>
          <a:p>
            <a:pPr marL="68580" indent="0" algn="just">
              <a:lnSpc>
                <a:spcPct val="150000"/>
              </a:lnSpc>
              <a:spcBef>
                <a:spcPts val="600"/>
              </a:spcBef>
              <a:spcAft>
                <a:spcPts val="1200"/>
              </a:spcAft>
              <a:buNone/>
            </a:pPr>
            <a:endParaRPr lang="en-US" dirty="0"/>
          </a:p>
          <a:p>
            <a:pPr marL="68580" indent="0" algn="just">
              <a:lnSpc>
                <a:spcPct val="150000"/>
              </a:lnSpc>
              <a:spcBef>
                <a:spcPts val="600"/>
              </a:spcBef>
              <a:spcAft>
                <a:spcPts val="1200"/>
              </a:spcAft>
              <a:buNone/>
            </a:pPr>
            <a:endParaRPr lang="en-US" dirty="0"/>
          </a:p>
        </p:txBody>
      </p:sp>
      <p:sp>
        <p:nvSpPr>
          <p:cNvPr id="9" name="TextBox 8"/>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29101927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807" y="571500"/>
            <a:ext cx="10353004" cy="5486400"/>
          </a:xfrm>
        </p:spPr>
        <p:txBody>
          <a:bodyPr>
            <a:normAutofit fontScale="92500" lnSpcReduction="10000"/>
          </a:bodyPr>
          <a:lstStyle/>
          <a:p>
            <a:pPr>
              <a:lnSpc>
                <a:spcPct val="110000"/>
              </a:lnSpc>
              <a:spcBef>
                <a:spcPts val="0"/>
              </a:spcBef>
            </a:pPr>
            <a:r>
              <a:rPr lang="en-US" b="1" dirty="0" smtClean="0">
                <a:effectLst>
                  <a:outerShdw blurRad="38100" dist="38100" dir="2700000" algn="tl">
                    <a:srgbClr val="000000">
                      <a:alpha val="43137"/>
                    </a:srgbClr>
                  </a:outerShdw>
                </a:effectLst>
              </a:rPr>
              <a:t>Identify </a:t>
            </a:r>
            <a:r>
              <a:rPr lang="en-US" b="1" dirty="0">
                <a:effectLst>
                  <a:outerShdw blurRad="38100" dist="38100" dir="2700000" algn="tl">
                    <a:srgbClr val="000000">
                      <a:alpha val="43137"/>
                    </a:srgbClr>
                  </a:outerShdw>
                </a:effectLst>
              </a:rPr>
              <a:t>the </a:t>
            </a:r>
            <a:r>
              <a:rPr lang="en-US" b="1" dirty="0" smtClean="0">
                <a:effectLst>
                  <a:outerShdw blurRad="38100" dist="38100" dir="2700000" algn="tl">
                    <a:srgbClr val="000000">
                      <a:alpha val="43137"/>
                    </a:srgbClr>
                  </a:outerShdw>
                </a:effectLst>
              </a:rPr>
              <a:t>objective</a:t>
            </a:r>
            <a:endParaRPr lang="en-US" dirty="0" smtClean="0">
              <a:effectLst>
                <a:outerShdw blurRad="38100" dist="38100" dir="2700000" algn="tl">
                  <a:srgbClr val="000000">
                    <a:alpha val="43137"/>
                  </a:srgbClr>
                </a:outerShdw>
              </a:effectLst>
            </a:endParaRPr>
          </a:p>
          <a:p>
            <a:pPr lvl="1">
              <a:lnSpc>
                <a:spcPct val="110000"/>
              </a:lnSpc>
              <a:spcBef>
                <a:spcPts val="0"/>
              </a:spcBef>
            </a:pPr>
            <a:r>
              <a:rPr lang="en-US" dirty="0" smtClean="0"/>
              <a:t>How </a:t>
            </a:r>
            <a:r>
              <a:rPr lang="en-US" dirty="0"/>
              <a:t>does the error rate for a particular tax auditor compare to the nationwide average?</a:t>
            </a:r>
          </a:p>
          <a:p>
            <a:pPr>
              <a:lnSpc>
                <a:spcPct val="110000"/>
              </a:lnSpc>
              <a:spcBef>
                <a:spcPts val="0"/>
              </a:spcBef>
            </a:pPr>
            <a:r>
              <a:rPr lang="en-US" b="1" dirty="0">
                <a:effectLst>
                  <a:outerShdw blurRad="38100" dist="38100" dir="2700000" algn="tl">
                    <a:srgbClr val="000000">
                      <a:alpha val="43137"/>
                    </a:srgbClr>
                  </a:outerShdw>
                </a:effectLst>
              </a:rPr>
              <a:t>Collect the </a:t>
            </a:r>
            <a:r>
              <a:rPr lang="en-US" b="1" dirty="0" smtClean="0">
                <a:effectLst>
                  <a:outerShdw blurRad="38100" dist="38100" dir="2700000" algn="tl">
                    <a:srgbClr val="000000">
                      <a:alpha val="43137"/>
                    </a:srgbClr>
                  </a:outerShdw>
                </a:effectLst>
              </a:rPr>
              <a:t>data</a:t>
            </a:r>
            <a:endParaRPr lang="en-US" dirty="0">
              <a:effectLst>
                <a:outerShdw blurRad="38100" dist="38100" dir="2700000" algn="tl">
                  <a:srgbClr val="000000">
                    <a:alpha val="43137"/>
                  </a:srgbClr>
                </a:outerShdw>
              </a:effectLst>
            </a:endParaRPr>
          </a:p>
          <a:p>
            <a:pPr lvl="1">
              <a:lnSpc>
                <a:spcPct val="110000"/>
              </a:lnSpc>
              <a:spcBef>
                <a:spcPts val="0"/>
              </a:spcBef>
            </a:pPr>
            <a:r>
              <a:rPr lang="en-US" dirty="0" smtClean="0"/>
              <a:t>The </a:t>
            </a:r>
            <a:r>
              <a:rPr lang="en-US" dirty="0"/>
              <a:t>auditor investigates all 25,000 accounts and finds errors with 1,050 of them (say).</a:t>
            </a:r>
            <a:endParaRPr lang="en-US" sz="2400" dirty="0"/>
          </a:p>
          <a:p>
            <a:pPr>
              <a:lnSpc>
                <a:spcPct val="110000"/>
              </a:lnSpc>
              <a:spcBef>
                <a:spcPts val="0"/>
              </a:spcBef>
            </a:pPr>
            <a:r>
              <a:rPr lang="en-US" b="1" dirty="0">
                <a:effectLst>
                  <a:outerShdw blurRad="38100" dist="38100" dir="2700000" algn="tl">
                    <a:srgbClr val="000000">
                      <a:alpha val="43137"/>
                    </a:srgbClr>
                  </a:outerShdw>
                </a:effectLst>
              </a:rPr>
              <a:t>Analyze the </a:t>
            </a:r>
            <a:r>
              <a:rPr lang="en-US" b="1" dirty="0" smtClean="0">
                <a:effectLst>
                  <a:outerShdw blurRad="38100" dist="38100" dir="2700000" algn="tl">
                    <a:srgbClr val="000000">
                      <a:alpha val="43137"/>
                    </a:srgbClr>
                  </a:outerShdw>
                </a:effectLst>
              </a:rPr>
              <a:t>data</a:t>
            </a:r>
            <a:endParaRPr lang="en-US" dirty="0">
              <a:effectLst>
                <a:outerShdw blurRad="38100" dist="38100" dir="2700000" algn="tl">
                  <a:srgbClr val="000000">
                    <a:alpha val="43137"/>
                  </a:srgbClr>
                </a:outerShdw>
              </a:effectLst>
            </a:endParaRPr>
          </a:p>
          <a:p>
            <a:pPr lvl="1">
              <a:lnSpc>
                <a:spcPct val="110000"/>
              </a:lnSpc>
              <a:spcBef>
                <a:spcPts val="0"/>
              </a:spcBef>
            </a:pPr>
            <a:r>
              <a:rPr lang="en-US" dirty="0" smtClean="0"/>
              <a:t>In </a:t>
            </a:r>
            <a:r>
              <a:rPr lang="en-US" dirty="0"/>
              <a:t>this case, we simply compute that 1,050/25,000 = 4.2 percent of accounts are in error</a:t>
            </a:r>
            <a:r>
              <a:rPr lang="en-US" sz="2400" dirty="0" smtClean="0"/>
              <a:t>.</a:t>
            </a:r>
          </a:p>
          <a:p>
            <a:pPr>
              <a:lnSpc>
                <a:spcPct val="110000"/>
              </a:lnSpc>
              <a:spcBef>
                <a:spcPts val="0"/>
              </a:spcBef>
            </a:pPr>
            <a:r>
              <a:rPr lang="en-US" b="1" dirty="0">
                <a:effectLst>
                  <a:outerShdw blurRad="38100" dist="38100" dir="2700000" algn="tl">
                    <a:srgbClr val="000000">
                      <a:alpha val="43137"/>
                    </a:srgbClr>
                  </a:outerShdw>
                </a:effectLst>
              </a:rPr>
              <a:t>Report the </a:t>
            </a:r>
            <a:r>
              <a:rPr lang="en-US" b="1" dirty="0" smtClean="0">
                <a:effectLst>
                  <a:outerShdw blurRad="38100" dist="38100" dir="2700000" algn="tl">
                    <a:srgbClr val="000000">
                      <a:alpha val="43137"/>
                    </a:srgbClr>
                  </a:outerShdw>
                </a:effectLst>
              </a:rPr>
              <a:t>analysis</a:t>
            </a:r>
            <a:endParaRPr lang="en-US" dirty="0">
              <a:effectLst>
                <a:outerShdw blurRad="38100" dist="38100" dir="2700000" algn="tl">
                  <a:srgbClr val="000000">
                    <a:alpha val="43137"/>
                  </a:srgbClr>
                </a:outerShdw>
              </a:effectLst>
            </a:endParaRPr>
          </a:p>
          <a:p>
            <a:pPr lvl="1">
              <a:lnSpc>
                <a:spcPct val="110000"/>
              </a:lnSpc>
              <a:spcBef>
                <a:spcPts val="0"/>
              </a:spcBef>
            </a:pPr>
            <a:r>
              <a:rPr lang="en-US" dirty="0" smtClean="0"/>
              <a:t>Based </a:t>
            </a:r>
            <a:r>
              <a:rPr lang="en-US" dirty="0"/>
              <a:t>on our data analysis we conclude that 4.2 percent of the accounts are in error. </a:t>
            </a:r>
            <a:endParaRPr lang="en-US" dirty="0" smtClean="0"/>
          </a:p>
          <a:p>
            <a:pPr lvl="1">
              <a:lnSpc>
                <a:spcPct val="110000"/>
              </a:lnSpc>
              <a:spcBef>
                <a:spcPts val="0"/>
              </a:spcBef>
            </a:pPr>
            <a:r>
              <a:rPr lang="en-US" dirty="0" smtClean="0"/>
              <a:t>Since </a:t>
            </a:r>
            <a:r>
              <a:rPr lang="en-US" dirty="0"/>
              <a:t>the national error rate is 2.5 percent, more accounts than usual are in error.</a:t>
            </a:r>
          </a:p>
          <a:p>
            <a:pPr lvl="2">
              <a:lnSpc>
                <a:spcPct val="110000"/>
              </a:lnSpc>
              <a:spcBef>
                <a:spcPts val="0"/>
              </a:spcBef>
            </a:pPr>
            <a:endParaRPr lang="en-US" sz="2000" dirty="0"/>
          </a:p>
          <a:p>
            <a:pPr marL="68580" indent="0">
              <a:lnSpc>
                <a:spcPct val="110000"/>
              </a:lnSpc>
              <a:spcBef>
                <a:spcPts val="0"/>
              </a:spcBef>
              <a:buNone/>
            </a:pPr>
            <a:endParaRPr lang="en-US" sz="2800" dirty="0"/>
          </a:p>
          <a:p>
            <a:pPr marL="68580" indent="0">
              <a:lnSpc>
                <a:spcPct val="110000"/>
              </a:lnSpc>
              <a:spcBef>
                <a:spcPts val="0"/>
              </a:spcBef>
              <a:buNone/>
            </a:pPr>
            <a:endParaRPr lang="en-US" sz="2800" dirty="0"/>
          </a:p>
        </p:txBody>
      </p:sp>
      <p:sp>
        <p:nvSpPr>
          <p:cNvPr id="9" name="TextBox 8"/>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215568829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750"/>
                                        <p:tgtEl>
                                          <p:spTgt spid="3">
                                            <p:txEl>
                                              <p:pRg st="5" end="5"/>
                                            </p:txEl>
                                          </p:spTgt>
                                        </p:tgtEl>
                                      </p:cBhvr>
                                    </p:animEffect>
                                    <p:anim calcmode="lin" valueType="num">
                                      <p:cBhvr>
                                        <p:cTn id="43"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750"/>
                                        <p:tgtEl>
                                          <p:spTgt spid="3">
                                            <p:txEl>
                                              <p:pRg st="6" end="6"/>
                                            </p:txEl>
                                          </p:spTgt>
                                        </p:tgtEl>
                                      </p:cBhvr>
                                    </p:animEffect>
                                    <p:anim calcmode="lin" valueType="num">
                                      <p:cBhvr>
                                        <p:cTn id="50"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750"/>
                                        <p:tgtEl>
                                          <p:spTgt spid="3">
                                            <p:txEl>
                                              <p:pRg st="7" end="7"/>
                                            </p:txEl>
                                          </p:spTgt>
                                        </p:tgtEl>
                                      </p:cBhvr>
                                    </p:animEffect>
                                    <p:anim calcmode="lin" valueType="num">
                                      <p:cBhvr>
                                        <p:cTn id="57"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750"/>
                                        <p:tgtEl>
                                          <p:spTgt spid="3">
                                            <p:txEl>
                                              <p:pRg st="8" end="8"/>
                                            </p:txEl>
                                          </p:spTgt>
                                        </p:tgtEl>
                                      </p:cBhvr>
                                    </p:animEffect>
                                    <p:anim calcmode="lin" valueType="num">
                                      <p:cBhvr>
                                        <p:cTn id="64"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391" y="780048"/>
            <a:ext cx="10075392" cy="4365158"/>
          </a:xfrm>
        </p:spPr>
        <p:txBody>
          <a:bodyPr>
            <a:normAutofit/>
          </a:bodyPr>
          <a:lstStyle/>
          <a:p>
            <a:pPr marL="68580" indent="0" algn="just">
              <a:buNone/>
            </a:pPr>
            <a:r>
              <a:rPr lang="en-US" sz="2800" dirty="0"/>
              <a:t>When we collect data, we have the option of obtaining data </a:t>
            </a:r>
            <a:r>
              <a:rPr lang="en-US" sz="2800" dirty="0" smtClean="0"/>
              <a:t>from:</a:t>
            </a:r>
            <a:endParaRPr lang="en-US" sz="2800" b="1" dirty="0" smtClean="0">
              <a:effectLst>
                <a:outerShdw blurRad="38100" dist="38100" dir="2700000" algn="tl">
                  <a:srgbClr val="000000">
                    <a:alpha val="43137"/>
                  </a:srgbClr>
                </a:outerShdw>
              </a:effectLst>
            </a:endParaRPr>
          </a:p>
          <a:p>
            <a:pPr algn="just"/>
            <a:r>
              <a:rPr lang="en-US" sz="2800" b="1" dirty="0" smtClean="0">
                <a:effectLst>
                  <a:outerShdw blurRad="38100" dist="38100" dir="2700000" algn="tl">
                    <a:srgbClr val="000000">
                      <a:alpha val="43137"/>
                    </a:srgbClr>
                  </a:outerShdw>
                </a:effectLst>
              </a:rPr>
              <a:t>Primary sources</a:t>
            </a:r>
          </a:p>
          <a:p>
            <a:pPr lvl="1" algn="just"/>
            <a:r>
              <a:rPr lang="en-US" dirty="0" smtClean="0"/>
              <a:t>sources </a:t>
            </a:r>
            <a:r>
              <a:rPr lang="en-US" dirty="0"/>
              <a:t>of data in which the person collecting the data is also using </a:t>
            </a:r>
            <a:r>
              <a:rPr lang="en-US" dirty="0" smtClean="0"/>
              <a:t>it</a:t>
            </a:r>
          </a:p>
          <a:p>
            <a:pPr algn="just"/>
            <a:r>
              <a:rPr lang="en-US" sz="2800" b="1" dirty="0" smtClean="0">
                <a:effectLst>
                  <a:outerShdw blurRad="38100" dist="38100" dir="2700000" algn="tl">
                    <a:srgbClr val="000000">
                      <a:alpha val="43137"/>
                    </a:srgbClr>
                  </a:outerShdw>
                </a:effectLst>
              </a:rPr>
              <a:t>Secondary </a:t>
            </a:r>
            <a:r>
              <a:rPr lang="en-US" sz="2800" b="1" dirty="0">
                <a:effectLst>
                  <a:outerShdw blurRad="38100" dist="38100" dir="2700000" algn="tl">
                    <a:srgbClr val="000000">
                      <a:alpha val="43137"/>
                    </a:srgbClr>
                  </a:outerShdw>
                </a:effectLst>
              </a:rPr>
              <a:t>sources </a:t>
            </a:r>
          </a:p>
          <a:p>
            <a:pPr lvl="1" algn="just"/>
            <a:r>
              <a:rPr lang="en-US" dirty="0" smtClean="0"/>
              <a:t>data </a:t>
            </a:r>
            <a:r>
              <a:rPr lang="en-US" dirty="0"/>
              <a:t>sets that the person running a study did not collect, but instead were collected from another individual or </a:t>
            </a:r>
            <a:r>
              <a:rPr lang="en-US" dirty="0" smtClean="0"/>
              <a:t>institution</a:t>
            </a:r>
            <a:endParaRPr lang="en-US" dirty="0"/>
          </a:p>
          <a:p>
            <a:pPr algn="just"/>
            <a:endParaRPr lang="en-US" sz="3200" dirty="0"/>
          </a:p>
        </p:txBody>
      </p:sp>
      <p:sp>
        <p:nvSpPr>
          <p:cNvPr id="9" name="TextBox 8"/>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199041118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50"/>
                                        <p:tgtEl>
                                          <p:spTgt spid="3">
                                            <p:txEl>
                                              <p:pRg st="4" end="4"/>
                                            </p:txEl>
                                          </p:spTgt>
                                        </p:tgtEl>
                                      </p:cBhvr>
                                    </p:animEffect>
                                    <p:anim calcmode="lin" valueType="num">
                                      <p:cBhvr>
                                        <p:cTn id="29"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668" y="1154483"/>
            <a:ext cx="9450634" cy="3990953"/>
          </a:xfrm>
        </p:spPr>
        <p:txBody>
          <a:bodyPr>
            <a:normAutofit/>
          </a:bodyPr>
          <a:lstStyle/>
          <a:p>
            <a:pPr marL="68580" indent="0">
              <a:spcBef>
                <a:spcPts val="600"/>
              </a:spcBef>
              <a:buNone/>
            </a:pPr>
            <a:r>
              <a:rPr lang="en-US" sz="3600" b="1" dirty="0" smtClean="0">
                <a:solidFill>
                  <a:schemeClr val="tx2"/>
                </a:solidFill>
                <a:effectLst>
                  <a:outerShdw blurRad="38100" dist="38100" dir="2700000" algn="tl">
                    <a:srgbClr val="000000">
                      <a:alpha val="43137"/>
                    </a:srgbClr>
                  </a:outerShdw>
                </a:effectLst>
              </a:rPr>
              <a:t>Population</a:t>
            </a:r>
            <a:r>
              <a:rPr lang="en-US" sz="3600" i="1" dirty="0" smtClean="0">
                <a:solidFill>
                  <a:schemeClr val="tx2"/>
                </a:solidFill>
                <a:effectLst>
                  <a:outerShdw blurRad="38100" dist="38100" dir="2700000" algn="tl">
                    <a:srgbClr val="000000">
                      <a:alpha val="43137"/>
                    </a:srgbClr>
                  </a:outerShdw>
                </a:effectLst>
              </a:rPr>
              <a:t> </a:t>
            </a:r>
          </a:p>
          <a:p>
            <a:pPr lvl="1">
              <a:spcBef>
                <a:spcPts val="600"/>
              </a:spcBef>
            </a:pPr>
            <a:r>
              <a:rPr lang="en-US" sz="3000" dirty="0" smtClean="0">
                <a:solidFill>
                  <a:schemeClr val="tx2"/>
                </a:solidFill>
              </a:rPr>
              <a:t>stands </a:t>
            </a:r>
            <a:r>
              <a:rPr lang="en-US" sz="3000" dirty="0">
                <a:solidFill>
                  <a:schemeClr val="tx2"/>
                </a:solidFill>
              </a:rPr>
              <a:t>for the set of </a:t>
            </a:r>
            <a:r>
              <a:rPr lang="en-US" sz="3000" i="1" dirty="0">
                <a:solidFill>
                  <a:schemeClr val="tx2"/>
                </a:solidFill>
              </a:rPr>
              <a:t>all measurements of </a:t>
            </a:r>
            <a:r>
              <a:rPr lang="en-US" sz="3000" i="1" dirty="0" smtClean="0">
                <a:solidFill>
                  <a:schemeClr val="tx2"/>
                </a:solidFill>
              </a:rPr>
              <a:t>interest</a:t>
            </a:r>
          </a:p>
          <a:p>
            <a:pPr marL="68580" indent="0">
              <a:spcBef>
                <a:spcPts val="600"/>
              </a:spcBef>
              <a:buNone/>
            </a:pPr>
            <a:r>
              <a:rPr lang="en-US" sz="3600" b="1" dirty="0" smtClean="0">
                <a:solidFill>
                  <a:schemeClr val="tx2"/>
                </a:solidFill>
                <a:effectLst>
                  <a:outerShdw blurRad="38100" dist="38100" dir="2700000" algn="tl">
                    <a:srgbClr val="000000">
                      <a:alpha val="43137"/>
                    </a:srgbClr>
                  </a:outerShdw>
                </a:effectLst>
              </a:rPr>
              <a:t>Sample</a:t>
            </a:r>
            <a:r>
              <a:rPr lang="en-US" sz="3600" i="1" dirty="0" smtClean="0">
                <a:solidFill>
                  <a:schemeClr val="tx2"/>
                </a:solidFill>
                <a:effectLst>
                  <a:outerShdw blurRad="38100" dist="38100" dir="2700000" algn="tl">
                    <a:srgbClr val="000000">
                      <a:alpha val="43137"/>
                    </a:srgbClr>
                  </a:outerShdw>
                </a:effectLst>
              </a:rPr>
              <a:t> </a:t>
            </a:r>
          </a:p>
          <a:p>
            <a:pPr lvl="1">
              <a:spcBef>
                <a:spcPts val="600"/>
              </a:spcBef>
            </a:pPr>
            <a:r>
              <a:rPr lang="en-US" sz="3000" dirty="0" smtClean="0">
                <a:solidFill>
                  <a:schemeClr val="tx2"/>
                </a:solidFill>
              </a:rPr>
              <a:t>denotes </a:t>
            </a:r>
            <a:r>
              <a:rPr lang="en-US" sz="3000" dirty="0">
                <a:solidFill>
                  <a:schemeClr val="tx2"/>
                </a:solidFill>
              </a:rPr>
              <a:t>any subset of measurements selected from the </a:t>
            </a:r>
            <a:r>
              <a:rPr lang="en-US" sz="3000" dirty="0" smtClean="0">
                <a:solidFill>
                  <a:schemeClr val="tx2"/>
                </a:solidFill>
              </a:rPr>
              <a:t>population</a:t>
            </a:r>
          </a:p>
          <a:p>
            <a:pPr marL="68580" indent="0" algn="just">
              <a:spcBef>
                <a:spcPts val="600"/>
              </a:spcBef>
              <a:buNone/>
            </a:pPr>
            <a:endParaRPr lang="en-US" sz="3200" dirty="0">
              <a:solidFill>
                <a:schemeClr val="tx2"/>
              </a:solidFill>
            </a:endParaRPr>
          </a:p>
          <a:p>
            <a:pPr marL="68580" indent="0" algn="just">
              <a:spcBef>
                <a:spcPts val="600"/>
              </a:spcBef>
              <a:buNone/>
            </a:pPr>
            <a:endParaRPr lang="en-US" sz="3200" dirty="0">
              <a:solidFill>
                <a:schemeClr val="tx2"/>
              </a:solidFill>
            </a:endParaRPr>
          </a:p>
        </p:txBody>
      </p:sp>
      <p:sp>
        <p:nvSpPr>
          <p:cNvPr id="9" name="TextBox 8"/>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309079295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406776" y="708060"/>
            <a:ext cx="9378448" cy="826292"/>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2800" b="1" i="1" dirty="0" smtClean="0"/>
              <a:t>Table 1.1 Examples of populations and samples</a:t>
            </a:r>
          </a:p>
          <a:p>
            <a:pPr marL="68580" indent="0">
              <a:buFont typeface="Wingdings"/>
              <a:buNone/>
            </a:pPr>
            <a:endParaRPr lang="en-US" sz="3200" dirty="0" smtClean="0"/>
          </a:p>
          <a:p>
            <a:pPr marL="68580" indent="0">
              <a:buNone/>
            </a:pP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198343991"/>
              </p:ext>
            </p:extLst>
          </p:nvPr>
        </p:nvGraphicFramePr>
        <p:xfrm>
          <a:off x="1461020" y="1362902"/>
          <a:ext cx="9269960" cy="4190809"/>
        </p:xfrm>
        <a:graphic>
          <a:graphicData uri="http://schemas.openxmlformats.org/drawingml/2006/table">
            <a:tbl>
              <a:tblPr firstRow="1" firstCol="1" lastRow="1" lastCol="1" bandRow="1" bandCol="1"/>
              <a:tblGrid>
                <a:gridCol w="4634980"/>
                <a:gridCol w="4634980"/>
              </a:tblGrid>
              <a:tr h="545037">
                <a:tc>
                  <a:txBody>
                    <a:bodyPr/>
                    <a:lstStyle/>
                    <a:p>
                      <a:pPr marL="47625" marR="0" algn="ctr">
                        <a:lnSpc>
                          <a:spcPct val="100000"/>
                        </a:lnSpc>
                        <a:spcBef>
                          <a:spcPts val="0"/>
                        </a:spcBef>
                        <a:spcAft>
                          <a:spcPts val="0"/>
                        </a:spcAft>
                      </a:pPr>
                      <a:r>
                        <a:rPr lang="en-US" sz="2400" b="1" dirty="0" smtClean="0">
                          <a:solidFill>
                            <a:srgbClr val="231F20"/>
                          </a:solidFill>
                          <a:effectLst/>
                          <a:latin typeface="+mn-lt"/>
                          <a:ea typeface="Calibri" panose="020F0502020204030204" pitchFamily="34" charset="0"/>
                          <a:cs typeface="Times New Roman" panose="02020603050405020304" pitchFamily="18" charset="0"/>
                        </a:rPr>
                        <a:t>Population</a:t>
                      </a:r>
                      <a:endParaRPr lang="en-US" sz="3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0" marR="0" algn="ctr">
                        <a:lnSpc>
                          <a:spcPct val="100000"/>
                        </a:lnSpc>
                        <a:spcBef>
                          <a:spcPts val="0"/>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Sample</a:t>
                      </a:r>
                      <a:endParaRPr lang="en-US" sz="3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634083">
                <a:tc>
                  <a:txBody>
                    <a:bodyPr/>
                    <a:lstStyle/>
                    <a:p>
                      <a:pPr marL="47625" marR="0">
                        <a:lnSpc>
                          <a:spcPct val="100000"/>
                        </a:lnSpc>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Set</a:t>
                      </a:r>
                      <a:r>
                        <a:rPr lang="en-US" sz="2200" spc="-8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of</a:t>
                      </a:r>
                      <a:r>
                        <a:rPr lang="en-US" sz="2200" spc="-7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all</a:t>
                      </a:r>
                      <a:r>
                        <a:rPr lang="en-US" sz="2200" spc="-8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photographs</a:t>
                      </a:r>
                      <a:r>
                        <a:rPr lang="en-US" sz="2200" spc="-7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of</a:t>
                      </a:r>
                      <a:r>
                        <a:rPr lang="en-US" sz="2200" spc="-8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Mars</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7625" marR="0">
                        <a:lnSpc>
                          <a:spcPct val="100000"/>
                        </a:lnSpc>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Pictures</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from</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a</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specific</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region</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of</a:t>
                      </a:r>
                      <a:r>
                        <a:rPr lang="en-US" sz="2200" spc="-9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Mars</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878310">
                <a:tc>
                  <a:txBody>
                    <a:bodyPr/>
                    <a:lstStyle/>
                    <a:p>
                      <a:pPr marL="47625" marR="0">
                        <a:lnSpc>
                          <a:spcPct val="100000"/>
                        </a:lnSpc>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Set</a:t>
                      </a:r>
                      <a:r>
                        <a:rPr lang="en-US" sz="2200" spc="-14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of</a:t>
                      </a:r>
                      <a:r>
                        <a:rPr lang="en-US" sz="2200" spc="-14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heights</a:t>
                      </a:r>
                      <a:r>
                        <a:rPr lang="en-US" sz="2200" spc="-14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of</a:t>
                      </a:r>
                      <a:r>
                        <a:rPr lang="en-US" sz="2200" spc="-14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all</a:t>
                      </a:r>
                      <a:r>
                        <a:rPr lang="en-US" sz="2200" spc="-14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soldiers</a:t>
                      </a:r>
                      <a:r>
                        <a:rPr lang="en-US" sz="2200" spc="-14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in</a:t>
                      </a:r>
                      <a:r>
                        <a:rPr lang="en-US" sz="2200" spc="-14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the</a:t>
                      </a:r>
                      <a:r>
                        <a:rPr lang="en-US" sz="2200" spc="-14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U.S. </a:t>
                      </a:r>
                      <a:r>
                        <a:rPr lang="en-US" sz="2200" dirty="0" smtClean="0">
                          <a:solidFill>
                            <a:srgbClr val="231F20"/>
                          </a:solidFill>
                          <a:effectLst/>
                          <a:latin typeface="+mn-lt"/>
                          <a:ea typeface="Calibri" panose="020F0502020204030204" pitchFamily="34" charset="0"/>
                          <a:cs typeface="Times New Roman" panose="02020603050405020304" pitchFamily="18" charset="0"/>
                        </a:rPr>
                        <a:t>Army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7625" marR="0">
                        <a:lnSpc>
                          <a:spcPct val="100000"/>
                        </a:lnSpc>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Heights</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of</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soldiers</a:t>
                      </a:r>
                      <a:r>
                        <a:rPr lang="en-US" sz="2200" spc="-9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from</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the</a:t>
                      </a:r>
                      <a:r>
                        <a:rPr lang="en-US" sz="2200" spc="-10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5th</a:t>
                      </a:r>
                      <a:r>
                        <a:rPr lang="en-US" sz="2200" spc="-9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Infantry Division</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048451">
                <a:tc>
                  <a:txBody>
                    <a:bodyPr/>
                    <a:lstStyle/>
                    <a:p>
                      <a:pPr marL="47625" marR="0">
                        <a:lnSpc>
                          <a:spcPct val="100000"/>
                        </a:lnSpc>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All</a:t>
                      </a:r>
                      <a:r>
                        <a:rPr lang="en-US" sz="2200" spc="1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water</a:t>
                      </a:r>
                      <a:r>
                        <a:rPr lang="en-US" sz="2200" spc="1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quality</a:t>
                      </a:r>
                      <a:r>
                        <a:rPr lang="en-US" sz="2200" spc="1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measurements</a:t>
                      </a:r>
                      <a:r>
                        <a:rPr lang="en-US" sz="2200" spc="1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from</a:t>
                      </a:r>
                      <a:r>
                        <a:rPr lang="en-US" sz="2200" spc="1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the Hudson</a:t>
                      </a:r>
                      <a:r>
                        <a:rPr lang="en-US" sz="2200" spc="-10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River</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7625" marR="0">
                        <a:lnSpc>
                          <a:spcPct val="100000"/>
                        </a:lnSpc>
                        <a:spcBef>
                          <a:spcPts val="0"/>
                        </a:spcBef>
                        <a:spcAft>
                          <a:spcPts val="0"/>
                        </a:spcAft>
                      </a:pPr>
                      <a:r>
                        <a:rPr lang="en-US" sz="2200" spc="-10" dirty="0">
                          <a:solidFill>
                            <a:srgbClr val="231F20"/>
                          </a:solidFill>
                          <a:effectLst/>
                          <a:latin typeface="+mn-lt"/>
                          <a:ea typeface="Calibri" panose="020F0502020204030204" pitchFamily="34" charset="0"/>
                          <a:cs typeface="Times New Roman" panose="02020603050405020304" pitchFamily="18" charset="0"/>
                        </a:rPr>
                        <a:t>W</a:t>
                      </a:r>
                      <a:r>
                        <a:rPr lang="en-US" sz="2200" spc="-15" dirty="0">
                          <a:solidFill>
                            <a:srgbClr val="231F20"/>
                          </a:solidFill>
                          <a:effectLst/>
                          <a:latin typeface="+mn-lt"/>
                          <a:ea typeface="Calibri" panose="020F0502020204030204" pitchFamily="34" charset="0"/>
                          <a:cs typeface="Times New Roman" panose="02020603050405020304" pitchFamily="18" charset="0"/>
                        </a:rPr>
                        <a:t>ater</a:t>
                      </a:r>
                      <a:r>
                        <a:rPr lang="en-US" sz="2200" spc="-1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quality</a:t>
                      </a:r>
                      <a:r>
                        <a:rPr lang="en-US" sz="2200" spc="-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measurements</a:t>
                      </a:r>
                      <a:r>
                        <a:rPr lang="en-US" sz="2200" spc="-1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taken</a:t>
                      </a:r>
                      <a:r>
                        <a:rPr lang="en-US" sz="2200" spc="-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on</a:t>
                      </a:r>
                      <a:r>
                        <a:rPr lang="en-US" sz="2200" spc="-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July</a:t>
                      </a:r>
                      <a:r>
                        <a:rPr lang="en-US" sz="2200" spc="10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24,</a:t>
                      </a:r>
                      <a:r>
                        <a:rPr lang="en-US" sz="2200" spc="-3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2015</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048451">
                <a:tc>
                  <a:txBody>
                    <a:bodyPr/>
                    <a:lstStyle/>
                    <a:p>
                      <a:pPr marL="47625" marR="90170">
                        <a:lnSpc>
                          <a:spcPct val="100000"/>
                        </a:lnSpc>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Set</a:t>
                      </a:r>
                      <a:r>
                        <a:rPr lang="en-US" sz="2200" spc="-5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of</a:t>
                      </a:r>
                      <a:r>
                        <a:rPr lang="en-US" sz="2200" spc="-5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all</a:t>
                      </a:r>
                      <a:r>
                        <a:rPr lang="en-US" sz="2200" spc="-5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problems</a:t>
                      </a:r>
                      <a:r>
                        <a:rPr lang="en-US" sz="2200" spc="-5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that</a:t>
                      </a:r>
                      <a:r>
                        <a:rPr lang="en-US" sz="2200" spc="-5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can</a:t>
                      </a:r>
                      <a:r>
                        <a:rPr lang="en-US" sz="2200" spc="-5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be</a:t>
                      </a:r>
                      <a:r>
                        <a:rPr lang="en-US" sz="2200" spc="-5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solved using</a:t>
                      </a:r>
                      <a:r>
                        <a:rPr lang="en-US" sz="2200" spc="14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statistics</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7625" marR="0">
                        <a:lnSpc>
                          <a:spcPct val="100000"/>
                        </a:lnSpc>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Problems</a:t>
                      </a:r>
                      <a:r>
                        <a:rPr lang="en-US" sz="2200" spc="-9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that</a:t>
                      </a:r>
                      <a:r>
                        <a:rPr lang="en-US" sz="2200" spc="-9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we</a:t>
                      </a:r>
                      <a:r>
                        <a:rPr lang="en-US" sz="2200" spc="-9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will</a:t>
                      </a:r>
                      <a:r>
                        <a:rPr lang="en-US" sz="2200" spc="-9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solve</a:t>
                      </a:r>
                      <a:r>
                        <a:rPr lang="en-US" sz="2200" spc="-9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in</a:t>
                      </a:r>
                      <a:r>
                        <a:rPr lang="en-US" sz="2200" spc="-9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this</a:t>
                      </a:r>
                      <a:r>
                        <a:rPr lang="en-US" sz="2200" spc="-9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class</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
        <p:nvSpPr>
          <p:cNvPr id="12" name="TextBox 11"/>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1: Statistics and Statistical Software – Introduction</a:t>
            </a:r>
            <a:endParaRPr lang="en-US" sz="1200" b="1" dirty="0">
              <a:solidFill>
                <a:schemeClr val="tx2"/>
              </a:solidFill>
            </a:endParaRPr>
          </a:p>
        </p:txBody>
      </p:sp>
    </p:spTree>
    <p:extLst>
      <p:ext uri="{BB962C8B-B14F-4D97-AF65-F5344CB8AC3E}">
        <p14:creationId xmlns:p14="http://schemas.microsoft.com/office/powerpoint/2010/main" val="369411144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4276</Words>
  <Application>Microsoft Office PowerPoint</Application>
  <PresentationFormat>Widescreen</PresentationFormat>
  <Paragraphs>321</Paragraphs>
  <Slides>39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Book Antiqua</vt:lpstr>
      <vt:lpstr>Calibri</vt:lpstr>
      <vt:lpstr>Century Gothic</vt:lpstr>
      <vt:lpstr>Times New Roman</vt:lpstr>
      <vt:lpstr>Wingdings</vt:lpstr>
      <vt:lpstr>Wingdings 2</vt:lpstr>
      <vt:lpstr>Wingdings 3</vt:lpstr>
      <vt:lpstr>Nightfall design template</vt:lpstr>
      <vt:lpstr>Using Statistics for Better  Business Decisions</vt:lpstr>
      <vt:lpstr>Chapter 1 Statistics and Statistical Software</vt:lpstr>
      <vt:lpstr>Learning Objectives</vt:lpstr>
      <vt:lpstr>Statistics – is the study of making sense of data</vt:lpstr>
      <vt:lpstr>PowerPoint Presentation</vt:lpstr>
      <vt:lpstr>PowerPoint Presentation</vt:lpstr>
      <vt:lpstr>PowerPoint Presentation</vt:lpstr>
      <vt:lpstr>PowerPoint Presentation</vt:lpstr>
      <vt:lpstr>PowerPoint Presentation</vt:lpstr>
      <vt:lpstr>Variable – a characteristic or property of a population where the observations can vary </vt:lpstr>
      <vt:lpstr>PowerPoint Presentation</vt:lpstr>
      <vt:lpstr>PowerPoint Presentation</vt:lpstr>
      <vt:lpstr>Random sample of size n –  a sample that is selected by a process such that any other sample of that size n has the same chance of being selected </vt:lpstr>
      <vt:lpstr>PowerPoint Presentation</vt:lpstr>
      <vt:lpstr>PowerPoint Presentation</vt:lpstr>
      <vt:lpstr>PowerPoint Presentation</vt:lpstr>
      <vt:lpstr>Random Sample Selection Procedure </vt:lpstr>
      <vt:lpstr>PowerPoint Presentation</vt:lpstr>
      <vt:lpstr>PowerPoint Presentation</vt:lpstr>
      <vt:lpstr>Variables and Distributions </vt:lpstr>
      <vt:lpstr>PowerPoint Presentation</vt:lpstr>
      <vt:lpstr>Types of Categorical variables</vt:lpstr>
      <vt:lpstr>PowerPoint Presentation</vt:lpstr>
      <vt:lpstr>PowerPoint Presentation</vt:lpstr>
      <vt:lpstr>PowerPoint Presentation</vt:lpstr>
      <vt:lpstr>PowerPoint Presentation</vt:lpstr>
      <vt:lpstr>Distribution of a variable  – set of all possible values of a variable and the associated frequencies or probabilities with which these values occur</vt:lpstr>
      <vt:lpstr>PowerPoint Presentation</vt:lpstr>
      <vt:lpstr>PowerPoint Presentation</vt:lpstr>
      <vt:lpstr>PowerPoint Presentation</vt:lpstr>
      <vt:lpstr>PowerPoint Presentation</vt:lpstr>
      <vt:lpstr>Installing the Analysis ToolPak in 2013 Microsoft Excel  </vt:lpstr>
      <vt:lpstr>PowerPoint Presentation</vt:lpstr>
      <vt:lpstr>PowerPoint Presentation</vt:lpstr>
      <vt:lpstr>Excel Demonstration</vt:lpstr>
      <vt:lpstr>PowerPoint Presentation</vt:lpstr>
      <vt:lpstr>Using Excel to Select a Random Sample</vt:lpstr>
      <vt:lpstr>Using Excel to Select a Random Sample</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2016-03-25T16:33:30Z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